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sldIdLst>
    <p:sldId id="305" r:id="rId3"/>
    <p:sldId id="256" r:id="rId4"/>
    <p:sldId id="257" r:id="rId5"/>
    <p:sldId id="259" r:id="rId6"/>
    <p:sldId id="298" r:id="rId7"/>
    <p:sldId id="258" r:id="rId8"/>
    <p:sldId id="260" r:id="rId9"/>
    <p:sldId id="261" r:id="rId10"/>
    <p:sldId id="262" r:id="rId11"/>
    <p:sldId id="303" r:id="rId12"/>
    <p:sldId id="265" r:id="rId13"/>
    <p:sldId id="299" r:id="rId14"/>
    <p:sldId id="264" r:id="rId15"/>
    <p:sldId id="266" r:id="rId16"/>
    <p:sldId id="270" r:id="rId17"/>
    <p:sldId id="271" r:id="rId18"/>
    <p:sldId id="272" r:id="rId19"/>
    <p:sldId id="273" r:id="rId20"/>
    <p:sldId id="275" r:id="rId21"/>
    <p:sldId id="300" r:id="rId22"/>
    <p:sldId id="301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02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31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926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11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zh-CN" altLang="en-US" sz="2000" dirty="0" smtClean="0"/>
              <a:t>我国国内生产总值                    </a:t>
            </a:r>
            <a:r>
              <a:rPr lang="zh-CN" altLang="en-US" sz="1200" dirty="0" smtClean="0"/>
              <a:t>单位：亿元人民币</a:t>
            </a:r>
            <a:endParaRPr lang="zh-CN" altLang="en-US" sz="1200" dirty="0"/>
          </a:p>
        </c:rich>
      </c:tx>
      <c:layout>
        <c:manualLayout>
          <c:xMode val="edge"/>
          <c:yMode val="edge"/>
          <c:x val="0.25247429000526139"/>
          <c:y val="2.5597756405444441E-2"/>
        </c:manualLayout>
      </c:layout>
    </c:title>
    <c:plotArea>
      <c:layout>
        <c:manualLayout>
          <c:layoutTarget val="inner"/>
          <c:xMode val="edge"/>
          <c:yMode val="edge"/>
          <c:x val="0.13843316651685206"/>
          <c:y val="0.17436882013109695"/>
          <c:w val="0.78882406289945961"/>
          <c:h val="0.6169842031125496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国内生产总值</c:v>
                </c:pt>
              </c:strCache>
            </c:strRef>
          </c:tx>
          <c:dLbls>
            <c:dLbl>
              <c:idx val="0"/>
              <c:layout>
                <c:manualLayout>
                  <c:x val="2.5186291215300038E-2"/>
                  <c:y val="-1.9389737476616625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zh-CN"/>
                </a:p>
              </c:txPr>
              <c:dLblPos val="outEnd"/>
              <c:showVal val="1"/>
            </c:dLbl>
            <c:dLbl>
              <c:idx val="20"/>
              <c:layout>
                <c:manualLayout>
                  <c:x val="2.3580713254082827E-2"/>
                  <c:y val="-7.606249455766205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altLang="en-US" dirty="0" smtClean="0"/>
                      <a:t>568845</a:t>
                    </a:r>
                    <a:endParaRPr lang="en-US" altLang="en-US" dirty="0"/>
                  </a:p>
                </c:rich>
              </c:tx>
              <c:spPr/>
              <c:dLblPos val="outEnd"/>
              <c:showVal val="1"/>
            </c:dLbl>
            <c:delete val="1"/>
          </c:dLbls>
          <c:cat>
            <c:strRef>
              <c:f>Sheet1!$A$2:$A$23</c:f>
              <c:strCache>
                <c:ptCount val="22"/>
                <c:pt idx="0">
                  <c:v>1992年</c:v>
                </c:pt>
                <c:pt idx="3">
                  <c:v>1995年</c:v>
                </c:pt>
                <c:pt idx="8">
                  <c:v>2000年</c:v>
                </c:pt>
                <c:pt idx="13">
                  <c:v>2005年</c:v>
                </c:pt>
                <c:pt idx="17">
                  <c:v>2009年</c:v>
                </c:pt>
                <c:pt idx="21">
                  <c:v>2013年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26923</c:v>
                </c:pt>
                <c:pt idx="1">
                  <c:v>35333.920000000006</c:v>
                </c:pt>
                <c:pt idx="2">
                  <c:v>48197.86</c:v>
                </c:pt>
                <c:pt idx="3">
                  <c:v>60793.729999999996</c:v>
                </c:pt>
                <c:pt idx="4">
                  <c:v>71176.59</c:v>
                </c:pt>
                <c:pt idx="5">
                  <c:v>78973.03</c:v>
                </c:pt>
                <c:pt idx="6">
                  <c:v>84402.28</c:v>
                </c:pt>
                <c:pt idx="7">
                  <c:v>89677.05</c:v>
                </c:pt>
                <c:pt idx="8">
                  <c:v>99214.55</c:v>
                </c:pt>
                <c:pt idx="9">
                  <c:v>109655.17000000029</c:v>
                </c:pt>
                <c:pt idx="10">
                  <c:v>120332.69</c:v>
                </c:pt>
                <c:pt idx="11">
                  <c:v>135822.76</c:v>
                </c:pt>
                <c:pt idx="12">
                  <c:v>159878.34</c:v>
                </c:pt>
                <c:pt idx="13">
                  <c:v>184937.37</c:v>
                </c:pt>
                <c:pt idx="14">
                  <c:v>216314.43</c:v>
                </c:pt>
                <c:pt idx="15">
                  <c:v>265810.31</c:v>
                </c:pt>
                <c:pt idx="16">
                  <c:v>314045.43000000028</c:v>
                </c:pt>
                <c:pt idx="17">
                  <c:v>340902.81</c:v>
                </c:pt>
                <c:pt idx="18">
                  <c:v>401512.8</c:v>
                </c:pt>
                <c:pt idx="19">
                  <c:v>473104.05</c:v>
                </c:pt>
                <c:pt idx="20">
                  <c:v>519322</c:v>
                </c:pt>
                <c:pt idx="21">
                  <c:v>568845</c:v>
                </c:pt>
              </c:numCache>
            </c:numRef>
          </c:val>
        </c:ser>
        <c:axId val="185327616"/>
        <c:axId val="185329152"/>
      </c:barChart>
      <c:catAx>
        <c:axId val="18532761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85329152"/>
        <c:crosses val="autoZero"/>
        <c:auto val="1"/>
        <c:lblAlgn val="ctr"/>
        <c:lblOffset val="100"/>
        <c:tickLblSkip val="1"/>
      </c:catAx>
      <c:valAx>
        <c:axId val="1853291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8532761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31931-3D13-4F7D-A863-E6958E1344B0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BBB11-6883-45A3-9E37-889F455177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266C851C-B1C3-4D7C-B10D-B69F79DE3335}" type="slidenum">
              <a:rPr lang="en-US" altLang="zh-CN" smtClean="0">
                <a:latin typeface="Arial" charset="0"/>
                <a:ea typeface="宋体" charset="-122"/>
              </a:rPr>
              <a:pPr eaLnBrk="1" hangingPunct="1"/>
              <a:t>1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6349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latin typeface="Arial" charset="0"/>
              <a:ea typeface="宋体" charset="-122"/>
            </a:endParaRPr>
          </a:p>
        </p:txBody>
      </p:sp>
      <p:sp>
        <p:nvSpPr>
          <p:cNvPr id="15363" name="灯片编号占位符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84E9362-AFC4-4DEE-A6A7-C4085153CFC3}" type="slidenum">
              <a:rPr lang="zh-CN" altLang="en-US" sz="1200">
                <a:solidFill>
                  <a:srgbClr val="000000"/>
                </a:solidFill>
                <a:latin typeface="+mn-lt"/>
                <a:ea typeface="+mn-ea"/>
              </a:rPr>
              <a:pPr algn="r">
                <a:defRPr/>
              </a:pPr>
              <a:t>1</a:t>
            </a:fld>
            <a:endParaRPr lang="en-US" altLang="zh-CN" sz="120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BB11-6883-45A3-9E37-889F4551771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BB11-6883-45A3-9E37-889F45517717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BB11-6883-45A3-9E37-889F45517717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中美新型大国关系的内涵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BB11-6883-45A3-9E37-889F45517717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BB11-6883-45A3-9E37-889F45517717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746-0952-4F5B-B0C7-9D851F0BF399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9033-7BC4-4CEF-A6AE-5E6AD40A72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746-0952-4F5B-B0C7-9D851F0BF399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9033-7BC4-4CEF-A6AE-5E6AD40A72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746-0952-4F5B-B0C7-9D851F0BF399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9033-7BC4-4CEF-A6AE-5E6AD40A72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746-0952-4F5B-B0C7-9D851F0BF399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9033-7BC4-4CEF-A6AE-5E6AD40A72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746-0952-4F5B-B0C7-9D851F0BF399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9033-7BC4-4CEF-A6AE-5E6AD40A72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746-0952-4F5B-B0C7-9D851F0BF399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9033-7BC4-4CEF-A6AE-5E6AD40A72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746-0952-4F5B-B0C7-9D851F0BF399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9033-7BC4-4CEF-A6AE-5E6AD40A72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746-0952-4F5B-B0C7-9D851F0BF399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9033-7BC4-4CEF-A6AE-5E6AD40A72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746-0952-4F5B-B0C7-9D851F0BF399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9033-7BC4-4CEF-A6AE-5E6AD40A72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746-0952-4F5B-B0C7-9D851F0BF399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9033-7BC4-4CEF-A6AE-5E6AD40A72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746-0952-4F5B-B0C7-9D851F0BF399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9033-7BC4-4CEF-A6AE-5E6AD40A72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8" descr="business_global"/>
          <p:cNvPicPr>
            <a:picLocks noChangeAspect="1" noChangeArrowheads="1"/>
          </p:cNvPicPr>
          <p:nvPr/>
        </p:nvPicPr>
        <p:blipFill>
          <a:blip r:embed="rId2" cstate="print"/>
          <a:srcRect b="50417"/>
          <a:stretch>
            <a:fillRect/>
          </a:stretch>
        </p:blipFill>
        <p:spPr bwMode="gray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1"/>
          <p:cNvSpPr>
            <a:spLocks noChangeArrowheads="1"/>
          </p:cNvSpPr>
          <p:nvPr/>
        </p:nvSpPr>
        <p:spPr bwMode="gray">
          <a:xfrm>
            <a:off x="349250" y="717550"/>
            <a:ext cx="8312150" cy="639763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050" name="Picture 2" descr="C:\Documents and Settings\dell\桌面\课件\课件\章背景副本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8746-0952-4F5B-B0C7-9D851F0BF399}" type="datetimeFigureOut">
              <a:rPr lang="zh-CN" altLang="en-US" smtClean="0"/>
              <a:pPr/>
              <a:t>2014/6/27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9033-7BC4-4CEF-A6AE-5E6AD40A72B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3074" name="Picture 2" descr="C:\Documents and Settings\dell\桌面\课件\课件\内容页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7493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jpeg"/><Relationship Id="rId5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5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3175"/>
            <a:ext cx="500538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-补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" y="-26988"/>
            <a:ext cx="4681538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图片 3" descr="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0100" y="-26988"/>
            <a:ext cx="4568825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85852" y="1285860"/>
            <a:ext cx="4070350" cy="4283389"/>
            <a:chOff x="2536825" y="1652274"/>
            <a:chExt cx="4070350" cy="4283389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36825" y="5595938"/>
              <a:ext cx="40703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2584017" y="1652274"/>
              <a:ext cx="3981840" cy="4104225"/>
            </a:xfrm>
            <a:custGeom>
              <a:avLst/>
              <a:gdLst>
                <a:gd name="T0" fmla="*/ 918 w 2296"/>
                <a:gd name="T1" fmla="*/ 0 h 2387"/>
                <a:gd name="T2" fmla="*/ 1378 w 2296"/>
                <a:gd name="T3" fmla="*/ 0 h 2387"/>
                <a:gd name="T4" fmla="*/ 2064 w 2296"/>
                <a:gd name="T5" fmla="*/ 400 h 2387"/>
                <a:gd name="T6" fmla="*/ 2294 w 2296"/>
                <a:gd name="T7" fmla="*/ 800 h 2387"/>
                <a:gd name="T8" fmla="*/ 2296 w 2296"/>
                <a:gd name="T9" fmla="*/ 1594 h 2387"/>
                <a:gd name="T10" fmla="*/ 2067 w 2296"/>
                <a:gd name="T11" fmla="*/ 1984 h 2387"/>
                <a:gd name="T12" fmla="*/ 1382 w 2296"/>
                <a:gd name="T13" fmla="*/ 2387 h 2387"/>
                <a:gd name="T14" fmla="*/ 916 w 2296"/>
                <a:gd name="T15" fmla="*/ 2387 h 2387"/>
                <a:gd name="T16" fmla="*/ 229 w 2296"/>
                <a:gd name="T17" fmla="*/ 1987 h 2387"/>
                <a:gd name="T18" fmla="*/ 0 w 2296"/>
                <a:gd name="T19" fmla="*/ 1590 h 2387"/>
                <a:gd name="T20" fmla="*/ 4 w 2296"/>
                <a:gd name="T21" fmla="*/ 796 h 2387"/>
                <a:gd name="T22" fmla="*/ 227 w 2296"/>
                <a:gd name="T23" fmla="*/ 400 h 2387"/>
                <a:gd name="T24" fmla="*/ 918 w 2296"/>
                <a:gd name="T25" fmla="*/ 0 h 2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6"/>
                <a:gd name="T40" fmla="*/ 0 h 2387"/>
                <a:gd name="T41" fmla="*/ 2296 w 2296"/>
                <a:gd name="T42" fmla="*/ 2387 h 2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6" h="2387">
                  <a:moveTo>
                    <a:pt x="918" y="0"/>
                  </a:moveTo>
                  <a:lnTo>
                    <a:pt x="1378" y="0"/>
                  </a:lnTo>
                  <a:lnTo>
                    <a:pt x="2064" y="400"/>
                  </a:lnTo>
                  <a:lnTo>
                    <a:pt x="2294" y="800"/>
                  </a:lnTo>
                  <a:lnTo>
                    <a:pt x="2296" y="1594"/>
                  </a:lnTo>
                  <a:lnTo>
                    <a:pt x="2067" y="1984"/>
                  </a:lnTo>
                  <a:lnTo>
                    <a:pt x="1382" y="2387"/>
                  </a:lnTo>
                  <a:lnTo>
                    <a:pt x="916" y="2387"/>
                  </a:lnTo>
                  <a:lnTo>
                    <a:pt x="229" y="1987"/>
                  </a:lnTo>
                  <a:lnTo>
                    <a:pt x="0" y="1590"/>
                  </a:lnTo>
                  <a:lnTo>
                    <a:pt x="4" y="796"/>
                  </a:lnTo>
                  <a:lnTo>
                    <a:pt x="227" y="400"/>
                  </a:lnTo>
                  <a:lnTo>
                    <a:pt x="91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CECEC4"/>
                </a:gs>
              </a:gsLst>
              <a:lin ang="0" scaled="1"/>
            </a:gradFill>
            <a:ln w="9525" cap="flat">
              <a:solidFill>
                <a:srgbClr val="CECEC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pPr>
                <a:defRPr/>
              </a:pPr>
              <a:endParaRPr lang="zh-TW" altLang="en-US">
                <a:ea typeface="PMingLiU" pitchFamily="18" charset="-120"/>
              </a:endParaRPr>
            </a:p>
          </p:txBody>
        </p:sp>
        <p:grpSp>
          <p:nvGrpSpPr>
            <p:cNvPr id="8" name="Gruppieren 17"/>
            <p:cNvGrpSpPr/>
            <p:nvPr/>
          </p:nvGrpSpPr>
          <p:grpSpPr>
            <a:xfrm>
              <a:off x="2683625" y="1705389"/>
              <a:ext cx="3832669" cy="3991525"/>
              <a:chOff x="2375461" y="1925730"/>
              <a:chExt cx="4080839" cy="4249739"/>
            </a:xfrm>
            <a:scene3d>
              <a:camera prst="orthographicFront"/>
              <a:lightRig rig="balanced" dir="t"/>
            </a:scene3d>
          </p:grpSpPr>
          <p:sp>
            <p:nvSpPr>
              <p:cNvPr id="29" name="AutoShape 4"/>
              <p:cNvSpPr>
                <a:spLocks noChangeArrowheads="1"/>
              </p:cNvSpPr>
              <p:nvPr/>
            </p:nvSpPr>
            <p:spPr bwMode="auto">
              <a:xfrm>
                <a:off x="3602577" y="1925730"/>
                <a:ext cx="1633767" cy="1416103"/>
              </a:xfrm>
              <a:prstGeom prst="hexagon">
                <a:avLst>
                  <a:gd name="adj" fmla="val 28862"/>
                  <a:gd name="vf" fmla="val 115470"/>
                </a:avLst>
              </a:prstGeom>
              <a:gradFill rotWithShape="1">
                <a:gsLst>
                  <a:gs pos="0">
                    <a:srgbClr val="EDEDE7"/>
                  </a:gs>
                  <a:gs pos="100000">
                    <a:srgbClr val="CCCCBC"/>
                  </a:gs>
                </a:gsLst>
                <a:lin ang="2700000" scaled="1"/>
              </a:gradFill>
              <a:ln w="9525" algn="ctr">
                <a:solidFill>
                  <a:srgbClr val="9D9D9D"/>
                </a:solidFill>
                <a:miter lim="800000"/>
                <a:headEnd/>
                <a:tailEnd/>
              </a:ln>
              <a:effectLst/>
              <a:sp3d prstMaterial="metal">
                <a:bevelT h="19050" prst="angle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30" name="AutoShape 5"/>
              <p:cNvSpPr>
                <a:spLocks noChangeArrowheads="1"/>
              </p:cNvSpPr>
              <p:nvPr/>
            </p:nvSpPr>
            <p:spPr bwMode="auto">
              <a:xfrm>
                <a:off x="3599713" y="3347560"/>
                <a:ext cx="1636631" cy="1416103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EDEDE7"/>
                  </a:gs>
                  <a:gs pos="100000">
                    <a:srgbClr val="CCCCBC"/>
                  </a:gs>
                </a:gsLst>
                <a:lin ang="2700000" scaled="1"/>
              </a:gradFill>
              <a:ln w="9525" algn="ctr">
                <a:solidFill>
                  <a:srgbClr val="9D9D9D"/>
                </a:solidFill>
                <a:miter lim="800000"/>
                <a:headEnd/>
                <a:tailEnd/>
              </a:ln>
              <a:effectLst/>
              <a:sp3d prstMaterial="metal">
                <a:bevelT h="19050" prst="angle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31" name="AutoShape 6"/>
              <p:cNvSpPr>
                <a:spLocks noChangeArrowheads="1"/>
              </p:cNvSpPr>
              <p:nvPr/>
            </p:nvSpPr>
            <p:spPr bwMode="auto">
              <a:xfrm>
                <a:off x="2378325" y="2640225"/>
                <a:ext cx="1633767" cy="1416103"/>
              </a:xfrm>
              <a:prstGeom prst="hexagon">
                <a:avLst>
                  <a:gd name="adj" fmla="val 28862"/>
                  <a:gd name="vf" fmla="val 115470"/>
                </a:avLst>
              </a:prstGeom>
              <a:gradFill rotWithShape="1">
                <a:gsLst>
                  <a:gs pos="0">
                    <a:srgbClr val="EDEDE7"/>
                  </a:gs>
                  <a:gs pos="100000">
                    <a:srgbClr val="CCCCBC"/>
                  </a:gs>
                </a:gsLst>
                <a:lin ang="2700000" scaled="1"/>
              </a:gradFill>
              <a:ln w="9525">
                <a:solidFill>
                  <a:srgbClr val="9D9D9D"/>
                </a:solidFill>
                <a:miter lim="800000"/>
                <a:headEnd/>
                <a:tailEnd/>
              </a:ln>
              <a:sp3d prstMaterial="metal">
                <a:bevelT h="19050" prst="angle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32" name="AutoShape 7"/>
              <p:cNvSpPr>
                <a:spLocks noChangeArrowheads="1"/>
              </p:cNvSpPr>
              <p:nvPr/>
            </p:nvSpPr>
            <p:spPr bwMode="auto">
              <a:xfrm>
                <a:off x="2375461" y="4050600"/>
                <a:ext cx="1636631" cy="1416103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EDEDE7"/>
                  </a:gs>
                  <a:gs pos="100000">
                    <a:srgbClr val="CCCCBC"/>
                  </a:gs>
                </a:gsLst>
                <a:lin ang="2700000" scaled="1"/>
              </a:gradFill>
              <a:ln w="9525" algn="ctr">
                <a:solidFill>
                  <a:srgbClr val="9D9D9D"/>
                </a:solidFill>
                <a:miter lim="800000"/>
                <a:headEnd/>
                <a:tailEnd/>
              </a:ln>
              <a:effectLst/>
              <a:sp3d prstMaterial="metal">
                <a:bevelT h="19050" prst="angle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33" name="AutoShape 8"/>
              <p:cNvSpPr>
                <a:spLocks noChangeArrowheads="1"/>
              </p:cNvSpPr>
              <p:nvPr/>
            </p:nvSpPr>
            <p:spPr bwMode="auto">
              <a:xfrm>
                <a:off x="3599713" y="4757935"/>
                <a:ext cx="1636631" cy="1417534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EDEDE7"/>
                  </a:gs>
                  <a:gs pos="100000">
                    <a:srgbClr val="CCCCBC"/>
                  </a:gs>
                </a:gsLst>
                <a:lin ang="2700000" scaled="1"/>
              </a:gradFill>
              <a:ln w="9525" algn="ctr">
                <a:solidFill>
                  <a:srgbClr val="9D9D9D"/>
                </a:solidFill>
                <a:miter lim="800000"/>
                <a:headEnd/>
                <a:tailEnd/>
              </a:ln>
              <a:effectLst/>
              <a:sp3d prstMaterial="metal">
                <a:bevelT h="19050" prst="angle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34" name="AutoShape 9"/>
              <p:cNvSpPr>
                <a:spLocks noChangeArrowheads="1"/>
              </p:cNvSpPr>
              <p:nvPr/>
            </p:nvSpPr>
            <p:spPr bwMode="auto">
              <a:xfrm>
                <a:off x="4821101" y="2640225"/>
                <a:ext cx="1635199" cy="1416103"/>
              </a:xfrm>
              <a:prstGeom prst="hexagon">
                <a:avLst>
                  <a:gd name="adj" fmla="val 28862"/>
                  <a:gd name="vf" fmla="val 115470"/>
                </a:avLst>
              </a:prstGeom>
              <a:gradFill rotWithShape="1">
                <a:gsLst>
                  <a:gs pos="0">
                    <a:srgbClr val="EDEDE7"/>
                  </a:gs>
                  <a:gs pos="100000">
                    <a:srgbClr val="CCCCBC"/>
                  </a:gs>
                </a:gsLst>
                <a:lin ang="2700000" scaled="1"/>
              </a:gradFill>
              <a:ln w="9525" algn="ctr">
                <a:solidFill>
                  <a:srgbClr val="9D9D9D"/>
                </a:solidFill>
                <a:miter lim="800000"/>
                <a:headEnd/>
                <a:tailEnd/>
              </a:ln>
              <a:effectLst/>
              <a:sp3d prstMaterial="metal">
                <a:bevelT h="19050" prst="angle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35" name="AutoShape 10"/>
              <p:cNvSpPr>
                <a:spLocks noChangeArrowheads="1"/>
              </p:cNvSpPr>
              <p:nvPr/>
            </p:nvSpPr>
            <p:spPr bwMode="auto">
              <a:xfrm>
                <a:off x="4819669" y="4050600"/>
                <a:ext cx="1636631" cy="1416103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EDEDE7"/>
                  </a:gs>
                  <a:gs pos="100000">
                    <a:srgbClr val="CCCCBC"/>
                  </a:gs>
                </a:gsLst>
                <a:lin ang="2700000" scaled="1"/>
              </a:gradFill>
              <a:ln w="9525" algn="ctr">
                <a:solidFill>
                  <a:srgbClr val="9D9D9D"/>
                </a:solidFill>
                <a:miter lim="800000"/>
                <a:headEnd/>
                <a:tailEnd/>
              </a:ln>
              <a:effectLst/>
              <a:sp3d prstMaterial="metal">
                <a:bevelT h="19050" prst="angle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9" name="AutoShape 52"/>
            <p:cNvSpPr>
              <a:spLocks noChangeArrowheads="1"/>
            </p:cNvSpPr>
            <p:nvPr/>
          </p:nvSpPr>
          <p:spPr bwMode="auto">
            <a:xfrm>
              <a:off x="2689225" y="2368550"/>
              <a:ext cx="1531938" cy="1330325"/>
            </a:xfrm>
            <a:prstGeom prst="hexagon">
              <a:avLst>
                <a:gd name="adj" fmla="val 28789"/>
                <a:gd name="vf" fmla="val 115470"/>
              </a:avLst>
            </a:prstGeom>
            <a:solidFill>
              <a:srgbClr val="C0C0C0">
                <a:alpha val="4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PMingLiU" pitchFamily="18" charset="-120"/>
              </a:endParaRPr>
            </a:p>
          </p:txBody>
        </p:sp>
        <p:sp>
          <p:nvSpPr>
            <p:cNvPr id="10" name="AutoShape 53"/>
            <p:cNvSpPr>
              <a:spLocks noChangeArrowheads="1"/>
            </p:cNvSpPr>
            <p:nvPr/>
          </p:nvSpPr>
          <p:spPr bwMode="auto">
            <a:xfrm>
              <a:off x="3822700" y="4367213"/>
              <a:ext cx="1554163" cy="1331912"/>
            </a:xfrm>
            <a:prstGeom prst="hexagon">
              <a:avLst>
                <a:gd name="adj" fmla="val 29172"/>
                <a:gd name="vf" fmla="val 115470"/>
              </a:avLst>
            </a:prstGeom>
            <a:solidFill>
              <a:srgbClr val="C0C0C0">
                <a:alpha val="4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PMingLiU" pitchFamily="18" charset="-120"/>
              </a:endParaRPr>
            </a:p>
          </p:txBody>
        </p:sp>
        <p:sp>
          <p:nvSpPr>
            <p:cNvPr id="11" name="AutoShape 54"/>
            <p:cNvSpPr>
              <a:spLocks noChangeArrowheads="1"/>
            </p:cNvSpPr>
            <p:nvPr/>
          </p:nvSpPr>
          <p:spPr bwMode="auto">
            <a:xfrm>
              <a:off x="4979988" y="2371725"/>
              <a:ext cx="1530350" cy="1330325"/>
            </a:xfrm>
            <a:prstGeom prst="hexagon">
              <a:avLst>
                <a:gd name="adj" fmla="val 28759"/>
                <a:gd name="vf" fmla="val 115470"/>
              </a:avLst>
            </a:prstGeom>
            <a:solidFill>
              <a:srgbClr val="C0C0C0">
                <a:alpha val="4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PMingLiU" pitchFamily="18" charset="-120"/>
              </a:endParaRPr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auto">
            <a:xfrm>
              <a:off x="2660650" y="3697288"/>
              <a:ext cx="1554163" cy="1331912"/>
            </a:xfrm>
            <a:prstGeom prst="hexagon">
              <a:avLst>
                <a:gd name="adj" fmla="val 29172"/>
                <a:gd name="vf" fmla="val 115470"/>
              </a:avLst>
            </a:prstGeom>
            <a:solidFill>
              <a:srgbClr val="0161B2">
                <a:alpha val="43921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PMingLiU" pitchFamily="18" charset="-120"/>
              </a:endParaRPr>
            </a:p>
          </p:txBody>
        </p:sp>
        <p:sp>
          <p:nvSpPr>
            <p:cNvPr id="13" name="AutoShape 52"/>
            <p:cNvSpPr>
              <a:spLocks noChangeArrowheads="1"/>
            </p:cNvSpPr>
            <p:nvPr/>
          </p:nvSpPr>
          <p:spPr bwMode="auto">
            <a:xfrm>
              <a:off x="3835400" y="3035300"/>
              <a:ext cx="1530350" cy="1330325"/>
            </a:xfrm>
            <a:prstGeom prst="hexagon">
              <a:avLst>
                <a:gd name="adj" fmla="val 28759"/>
                <a:gd name="vf" fmla="val 115470"/>
              </a:avLst>
            </a:prstGeom>
            <a:solidFill>
              <a:srgbClr val="C0C0C0">
                <a:alpha val="4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PMingLiU" pitchFamily="18" charset="-120"/>
              </a:endParaRPr>
            </a:p>
          </p:txBody>
        </p:sp>
        <p:sp>
          <p:nvSpPr>
            <p:cNvPr id="14" name="AutoShape 52"/>
            <p:cNvSpPr>
              <a:spLocks noChangeArrowheads="1"/>
            </p:cNvSpPr>
            <p:nvPr/>
          </p:nvSpPr>
          <p:spPr bwMode="auto">
            <a:xfrm>
              <a:off x="3829050" y="1700213"/>
              <a:ext cx="1531938" cy="1330325"/>
            </a:xfrm>
            <a:prstGeom prst="hexagon">
              <a:avLst>
                <a:gd name="adj" fmla="val 28789"/>
                <a:gd name="vf" fmla="val 115470"/>
              </a:avLst>
            </a:prstGeom>
            <a:solidFill>
              <a:srgbClr val="0161B2">
                <a:alpha val="4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PMingLiU" pitchFamily="18" charset="-120"/>
              </a:endParaRPr>
            </a:p>
          </p:txBody>
        </p:sp>
        <p:sp>
          <p:nvSpPr>
            <p:cNvPr id="15" name="AutoShape 52"/>
            <p:cNvSpPr>
              <a:spLocks noChangeArrowheads="1"/>
            </p:cNvSpPr>
            <p:nvPr/>
          </p:nvSpPr>
          <p:spPr bwMode="auto">
            <a:xfrm>
              <a:off x="4984750" y="3697288"/>
              <a:ext cx="1531938" cy="1330325"/>
            </a:xfrm>
            <a:prstGeom prst="hexagon">
              <a:avLst>
                <a:gd name="adj" fmla="val 28789"/>
                <a:gd name="vf" fmla="val 115470"/>
              </a:avLst>
            </a:prstGeom>
            <a:solidFill>
              <a:srgbClr val="0161B2">
                <a:alpha val="4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PMingLiU" pitchFamily="18" charset="-12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4027488" y="1757363"/>
              <a:ext cx="1144587" cy="1143000"/>
            </a:xfrm>
            <a:prstGeom prst="ellipse">
              <a:avLst/>
            </a:prstGeom>
            <a:gradFill rotWithShape="1">
              <a:gsLst>
                <a:gs pos="0">
                  <a:srgbClr val="0161B2"/>
                </a:gs>
                <a:gs pos="100000">
                  <a:srgbClr val="00407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PMingLiU" pitchFamily="18" charset="-12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484688" y="1833563"/>
              <a:ext cx="231775" cy="2317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altLang="zh-CN" sz="1000" b="1"/>
                <a:t>1</a:t>
              </a: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5170488" y="3746500"/>
              <a:ext cx="1144587" cy="1143000"/>
            </a:xfrm>
            <a:prstGeom prst="ellipse">
              <a:avLst/>
            </a:prstGeom>
            <a:gradFill rotWithShape="1">
              <a:gsLst>
                <a:gs pos="0">
                  <a:srgbClr val="0161B2"/>
                </a:gs>
                <a:gs pos="100000">
                  <a:srgbClr val="00407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PMingLiU" pitchFamily="18" charset="-12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627688" y="3821113"/>
              <a:ext cx="231775" cy="2317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altLang="zh-CN" sz="1000" b="1"/>
                <a:t>3</a:t>
              </a: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2874963" y="3756025"/>
              <a:ext cx="1144587" cy="1144588"/>
            </a:xfrm>
            <a:prstGeom prst="ellipse">
              <a:avLst/>
            </a:prstGeom>
            <a:gradFill rotWithShape="1">
              <a:gsLst>
                <a:gs pos="0">
                  <a:srgbClr val="0161B2"/>
                </a:gs>
                <a:gs pos="100000">
                  <a:srgbClr val="00407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PMingLiU" pitchFamily="18" charset="-120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3332163" y="3846513"/>
              <a:ext cx="231775" cy="2317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altLang="zh-CN" sz="1000" b="1"/>
                <a:t>2</a:t>
              </a: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gray">
            <a:xfrm>
              <a:off x="4140200" y="3291358"/>
              <a:ext cx="92710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 sz="2800" b="1" dirty="0" smtClean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和平</a:t>
              </a:r>
              <a:endParaRPr lang="en-US" altLang="zh-CN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  <a:p>
              <a:pPr algn="ctr" eaLnBrk="0" hangingPunct="0"/>
              <a:r>
                <a:rPr lang="zh-CN" altLang="en-US" sz="2800" b="1" dirty="0" smtClean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发展</a:t>
              </a:r>
              <a:endParaRPr lang="en-US" altLang="zh-CN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  <a:p>
              <a:pPr algn="ctr" eaLnBrk="0" hangingPunct="0"/>
              <a:r>
                <a:rPr lang="zh-CN" altLang="en-US" sz="2800" b="1" dirty="0" smtClean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道路</a:t>
              </a:r>
              <a:endParaRPr lang="de-DE" altLang="zh-CN" sz="28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724128" y="2564904"/>
            <a:ext cx="2992416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/>
              <a:t>          </a:t>
            </a:r>
            <a:r>
              <a:rPr lang="zh-CN" altLang="en-US" sz="2400" dirty="0" smtClean="0"/>
              <a:t>走和平发展道路不仅是中国共产党适应国情世情作出的重大决定，也是中国政府面向世界作出的庄严承诺。</a:t>
            </a:r>
            <a:endParaRPr lang="zh-CN" altLang="en-US" sz="2400" dirty="0"/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-1214478" y="-1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二、世界大国崛起的历史轨迹</a:t>
            </a:r>
            <a:endParaRPr lang="zh-CN" altLang="en-US" sz="2600" dirty="0"/>
          </a:p>
        </p:txBody>
      </p:sp>
      <p:sp>
        <p:nvSpPr>
          <p:cNvPr id="37" name="TextBox 36"/>
          <p:cNvSpPr txBox="1"/>
          <p:nvPr/>
        </p:nvSpPr>
        <p:spPr>
          <a:xfrm>
            <a:off x="2987824" y="18448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和平</a:t>
            </a:r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35696" y="378904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外交</a:t>
            </a:r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39952" y="371703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本国</a:t>
            </a:r>
            <a:endParaRPr lang="en-US" altLang="zh-CN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利益</a:t>
            </a:r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15816" y="436510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发展</a:t>
            </a:r>
            <a:endParaRPr lang="zh-CN" alt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67944" y="242088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内政</a:t>
            </a:r>
            <a:endParaRPr lang="zh-CN" alt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75656" y="227687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人类</a:t>
            </a:r>
            <a:endParaRPr lang="en-US" altLang="zh-CN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zh-CN" alt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共同利益</a:t>
            </a:r>
            <a:endParaRPr lang="zh-CN" alt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2976" y="3497049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中国走和平发展道路的科学依据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357422" y="1969766"/>
            <a:ext cx="3581400" cy="887730"/>
            <a:chOff x="384" y="1296"/>
            <a:chExt cx="2256" cy="288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84" y="1296"/>
              <a:ext cx="2256" cy="288"/>
              <a:chOff x="384" y="1296"/>
              <a:chExt cx="2256" cy="288"/>
            </a:xfrm>
          </p:grpSpPr>
          <p:sp>
            <p:nvSpPr>
              <p:cNvPr id="7" name="AutoShape 9"/>
              <p:cNvSpPr>
                <a:spLocks noChangeArrowheads="1"/>
              </p:cNvSpPr>
              <p:nvPr/>
            </p:nvSpPr>
            <p:spPr bwMode="auto">
              <a:xfrm>
                <a:off x="384" y="1296"/>
                <a:ext cx="2256" cy="288"/>
              </a:xfrm>
              <a:prstGeom prst="roundRect">
                <a:avLst>
                  <a:gd name="adj" fmla="val 3363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8" name="AutoShape 10"/>
              <p:cNvSpPr>
                <a:spLocks noChangeArrowheads="1"/>
              </p:cNvSpPr>
              <p:nvPr/>
            </p:nvSpPr>
            <p:spPr bwMode="auto">
              <a:xfrm>
                <a:off x="384" y="1296"/>
                <a:ext cx="2256" cy="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62999"/>
                    </a:schemeClr>
                  </a:gs>
                  <a:gs pos="100000">
                    <a:srgbClr val="DDDDDD">
                      <a:alpha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6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780" y="1344"/>
              <a:ext cx="1584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ill Sans MT"/>
                </a:rPr>
                <a:t>第二章</a:t>
              </a:r>
              <a:endParaRPr lang="zh-CN" alt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176474" y="2095415"/>
            <a:ext cx="1730299" cy="1788091"/>
          </a:xfrm>
          <a:prstGeom prst="parallelogram">
            <a:avLst>
              <a:gd name="adj" fmla="val 52253"/>
            </a:avLst>
          </a:prstGeom>
          <a:gradFill flip="none" rotWithShape="1">
            <a:gsLst>
              <a:gs pos="100000">
                <a:srgbClr val="DA4637"/>
              </a:gs>
              <a:gs pos="0">
                <a:srgbClr val="BE321E"/>
              </a:gs>
              <a:gs pos="40000">
                <a:srgbClr val="F55A50">
                  <a:alpha val="7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533664" y="2989461"/>
            <a:ext cx="1859473" cy="1788091"/>
          </a:xfrm>
          <a:prstGeom prst="parallelogram">
            <a:avLst>
              <a:gd name="adj" fmla="val 4960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1033730" y="3883506"/>
            <a:ext cx="1837755" cy="1788091"/>
          </a:xfrm>
          <a:prstGeom prst="parallelogram">
            <a:avLst>
              <a:gd name="adj" fmla="val 5137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-142337" y="2847111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-70329" y="3741157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396099" y="2913140"/>
            <a:ext cx="2916000" cy="7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462226" y="4603985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137769" y="5543588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-214345" y="1953066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987910" y="2038795"/>
            <a:ext cx="679994" cy="881384"/>
            <a:chOff x="1525784" y="1018807"/>
            <a:chExt cx="679994" cy="585730"/>
          </a:xfrm>
        </p:grpSpPr>
        <p:sp>
          <p:nvSpPr>
            <p:cNvPr id="13" name="矩形 12"/>
            <p:cNvSpPr/>
            <p:nvPr/>
          </p:nvSpPr>
          <p:spPr>
            <a:xfrm>
              <a:off x="1561050" y="1018807"/>
              <a:ext cx="609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Algerian" pitchFamily="82" charset="0"/>
                </a:rPr>
                <a:t>01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25784" y="1358316"/>
              <a:ext cx="6799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lgerian" pitchFamily="82" charset="0"/>
                </a:rPr>
                <a:t>OPTIONS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50030" y="2921186"/>
            <a:ext cx="679994" cy="881384"/>
            <a:chOff x="1525784" y="1018807"/>
            <a:chExt cx="679994" cy="585730"/>
          </a:xfrm>
        </p:grpSpPr>
        <p:sp>
          <p:nvSpPr>
            <p:cNvPr id="16" name="矩形 15"/>
            <p:cNvSpPr/>
            <p:nvPr/>
          </p:nvSpPr>
          <p:spPr>
            <a:xfrm>
              <a:off x="1561050" y="1018807"/>
              <a:ext cx="609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Algerian" pitchFamily="82" charset="0"/>
                </a:rPr>
                <a:t>02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525784" y="1358316"/>
              <a:ext cx="6799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lgerian" pitchFamily="82" charset="0"/>
                </a:rPr>
                <a:t>OPTIONS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44076" y="3809079"/>
            <a:ext cx="679994" cy="881384"/>
            <a:chOff x="1525784" y="1018807"/>
            <a:chExt cx="679994" cy="585730"/>
          </a:xfrm>
        </p:grpSpPr>
        <p:sp>
          <p:nvSpPr>
            <p:cNvPr id="19" name="矩形 18"/>
            <p:cNvSpPr/>
            <p:nvPr/>
          </p:nvSpPr>
          <p:spPr>
            <a:xfrm>
              <a:off x="1561050" y="1018807"/>
              <a:ext cx="609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Algerian" pitchFamily="82" charset="0"/>
                </a:rPr>
                <a:t>03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525784" y="1358316"/>
              <a:ext cx="6799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lgerian" pitchFamily="82" charset="0"/>
                </a:rPr>
                <a:t>OPTIONS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62424" y="230567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经济全球化的必然要求</a:t>
            </a:r>
            <a:endParaRPr lang="zh-CN" alt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571736" y="3234370"/>
            <a:ext cx="533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/>
              <a:t>中国自身发展的必然要求</a:t>
            </a:r>
            <a:endParaRPr lang="zh-CN" alt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977755" y="4042081"/>
            <a:ext cx="623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/>
              <a:t>中国社会制度和文化传统的必然要求</a:t>
            </a:r>
            <a:endParaRPr lang="zh-CN" altLang="en-US" sz="28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-32658" y="2024240"/>
            <a:ext cx="2916000" cy="7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任意多边形 24"/>
          <p:cNvSpPr/>
          <p:nvPr/>
        </p:nvSpPr>
        <p:spPr>
          <a:xfrm>
            <a:off x="3105432" y="4802699"/>
            <a:ext cx="3618298" cy="769441"/>
          </a:xfrm>
          <a:custGeom>
            <a:avLst/>
            <a:gdLst>
              <a:gd name="connsiteX0" fmla="*/ 0 w 3618298"/>
              <a:gd name="connsiteY0" fmla="*/ 0 h 769441"/>
              <a:gd name="connsiteX1" fmla="*/ 3618298 w 3618298"/>
              <a:gd name="connsiteY1" fmla="*/ 0 h 769441"/>
              <a:gd name="connsiteX2" fmla="*/ 3618298 w 3618298"/>
              <a:gd name="connsiteY2" fmla="*/ 769441 h 769441"/>
              <a:gd name="connsiteX3" fmla="*/ 0 w 3618298"/>
              <a:gd name="connsiteY3" fmla="*/ 769441 h 769441"/>
              <a:gd name="connsiteX4" fmla="*/ 0 w 3618298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8298" h="769441">
                <a:moveTo>
                  <a:pt x="0" y="0"/>
                </a:moveTo>
                <a:lnTo>
                  <a:pt x="3618298" y="0"/>
                </a:lnTo>
                <a:lnTo>
                  <a:pt x="3618298" y="769441"/>
                </a:lnTo>
                <a:lnTo>
                  <a:pt x="0" y="76944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和平发展道路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3306" y="785794"/>
            <a:ext cx="2472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itchFamily="18" charset="0"/>
              </a:rPr>
              <a:t>本章概要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371584" y="-1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一、经济全球化的必然要求</a:t>
            </a:r>
            <a:endParaRPr lang="zh-CN" altLang="en-US" sz="2600" dirty="0"/>
          </a:p>
        </p:txBody>
      </p:sp>
      <p:sp>
        <p:nvSpPr>
          <p:cNvPr id="4" name="矩形 3"/>
          <p:cNvSpPr/>
          <p:nvPr/>
        </p:nvSpPr>
        <p:spPr>
          <a:xfrm>
            <a:off x="857224" y="521495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         经济全球化日益形成你中有我、我中有你，</a:t>
            </a:r>
            <a:endParaRPr lang="en-US" altLang="zh-CN" sz="2400" dirty="0" smtClean="0"/>
          </a:p>
          <a:p>
            <a:r>
              <a:rPr lang="zh-CN" altLang="en-US" sz="2400" dirty="0" smtClean="0"/>
              <a:t>一荣俱荣、一损俱损的利益格局。</a:t>
            </a:r>
            <a:endParaRPr lang="zh-CN" altLang="en-US" sz="2400" dirty="0"/>
          </a:p>
        </p:txBody>
      </p:sp>
      <p:pic>
        <p:nvPicPr>
          <p:cNvPr id="7" name="图片 6" descr="1483009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857232"/>
            <a:ext cx="5929322" cy="444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560" y="5301208"/>
            <a:ext cx="3905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利益融合形成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“利益均衡”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图片 5" descr="b999a9014c086e061f06114500087bf40ad1cb15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643182"/>
            <a:ext cx="3474720" cy="3419856"/>
          </a:xfrm>
          <a:prstGeom prst="rect">
            <a:avLst/>
          </a:prstGeom>
        </p:spPr>
      </p:pic>
      <p:pic>
        <p:nvPicPr>
          <p:cNvPr id="7" name="图片 6" descr="104515866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4348023" cy="3563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6314" y="1357298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         全球性挑战，日益需要各国合作应对。世界正在成为一个休戚与共的命运共同体。</a:t>
            </a:r>
            <a:endParaRPr lang="zh-CN" altLang="en-US" sz="2000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-1371584" y="-1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一、经济全球化的必然要求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ell\桌面\95249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907645" cy="3888432"/>
          </a:xfrm>
          <a:prstGeom prst="rect">
            <a:avLst/>
          </a:prstGeom>
          <a:noFill/>
        </p:spPr>
      </p:pic>
      <p:sp>
        <p:nvSpPr>
          <p:cNvPr id="4" name="圆角矩形标注 3"/>
          <p:cNvSpPr/>
          <p:nvPr/>
        </p:nvSpPr>
        <p:spPr>
          <a:xfrm>
            <a:off x="3059832" y="1484784"/>
            <a:ext cx="5652120" cy="1152128"/>
          </a:xfrm>
          <a:prstGeom prst="wedgeRoundRectCallout">
            <a:avLst>
              <a:gd name="adj1" fmla="val -53822"/>
              <a:gd name="adj2" fmla="val 3969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dirty="0" smtClean="0">
                <a:solidFill>
                  <a:schemeClr val="tx1"/>
                </a:solidFill>
              </a:rPr>
              <a:t>未来中美之间的决定性竞争更可能是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zh-CN" sz="2400" dirty="0" smtClean="0">
                <a:solidFill>
                  <a:schemeClr val="tx1"/>
                </a:solidFill>
              </a:rPr>
              <a:t>经济竞争、社会竞争，而不是军事竞争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C:\Documents and Settings\dell\桌面\124373342_61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7881" y="2780928"/>
            <a:ext cx="2902591" cy="1251389"/>
          </a:xfrm>
          <a:prstGeom prst="rect">
            <a:avLst/>
          </a:prstGeom>
          <a:noFill/>
        </p:spPr>
      </p:pic>
      <p:pic>
        <p:nvPicPr>
          <p:cNvPr id="6" name="Picture 5" descr="C:\Documents and Settings\dell\桌面\1_11052718004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7881" y="4149080"/>
            <a:ext cx="2880320" cy="1206134"/>
          </a:xfrm>
          <a:prstGeom prst="rect">
            <a:avLst/>
          </a:prstGeom>
          <a:noFill/>
        </p:spPr>
      </p:pic>
      <p:pic>
        <p:nvPicPr>
          <p:cNvPr id="7" name="Picture 6" descr="C:\Documents and Settings\dell\桌面\45777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7881" y="5445224"/>
            <a:ext cx="2880320" cy="1196752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2714612" y="3286124"/>
            <a:ext cx="3326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双边贸易额接近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5000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亿美元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59832" y="4571836"/>
            <a:ext cx="2940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相互投资超过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800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亿美元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00364" y="5572140"/>
            <a:ext cx="2882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人员往来高达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350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万人次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Documents and Settings\dell\桌面\未标题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35899">
            <a:off x="611813" y="5167474"/>
            <a:ext cx="2376264" cy="1234423"/>
          </a:xfrm>
          <a:prstGeom prst="rect">
            <a:avLst/>
          </a:prstGeom>
          <a:noFill/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1371584" y="-1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一、经济全球化的必然要求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214478" y="-2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zh-CN" altLang="en-US" sz="2600" dirty="0" smtClean="0"/>
              <a:t>二、</a:t>
            </a:r>
            <a:r>
              <a:rPr lang="zh-CN" altLang="zh-CN" sz="2600" dirty="0" smtClean="0"/>
              <a:t>中国自身发展的必然要求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1475656" y="5229200"/>
            <a:ext cx="638249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         中国仍然是发展中国家，要让</a:t>
            </a:r>
            <a:r>
              <a:rPr lang="en-US" altLang="zh-CN" sz="2400" dirty="0" smtClean="0"/>
              <a:t>13</a:t>
            </a:r>
            <a:r>
              <a:rPr lang="zh-CN" altLang="en-US" sz="2400" dirty="0" smtClean="0"/>
              <a:t>亿人过上幸福生活，还有很长的路要走。</a:t>
            </a:r>
            <a:endParaRPr lang="zh-CN" altLang="en-US" sz="2400" dirty="0"/>
          </a:p>
        </p:txBody>
      </p:sp>
      <p:pic>
        <p:nvPicPr>
          <p:cNvPr id="9" name="图片 8" descr="201008221005489321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6594276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89cdc56c6fa147c2b7c01.jpg"/>
          <p:cNvPicPr>
            <a:picLocks noChangeAspect="1"/>
          </p:cNvPicPr>
          <p:nvPr/>
        </p:nvPicPr>
        <p:blipFill>
          <a:blip r:embed="rId2" cstate="print"/>
          <a:srcRect b="10000"/>
          <a:stretch>
            <a:fillRect/>
          </a:stretch>
        </p:blipFill>
        <p:spPr>
          <a:xfrm>
            <a:off x="-214347" y="1071546"/>
            <a:ext cx="6664771" cy="34290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5536" y="5085184"/>
            <a:ext cx="5416868" cy="830997"/>
          </a:xfrm>
          <a:prstGeom prst="rect">
            <a:avLst/>
          </a:prstGeom>
          <a:ln>
            <a:prstDash val="dashDot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dirty="0" smtClean="0"/>
              <a:t>我国呈现资源和市场“两头在外”、</a:t>
            </a:r>
            <a:endParaRPr lang="en-US" altLang="zh-CN" sz="2400" dirty="0" smtClean="0"/>
          </a:p>
          <a:p>
            <a:r>
              <a:rPr lang="zh-CN" altLang="en-US" sz="2400" dirty="0" smtClean="0"/>
              <a:t>利益权益分布本土和海外兼有的新特点</a:t>
            </a:r>
            <a:endParaRPr lang="zh-CN" altLang="en-US" sz="2400" dirty="0"/>
          </a:p>
        </p:txBody>
      </p:sp>
      <p:pic>
        <p:nvPicPr>
          <p:cNvPr id="8" name="图片 7" descr="1295402011806_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890383"/>
            <a:ext cx="3071802" cy="23960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2143116"/>
            <a:ext cx="313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ea"/>
              </a:rPr>
              <a:t>2013</a:t>
            </a:r>
            <a:r>
              <a:rPr lang="zh-CN" altLang="en-US" sz="2000" dirty="0" smtClean="0">
                <a:latin typeface="+mn-ea"/>
              </a:rPr>
              <a:t>年，中国对外投资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901.7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亿美元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-1214478" y="-2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zh-CN" altLang="en-US" sz="2600" dirty="0" smtClean="0"/>
              <a:t>二、</a:t>
            </a:r>
            <a:r>
              <a:rPr lang="zh-CN" altLang="zh-CN" sz="2600" dirty="0" smtClean="0"/>
              <a:t>中国自身发展的必然要求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28642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zh-CN" altLang="en-US" sz="2600" dirty="0" smtClean="0"/>
              <a:t>三、</a:t>
            </a:r>
            <a:r>
              <a:rPr lang="zh-CN" altLang="zh-CN" sz="2600" dirty="0" smtClean="0"/>
              <a:t>中国社会制度和文化传统的必然要求</a:t>
            </a:r>
            <a:endParaRPr lang="zh-CN" altLang="en-US" sz="2600" dirty="0"/>
          </a:p>
        </p:txBody>
      </p:sp>
      <p:pic>
        <p:nvPicPr>
          <p:cNvPr id="7170" name="Picture 2" descr="C:\Documents and Settings\dell\桌面\W020070918600072348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104456" cy="2840284"/>
          </a:xfrm>
          <a:prstGeom prst="rect">
            <a:avLst/>
          </a:prstGeom>
          <a:noFill/>
        </p:spPr>
      </p:pic>
      <p:pic>
        <p:nvPicPr>
          <p:cNvPr id="7172" name="Picture 4" descr="C:\Documents and Settings\dell\桌面\未标2-1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070987" y="3501008"/>
            <a:ext cx="4965509" cy="335699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4572000" y="242088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主张</a:t>
            </a:r>
            <a:r>
              <a:rPr lang="zh-CN" altLang="zh-CN" sz="2800" dirty="0" smtClean="0"/>
              <a:t>和平的社会主义</a:t>
            </a:r>
            <a:r>
              <a:rPr lang="zh-CN" altLang="en-US" sz="2800" dirty="0" smtClean="0"/>
              <a:t>制度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77495" y="5210036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爱好</a:t>
            </a:r>
            <a:r>
              <a:rPr lang="zh-CN" altLang="zh-CN" sz="2800" dirty="0" smtClean="0"/>
              <a:t>和平的</a:t>
            </a:r>
            <a:r>
              <a:rPr lang="zh-CN" altLang="en-US" sz="2800" dirty="0" smtClean="0"/>
              <a:t>中国传统文化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2910" y="3639925"/>
            <a:ext cx="8032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dirty="0" smtClean="0">
                <a:latin typeface="黑体" pitchFamily="49" charset="-122"/>
                <a:ea typeface="黑体" pitchFamily="49" charset="-122"/>
              </a:rPr>
              <a:t>新形势下推进我国和平发展的基本思路</a:t>
            </a:r>
            <a:endParaRPr lang="zh-CN" altLang="zh-CN" sz="36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419360" y="1898328"/>
            <a:ext cx="3581400" cy="887730"/>
            <a:chOff x="384" y="1296"/>
            <a:chExt cx="2256" cy="288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84" y="1296"/>
              <a:ext cx="2256" cy="288"/>
              <a:chOff x="384" y="1296"/>
              <a:chExt cx="2256" cy="288"/>
            </a:xfrm>
          </p:grpSpPr>
          <p:sp>
            <p:nvSpPr>
              <p:cNvPr id="7" name="AutoShape 9"/>
              <p:cNvSpPr>
                <a:spLocks noChangeArrowheads="1"/>
              </p:cNvSpPr>
              <p:nvPr/>
            </p:nvSpPr>
            <p:spPr bwMode="auto">
              <a:xfrm>
                <a:off x="384" y="1296"/>
                <a:ext cx="2256" cy="288"/>
              </a:xfrm>
              <a:prstGeom prst="roundRect">
                <a:avLst>
                  <a:gd name="adj" fmla="val 3363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8" name="AutoShape 10"/>
              <p:cNvSpPr>
                <a:spLocks noChangeArrowheads="1"/>
              </p:cNvSpPr>
              <p:nvPr/>
            </p:nvSpPr>
            <p:spPr bwMode="auto">
              <a:xfrm>
                <a:off x="384" y="1296"/>
                <a:ext cx="2256" cy="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62999"/>
                    </a:schemeClr>
                  </a:gs>
                  <a:gs pos="100000">
                    <a:srgbClr val="DDDDDD">
                      <a:alpha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6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780" y="1344"/>
              <a:ext cx="1584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ill Sans MT"/>
                </a:rPr>
                <a:t>第三章</a:t>
              </a:r>
              <a:endParaRPr lang="zh-CN" alt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Documents and Settings\dell\桌面\课件\课件\大背景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960403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坚定不移走和平发展道路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为实现民族复兴中国梦营造良好国际环境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8" name="图片 7" descr="1-补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4681538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-53952"/>
            <a:ext cx="4568825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176474" y="2095415"/>
            <a:ext cx="1730299" cy="1788091"/>
          </a:xfrm>
          <a:prstGeom prst="parallelogram">
            <a:avLst>
              <a:gd name="adj" fmla="val 52253"/>
            </a:avLst>
          </a:prstGeom>
          <a:gradFill flip="none" rotWithShape="1">
            <a:gsLst>
              <a:gs pos="100000">
                <a:srgbClr val="DA4637"/>
              </a:gs>
              <a:gs pos="0">
                <a:srgbClr val="BE321E"/>
              </a:gs>
              <a:gs pos="40000">
                <a:srgbClr val="F55A50">
                  <a:alpha val="7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533664" y="2989461"/>
            <a:ext cx="1859473" cy="1788091"/>
          </a:xfrm>
          <a:prstGeom prst="parallelogram">
            <a:avLst>
              <a:gd name="adj" fmla="val 4960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1033730" y="3883506"/>
            <a:ext cx="1837755" cy="1788091"/>
          </a:xfrm>
          <a:prstGeom prst="parallelogram">
            <a:avLst>
              <a:gd name="adj" fmla="val 5137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-142337" y="2847111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-70329" y="3741157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396099" y="2913140"/>
            <a:ext cx="2916000" cy="7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462226" y="4603985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1643042" y="6287047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-214345" y="1953066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987910" y="2038795"/>
            <a:ext cx="679994" cy="881384"/>
            <a:chOff x="1525784" y="1018807"/>
            <a:chExt cx="679994" cy="585730"/>
          </a:xfrm>
        </p:grpSpPr>
        <p:sp>
          <p:nvSpPr>
            <p:cNvPr id="13" name="矩形 12"/>
            <p:cNvSpPr/>
            <p:nvPr/>
          </p:nvSpPr>
          <p:spPr>
            <a:xfrm>
              <a:off x="1561050" y="1018807"/>
              <a:ext cx="609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Algerian" pitchFamily="82" charset="0"/>
                </a:rPr>
                <a:t>01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25784" y="1358316"/>
              <a:ext cx="6799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lgerian" pitchFamily="82" charset="0"/>
                </a:rPr>
                <a:t>OPTIONS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50030" y="2921186"/>
            <a:ext cx="679994" cy="881384"/>
            <a:chOff x="1525784" y="1018807"/>
            <a:chExt cx="679994" cy="585730"/>
          </a:xfrm>
        </p:grpSpPr>
        <p:sp>
          <p:nvSpPr>
            <p:cNvPr id="16" name="矩形 15"/>
            <p:cNvSpPr/>
            <p:nvPr/>
          </p:nvSpPr>
          <p:spPr>
            <a:xfrm>
              <a:off x="1561050" y="1018807"/>
              <a:ext cx="609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Algerian" pitchFamily="82" charset="0"/>
                </a:rPr>
                <a:t>02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525784" y="1358316"/>
              <a:ext cx="6799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lgerian" pitchFamily="82" charset="0"/>
                </a:rPr>
                <a:t>OPTIONS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44076" y="3809079"/>
            <a:ext cx="679994" cy="881384"/>
            <a:chOff x="1525784" y="1018807"/>
            <a:chExt cx="679994" cy="585730"/>
          </a:xfrm>
        </p:grpSpPr>
        <p:sp>
          <p:nvSpPr>
            <p:cNvPr id="19" name="矩形 18"/>
            <p:cNvSpPr/>
            <p:nvPr/>
          </p:nvSpPr>
          <p:spPr>
            <a:xfrm>
              <a:off x="1561050" y="1018807"/>
              <a:ext cx="609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Algerian" pitchFamily="82" charset="0"/>
                </a:rPr>
                <a:t>03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525784" y="1358316"/>
              <a:ext cx="6799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lgerian" pitchFamily="82" charset="0"/>
                </a:rPr>
                <a:t>OPTIONS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62424" y="2305676"/>
            <a:ext cx="675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把中国自身利益与各国共同利益结合起来</a:t>
            </a:r>
            <a:endParaRPr lang="zh-CN" alt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571736" y="3234370"/>
            <a:ext cx="533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努力推动与各大国关系协调发展</a:t>
            </a:r>
            <a:endParaRPr lang="zh-CN" alt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977755" y="4042081"/>
            <a:ext cx="623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不断巩固与周边国家的睦邻友好</a:t>
            </a:r>
            <a:endParaRPr lang="zh-CN" altLang="en-US" sz="28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-32658" y="2024240"/>
            <a:ext cx="2916000" cy="7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任意多边形 24"/>
          <p:cNvSpPr/>
          <p:nvPr/>
        </p:nvSpPr>
        <p:spPr>
          <a:xfrm>
            <a:off x="4143372" y="5546158"/>
            <a:ext cx="3618298" cy="769441"/>
          </a:xfrm>
          <a:custGeom>
            <a:avLst/>
            <a:gdLst>
              <a:gd name="connsiteX0" fmla="*/ 0 w 3618298"/>
              <a:gd name="connsiteY0" fmla="*/ 0 h 769441"/>
              <a:gd name="connsiteX1" fmla="*/ 3618298 w 3618298"/>
              <a:gd name="connsiteY1" fmla="*/ 0 h 769441"/>
              <a:gd name="connsiteX2" fmla="*/ 3618298 w 3618298"/>
              <a:gd name="connsiteY2" fmla="*/ 769441 h 769441"/>
              <a:gd name="connsiteX3" fmla="*/ 0 w 3618298"/>
              <a:gd name="connsiteY3" fmla="*/ 769441 h 769441"/>
              <a:gd name="connsiteX4" fmla="*/ 0 w 3618298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8298" h="769441">
                <a:moveTo>
                  <a:pt x="0" y="0"/>
                </a:moveTo>
                <a:lnTo>
                  <a:pt x="3618298" y="0"/>
                </a:lnTo>
                <a:lnTo>
                  <a:pt x="3618298" y="769441"/>
                </a:lnTo>
                <a:lnTo>
                  <a:pt x="0" y="76944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和平发展道路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3306" y="785794"/>
            <a:ext cx="2472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itchFamily="18" charset="0"/>
              </a:rPr>
              <a:t>本章概要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Cambria Math" pitchFamily="18" charset="0"/>
            </a:endParaRPr>
          </a:p>
        </p:txBody>
      </p:sp>
      <p:sp>
        <p:nvSpPr>
          <p:cNvPr id="30" name="平行四边形 29"/>
          <p:cNvSpPr/>
          <p:nvPr/>
        </p:nvSpPr>
        <p:spPr>
          <a:xfrm>
            <a:off x="1500166" y="4708785"/>
            <a:ext cx="1837755" cy="1788091"/>
          </a:xfrm>
          <a:prstGeom prst="parallelogram">
            <a:avLst>
              <a:gd name="adj" fmla="val 5137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928662" y="5429264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444191" y="4867360"/>
            <a:ext cx="623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深化与广大发展中国家的团结合作</a:t>
            </a:r>
            <a:endParaRPr lang="zh-CN" altLang="en-US" sz="2800" dirty="0"/>
          </a:p>
        </p:txBody>
      </p:sp>
      <p:grpSp>
        <p:nvGrpSpPr>
          <p:cNvPr id="33" name="组合 32"/>
          <p:cNvGrpSpPr/>
          <p:nvPr/>
        </p:nvGrpSpPr>
        <p:grpSpPr>
          <a:xfrm>
            <a:off x="2285984" y="4762194"/>
            <a:ext cx="679994" cy="881384"/>
            <a:chOff x="1525784" y="1018807"/>
            <a:chExt cx="679994" cy="585730"/>
          </a:xfrm>
        </p:grpSpPr>
        <p:sp>
          <p:nvSpPr>
            <p:cNvPr id="34" name="矩形 33"/>
            <p:cNvSpPr/>
            <p:nvPr/>
          </p:nvSpPr>
          <p:spPr>
            <a:xfrm>
              <a:off x="1561050" y="1018807"/>
              <a:ext cx="609461" cy="347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Algerian" pitchFamily="82" charset="0"/>
                </a:rPr>
                <a:t>04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525784" y="1358316"/>
              <a:ext cx="6799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lgerian" pitchFamily="82" charset="0"/>
                </a:rPr>
                <a:t>OPTIONS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2" grpId="0"/>
      <p:bldP spid="23" grpId="0"/>
      <p:bldP spid="25" grpId="0"/>
      <p:bldP spid="30" grpId="0" animBg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176474" y="2095415"/>
            <a:ext cx="1730299" cy="1788091"/>
          </a:xfrm>
          <a:prstGeom prst="parallelogram">
            <a:avLst>
              <a:gd name="adj" fmla="val 52253"/>
            </a:avLst>
          </a:prstGeom>
          <a:gradFill flip="none" rotWithShape="1">
            <a:gsLst>
              <a:gs pos="100000">
                <a:srgbClr val="DA4637"/>
              </a:gs>
              <a:gs pos="0">
                <a:srgbClr val="BE321E"/>
              </a:gs>
              <a:gs pos="40000">
                <a:srgbClr val="F55A50">
                  <a:alpha val="7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533664" y="2989461"/>
            <a:ext cx="1859473" cy="1788091"/>
          </a:xfrm>
          <a:prstGeom prst="parallelogram">
            <a:avLst>
              <a:gd name="adj" fmla="val 4960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1033730" y="3883506"/>
            <a:ext cx="1837755" cy="1788091"/>
          </a:xfrm>
          <a:prstGeom prst="parallelogram">
            <a:avLst>
              <a:gd name="adj" fmla="val 5137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-142337" y="2847111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-70329" y="3741157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396099" y="2913140"/>
            <a:ext cx="2916000" cy="7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462226" y="4603985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137769" y="5543588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-214345" y="1953066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987910" y="2038795"/>
            <a:ext cx="679994" cy="881384"/>
            <a:chOff x="1525784" y="1018807"/>
            <a:chExt cx="679994" cy="585730"/>
          </a:xfrm>
        </p:grpSpPr>
        <p:sp>
          <p:nvSpPr>
            <p:cNvPr id="13" name="矩形 12"/>
            <p:cNvSpPr/>
            <p:nvPr/>
          </p:nvSpPr>
          <p:spPr>
            <a:xfrm>
              <a:off x="1561050" y="1018807"/>
              <a:ext cx="609462" cy="347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Algerian" pitchFamily="82" charset="0"/>
                </a:rPr>
                <a:t>05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25784" y="1358316"/>
              <a:ext cx="6799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lgerian" pitchFamily="82" charset="0"/>
                </a:rPr>
                <a:t>OPTIONS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50030" y="2921186"/>
            <a:ext cx="679994" cy="881384"/>
            <a:chOff x="1525784" y="1018807"/>
            <a:chExt cx="679994" cy="585730"/>
          </a:xfrm>
        </p:grpSpPr>
        <p:sp>
          <p:nvSpPr>
            <p:cNvPr id="16" name="矩形 15"/>
            <p:cNvSpPr/>
            <p:nvPr/>
          </p:nvSpPr>
          <p:spPr>
            <a:xfrm>
              <a:off x="1561050" y="1018807"/>
              <a:ext cx="609462" cy="347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Algerian" pitchFamily="82" charset="0"/>
                </a:rPr>
                <a:t>06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525784" y="1358316"/>
              <a:ext cx="6799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lgerian" pitchFamily="82" charset="0"/>
                </a:rPr>
                <a:t>OPTIONS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44076" y="3809079"/>
            <a:ext cx="679994" cy="881384"/>
            <a:chOff x="1525784" y="1018807"/>
            <a:chExt cx="679994" cy="585730"/>
          </a:xfrm>
        </p:grpSpPr>
        <p:sp>
          <p:nvSpPr>
            <p:cNvPr id="19" name="矩形 18"/>
            <p:cNvSpPr/>
            <p:nvPr/>
          </p:nvSpPr>
          <p:spPr>
            <a:xfrm>
              <a:off x="1561050" y="1018807"/>
              <a:ext cx="609462" cy="347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Algerian" pitchFamily="82" charset="0"/>
                </a:rPr>
                <a:t>07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525784" y="1358316"/>
              <a:ext cx="6799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lgerian" pitchFamily="82" charset="0"/>
                </a:rPr>
                <a:t>OPTIONS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62424" y="230567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在国际事务中发挥负责任大国作用</a:t>
            </a:r>
            <a:endParaRPr lang="zh-CN" alt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571736" y="3234370"/>
            <a:ext cx="533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建设强大国防维护国家利益</a:t>
            </a:r>
            <a:endParaRPr lang="zh-CN" alt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977755" y="4042081"/>
            <a:ext cx="623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让广大人民群众得到更多的收益</a:t>
            </a:r>
            <a:endParaRPr lang="zh-CN" altLang="en-US" sz="28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-32658" y="2024240"/>
            <a:ext cx="2916000" cy="7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任意多边形 24"/>
          <p:cNvSpPr/>
          <p:nvPr/>
        </p:nvSpPr>
        <p:spPr>
          <a:xfrm>
            <a:off x="3105432" y="4802699"/>
            <a:ext cx="3618298" cy="769441"/>
          </a:xfrm>
          <a:custGeom>
            <a:avLst/>
            <a:gdLst>
              <a:gd name="connsiteX0" fmla="*/ 0 w 3618298"/>
              <a:gd name="connsiteY0" fmla="*/ 0 h 769441"/>
              <a:gd name="connsiteX1" fmla="*/ 3618298 w 3618298"/>
              <a:gd name="connsiteY1" fmla="*/ 0 h 769441"/>
              <a:gd name="connsiteX2" fmla="*/ 3618298 w 3618298"/>
              <a:gd name="connsiteY2" fmla="*/ 769441 h 769441"/>
              <a:gd name="connsiteX3" fmla="*/ 0 w 3618298"/>
              <a:gd name="connsiteY3" fmla="*/ 769441 h 769441"/>
              <a:gd name="connsiteX4" fmla="*/ 0 w 3618298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8298" h="769441">
                <a:moveTo>
                  <a:pt x="0" y="0"/>
                </a:moveTo>
                <a:lnTo>
                  <a:pt x="3618298" y="0"/>
                </a:lnTo>
                <a:lnTo>
                  <a:pt x="3618298" y="769441"/>
                </a:lnTo>
                <a:lnTo>
                  <a:pt x="0" y="76944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和平发展道路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2" grpId="0"/>
      <p:bldP spid="23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51520" y="1124744"/>
            <a:ext cx="8606396" cy="5040560"/>
            <a:chOff x="251520" y="1124744"/>
            <a:chExt cx="8606396" cy="5040560"/>
          </a:xfrm>
        </p:grpSpPr>
        <p:pic>
          <p:nvPicPr>
            <p:cNvPr id="9219" name="Picture 3" descr="C:\Documents and Settings\dell\桌面\3111.jpg"/>
            <p:cNvPicPr>
              <a:picLocks noChangeAspect="1" noChangeArrowheads="1"/>
            </p:cNvPicPr>
            <p:nvPr/>
          </p:nvPicPr>
          <p:blipFill>
            <a:blip r:embed="rId2" cstate="print"/>
            <a:srcRect l="32437" t="34141" r="4182" b="4096"/>
            <a:stretch>
              <a:fillRect/>
            </a:stretch>
          </p:blipFill>
          <p:spPr bwMode="auto">
            <a:xfrm>
              <a:off x="251520" y="1700808"/>
              <a:ext cx="8606396" cy="4464496"/>
            </a:xfrm>
            <a:prstGeom prst="rect">
              <a:avLst/>
            </a:prstGeom>
            <a:noFill/>
          </p:spPr>
        </p:pic>
        <p:sp>
          <p:nvSpPr>
            <p:cNvPr id="8" name="矩形 7"/>
            <p:cNvSpPr/>
            <p:nvPr/>
          </p:nvSpPr>
          <p:spPr>
            <a:xfrm>
              <a:off x="562774" y="1124744"/>
              <a:ext cx="48013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/>
                <a:t>中亚共同建设“丝绸之路经济带”</a:t>
              </a:r>
              <a:endParaRPr lang="zh-CN" altLang="en-US" sz="240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928726" y="-16"/>
            <a:ext cx="86868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一、</a:t>
            </a:r>
            <a:r>
              <a:rPr lang="zh-CN" altLang="zh-CN" sz="2600" dirty="0" smtClean="0"/>
              <a:t>把中国自身利益与各国共同利益结合起来</a:t>
            </a:r>
            <a:endParaRPr lang="zh-CN" altLang="en-US" sz="26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6410578" y="928670"/>
            <a:ext cx="3590710" cy="2357454"/>
            <a:chOff x="6410578" y="928670"/>
            <a:chExt cx="3590710" cy="2357454"/>
          </a:xfrm>
        </p:grpSpPr>
        <p:sp>
          <p:nvSpPr>
            <p:cNvPr id="6" name="TextBox 5"/>
            <p:cNvSpPr txBox="1"/>
            <p:nvPr/>
          </p:nvSpPr>
          <p:spPr>
            <a:xfrm>
              <a:off x="6500826" y="928670"/>
              <a:ext cx="3500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latin typeface="幼圆" pitchFamily="49" charset="-122"/>
                  <a:ea typeface="幼圆" pitchFamily="49" charset="-122"/>
                </a:rPr>
                <a:t>五通</a:t>
              </a:r>
              <a:endParaRPr lang="zh-CN" altLang="en-US" sz="3600" b="1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410578" y="1808796"/>
              <a:ext cx="1590446" cy="14773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zh-CN" dirty="0" smtClean="0">
                  <a:solidFill>
                    <a:schemeClr val="tx1"/>
                  </a:solidFill>
                </a:rPr>
                <a:t>政策沟通</a:t>
              </a:r>
              <a:endParaRPr lang="en-US" altLang="zh-CN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zh-CN" dirty="0" smtClean="0">
                  <a:solidFill>
                    <a:schemeClr val="tx1"/>
                  </a:solidFill>
                </a:rPr>
                <a:t>道路联通</a:t>
              </a:r>
              <a:endParaRPr lang="en-US" altLang="zh-CN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zh-CN" dirty="0" smtClean="0">
                  <a:solidFill>
                    <a:schemeClr val="tx1"/>
                  </a:solidFill>
                </a:rPr>
                <a:t>贸易畅通</a:t>
              </a:r>
              <a:endParaRPr lang="en-US" altLang="zh-CN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zh-CN" dirty="0" smtClean="0">
                  <a:solidFill>
                    <a:schemeClr val="tx1"/>
                  </a:solidFill>
                </a:rPr>
                <a:t>货币流通</a:t>
              </a:r>
              <a:endParaRPr lang="en-US" altLang="zh-CN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zh-CN" dirty="0" smtClean="0">
                  <a:solidFill>
                    <a:schemeClr val="tx1"/>
                  </a:solidFill>
                </a:rPr>
                <a:t>民心相通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a_761453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493280"/>
            <a:ext cx="4619637" cy="5074027"/>
          </a:xfrm>
          <a:prstGeom prst="rect">
            <a:avLst/>
          </a:prstGeom>
        </p:spPr>
      </p:pic>
      <p:pic>
        <p:nvPicPr>
          <p:cNvPr id="10244" name="Picture 4" descr="C:\Documents and Settings\dell\桌面\101625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000108"/>
            <a:ext cx="2022645" cy="20162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869160"/>
            <a:ext cx="377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两大经济走廊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连接中印市场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促进亚洲区域一体化进程</a:t>
            </a:r>
            <a:endParaRPr lang="zh-CN" altLang="en-US" sz="2400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-928726" y="-16"/>
            <a:ext cx="86868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一、</a:t>
            </a:r>
            <a:r>
              <a:rPr lang="zh-CN" altLang="zh-CN" sz="2600" dirty="0" smtClean="0"/>
              <a:t>把中国自身利益与各国共同利益结合起来</a:t>
            </a:r>
            <a:endParaRPr lang="zh-CN" altLang="en-US" sz="2600" dirty="0"/>
          </a:p>
        </p:txBody>
      </p:sp>
      <p:pic>
        <p:nvPicPr>
          <p:cNvPr id="8" name="图片 7" descr="3001361209976456副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142984"/>
            <a:ext cx="4404447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0120110094204_5806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857232"/>
            <a:ext cx="3267987" cy="2573540"/>
          </a:xfrm>
          <a:prstGeom prst="rect">
            <a:avLst/>
          </a:prstGeom>
        </p:spPr>
      </p:pic>
      <p:pic>
        <p:nvPicPr>
          <p:cNvPr id="1028" name="Picture 4" descr="C:\Documents and Settings\dell\桌面\W020110523453666812805.jpg"/>
          <p:cNvPicPr>
            <a:picLocks noChangeAspect="1" noChangeArrowheads="1"/>
          </p:cNvPicPr>
          <p:nvPr/>
        </p:nvPicPr>
        <p:blipFill>
          <a:blip r:embed="rId4" cstate="print"/>
          <a:srcRect b="36706"/>
          <a:stretch>
            <a:fillRect/>
          </a:stretch>
        </p:blipFill>
        <p:spPr bwMode="auto">
          <a:xfrm>
            <a:off x="214282" y="3143248"/>
            <a:ext cx="8572560" cy="270892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142976" y="1571612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中印、中马签署</a:t>
            </a:r>
            <a:endParaRPr lang="en-US" altLang="zh-CN" sz="2400" dirty="0" smtClean="0"/>
          </a:p>
          <a:p>
            <a:r>
              <a:rPr lang="zh-CN" altLang="en-US" sz="2400" dirty="0" smtClean="0"/>
              <a:t>经贸合作五年规划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5857892"/>
            <a:ext cx="42148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中欧发展规划形成对接路线图</a:t>
            </a:r>
            <a:endParaRPr lang="zh-CN" altLang="en-US" sz="2400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-928726" y="-16"/>
            <a:ext cx="86868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一、</a:t>
            </a:r>
            <a:r>
              <a:rPr lang="zh-CN" altLang="zh-CN" sz="2600" dirty="0" smtClean="0"/>
              <a:t>把中国自身利益与各国共同利益结合起来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928726" y="-7146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二 </a:t>
            </a:r>
            <a:r>
              <a:rPr lang="zh-CN" altLang="zh-CN" sz="2600" dirty="0" smtClean="0"/>
              <a:t>努力推动与各大国关系协调发展</a:t>
            </a:r>
            <a:endParaRPr lang="zh-CN" altLang="en-US" sz="2600" dirty="0"/>
          </a:p>
        </p:txBody>
      </p:sp>
      <p:pic>
        <p:nvPicPr>
          <p:cNvPr id="2052" name="Picture 4" descr="C:\Documents and Settings\dell\桌面\1507d1c3-06ba-4a8b-a2d7-4901fdfb9f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28625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Documents and Settings\dell\桌面\1306101606472474.jpg"/>
          <p:cNvPicPr>
            <a:picLocks noChangeAspect="1" noChangeArrowheads="1"/>
          </p:cNvPicPr>
          <p:nvPr/>
        </p:nvPicPr>
        <p:blipFill>
          <a:blip r:embed="rId4" cstate="print"/>
          <a:srcRect l="6075" r="3479"/>
          <a:stretch>
            <a:fillRect/>
          </a:stretch>
        </p:blipFill>
        <p:spPr bwMode="auto">
          <a:xfrm>
            <a:off x="467544" y="1556792"/>
            <a:ext cx="406470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51520" y="49411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400" dirty="0" smtClean="0"/>
              <a:t>中国新一届领导人就任仅三个月就实现中美两国元首专门会晤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5004048" y="3543399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中美积极构建新型大国关系</a:t>
            </a:r>
            <a:endParaRPr lang="zh-CN" altLang="en-US" sz="2400" dirty="0"/>
          </a:p>
        </p:txBody>
      </p:sp>
      <p:pic>
        <p:nvPicPr>
          <p:cNvPr id="1026" name="Picture 2" descr="M:\课件\不断开拓周边外交工作新局面\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052736"/>
            <a:ext cx="2749397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1166573"/>
            <a:ext cx="9447628" cy="5070739"/>
            <a:chOff x="359024" y="1206893"/>
            <a:chExt cx="9447628" cy="5070739"/>
          </a:xfrm>
        </p:grpSpPr>
        <p:pic>
          <p:nvPicPr>
            <p:cNvPr id="52" name="图片 51" descr="9129135608342901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3760" y="4100300"/>
              <a:ext cx="2332856" cy="2177332"/>
            </a:xfrm>
            <a:prstGeom prst="rect">
              <a:avLst/>
            </a:prstGeom>
          </p:spPr>
        </p:pic>
        <p:grpSp>
          <p:nvGrpSpPr>
            <p:cNvPr id="53" name="组合 44"/>
            <p:cNvGrpSpPr/>
            <p:nvPr/>
          </p:nvGrpSpPr>
          <p:grpSpPr>
            <a:xfrm>
              <a:off x="359024" y="1206893"/>
              <a:ext cx="9447628" cy="4873863"/>
              <a:chOff x="6357618" y="1471697"/>
              <a:chExt cx="9447628" cy="4873863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8676456" y="1471697"/>
                <a:ext cx="7128790" cy="4870300"/>
                <a:chOff x="943451" y="1358732"/>
                <a:chExt cx="7662604" cy="5234995"/>
              </a:xfrm>
            </p:grpSpPr>
            <p:sp>
              <p:nvSpPr>
                <p:cNvPr id="57" name="任意多边形 56"/>
                <p:cNvSpPr/>
                <p:nvPr/>
              </p:nvSpPr>
              <p:spPr>
                <a:xfrm flipV="1">
                  <a:off x="1746250" y="3808413"/>
                  <a:ext cx="2543175" cy="1449387"/>
                </a:xfrm>
                <a:custGeom>
                  <a:avLst/>
                  <a:gdLst>
                    <a:gd name="connsiteX0" fmla="*/ 807522 w 807522"/>
                    <a:gd name="connsiteY0" fmla="*/ 950026 h 950026"/>
                    <a:gd name="connsiteX1" fmla="*/ 391886 w 807522"/>
                    <a:gd name="connsiteY1" fmla="*/ 0 h 950026"/>
                    <a:gd name="connsiteX2" fmla="*/ 0 w 807522"/>
                    <a:gd name="connsiteY2" fmla="*/ 0 h 950026"/>
                    <a:gd name="connsiteX0" fmla="*/ 807522 w 807522"/>
                    <a:gd name="connsiteY0" fmla="*/ 950026 h 950026"/>
                    <a:gd name="connsiteX1" fmla="*/ 595904 w 807522"/>
                    <a:gd name="connsiteY1" fmla="*/ 15240 h 950026"/>
                    <a:gd name="connsiteX2" fmla="*/ 0 w 807522"/>
                    <a:gd name="connsiteY2" fmla="*/ 0 h 950026"/>
                    <a:gd name="connsiteX0" fmla="*/ 808848 w 808848"/>
                    <a:gd name="connsiteY0" fmla="*/ 934786 h 934786"/>
                    <a:gd name="connsiteX1" fmla="*/ 597230 w 808848"/>
                    <a:gd name="connsiteY1" fmla="*/ 0 h 934786"/>
                    <a:gd name="connsiteX2" fmla="*/ 0 w 808848"/>
                    <a:gd name="connsiteY2" fmla="*/ 3810 h 934786"/>
                    <a:gd name="connsiteX0" fmla="*/ 1370356 w 1370356"/>
                    <a:gd name="connsiteY0" fmla="*/ 957914 h 957914"/>
                    <a:gd name="connsiteX1" fmla="*/ 1158738 w 1370356"/>
                    <a:gd name="connsiteY1" fmla="*/ 23128 h 957914"/>
                    <a:gd name="connsiteX2" fmla="*/ 0 w 1370356"/>
                    <a:gd name="connsiteY2" fmla="*/ 44 h 957914"/>
                    <a:gd name="connsiteX0" fmla="*/ 1190673 w 1190673"/>
                    <a:gd name="connsiteY0" fmla="*/ 934786 h 934786"/>
                    <a:gd name="connsiteX1" fmla="*/ 979055 w 1190673"/>
                    <a:gd name="connsiteY1" fmla="*/ 0 h 934786"/>
                    <a:gd name="connsiteX2" fmla="*/ 0 w 1190673"/>
                    <a:gd name="connsiteY2" fmla="*/ 30704 h 934786"/>
                    <a:gd name="connsiteX0" fmla="*/ 1195976 w 1195976"/>
                    <a:gd name="connsiteY0" fmla="*/ 934786 h 934786"/>
                    <a:gd name="connsiteX1" fmla="*/ 984358 w 1195976"/>
                    <a:gd name="connsiteY1" fmla="*/ 0 h 934786"/>
                    <a:gd name="connsiteX2" fmla="*/ 0 w 1195976"/>
                    <a:gd name="connsiteY2" fmla="*/ 30704 h 934786"/>
                    <a:gd name="connsiteX0" fmla="*/ 1195976 w 1195976"/>
                    <a:gd name="connsiteY0" fmla="*/ 934786 h 934786"/>
                    <a:gd name="connsiteX1" fmla="*/ 984358 w 1195976"/>
                    <a:gd name="connsiteY1" fmla="*/ 0 h 934786"/>
                    <a:gd name="connsiteX2" fmla="*/ 0 w 1195976"/>
                    <a:gd name="connsiteY2" fmla="*/ 13286 h 934786"/>
                    <a:gd name="connsiteX0" fmla="*/ 1199209 w 1199209"/>
                    <a:gd name="connsiteY0" fmla="*/ 934786 h 934786"/>
                    <a:gd name="connsiteX1" fmla="*/ 987591 w 1199209"/>
                    <a:gd name="connsiteY1" fmla="*/ 0 h 934786"/>
                    <a:gd name="connsiteX2" fmla="*/ 0 w 1199209"/>
                    <a:gd name="connsiteY2" fmla="*/ 7480 h 934786"/>
                    <a:gd name="connsiteX0" fmla="*/ 1199209 w 1199209"/>
                    <a:gd name="connsiteY0" fmla="*/ 934786 h 934786"/>
                    <a:gd name="connsiteX1" fmla="*/ 1197221 w 1199209"/>
                    <a:gd name="connsiteY1" fmla="*/ 0 h 934786"/>
                    <a:gd name="connsiteX2" fmla="*/ 0 w 1199209"/>
                    <a:gd name="connsiteY2" fmla="*/ 7480 h 934786"/>
                    <a:gd name="connsiteX0" fmla="*/ 1416325 w 1416325"/>
                    <a:gd name="connsiteY0" fmla="*/ 2898062 h 2898062"/>
                    <a:gd name="connsiteX1" fmla="*/ 1197221 w 1416325"/>
                    <a:gd name="connsiteY1" fmla="*/ 0 h 2898062"/>
                    <a:gd name="connsiteX2" fmla="*/ 0 w 1416325"/>
                    <a:gd name="connsiteY2" fmla="*/ 7480 h 2898062"/>
                    <a:gd name="connsiteX0" fmla="*/ 1416325 w 1416325"/>
                    <a:gd name="connsiteY0" fmla="*/ 2898062 h 2898062"/>
                    <a:gd name="connsiteX1" fmla="*/ 1092406 w 1416325"/>
                    <a:gd name="connsiteY1" fmla="*/ 0 h 2898062"/>
                    <a:gd name="connsiteX2" fmla="*/ 0 w 1416325"/>
                    <a:gd name="connsiteY2" fmla="*/ 7480 h 2898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16325" h="2898062">
                      <a:moveTo>
                        <a:pt x="1416325" y="2898062"/>
                      </a:moveTo>
                      <a:cubicBezTo>
                        <a:pt x="1415662" y="2586467"/>
                        <a:pt x="1093069" y="311595"/>
                        <a:pt x="1092406" y="0"/>
                      </a:cubicBezTo>
                      <a:lnTo>
                        <a:pt x="0" y="7480"/>
                      </a:lnTo>
                    </a:path>
                  </a:pathLst>
                </a:custGeom>
                <a:ln w="6350">
                  <a:solidFill>
                    <a:schemeClr val="accent6">
                      <a:lumMod val="75000"/>
                    </a:schemeClr>
                  </a:solidFill>
                  <a:prstDash val="sysDot"/>
                  <a:headEnd type="oval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 flipH="1">
                  <a:off x="5646361" y="3173413"/>
                  <a:ext cx="2517775" cy="0"/>
                </a:xfrm>
                <a:prstGeom prst="line">
                  <a:avLst/>
                </a:prstGeom>
                <a:ln w="6350">
                  <a:solidFill>
                    <a:srgbClr val="0070C0"/>
                  </a:solidFill>
                  <a:prstDash val="sysDot"/>
                  <a:headEnd type="oval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组合 1"/>
                <p:cNvGrpSpPr>
                  <a:grpSpLocks/>
                </p:cNvGrpSpPr>
                <p:nvPr/>
              </p:nvGrpSpPr>
              <p:grpSpPr bwMode="auto">
                <a:xfrm>
                  <a:off x="2781300" y="1820863"/>
                  <a:ext cx="3447835" cy="3732212"/>
                  <a:chOff x="2935288" y="1570038"/>
                  <a:chExt cx="3447835" cy="3732212"/>
                </a:xfrm>
              </p:grpSpPr>
              <p:grpSp>
                <p:nvGrpSpPr>
                  <p:cNvPr id="72" name="组合 45"/>
                  <p:cNvGrpSpPr>
                    <a:grpSpLocks/>
                  </p:cNvGrpSpPr>
                  <p:nvPr/>
                </p:nvGrpSpPr>
                <p:grpSpPr bwMode="auto">
                  <a:xfrm>
                    <a:off x="3055938" y="2973388"/>
                    <a:ext cx="2389188" cy="2328862"/>
                    <a:chOff x="3055938" y="2973388"/>
                    <a:chExt cx="2389188" cy="2328862"/>
                  </a:xfrm>
                </p:grpSpPr>
                <p:sp>
                  <p:nvSpPr>
                    <p:cNvPr id="87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3108325" y="3478213"/>
                      <a:ext cx="725488" cy="1016000"/>
                    </a:xfrm>
                    <a:custGeom>
                      <a:avLst/>
                      <a:gdLst>
                        <a:gd name="T0" fmla="*/ 1752136134 w 193"/>
                        <a:gd name="T1" fmla="*/ 2147483647 h 270"/>
                        <a:gd name="T2" fmla="*/ 2147483647 w 193"/>
                        <a:gd name="T3" fmla="*/ 2147483647 h 270"/>
                        <a:gd name="T4" fmla="*/ 2147483647 w 193"/>
                        <a:gd name="T5" fmla="*/ 2147483647 h 270"/>
                        <a:gd name="T6" fmla="*/ 2147483647 w 193"/>
                        <a:gd name="T7" fmla="*/ 2147483647 h 270"/>
                        <a:gd name="T8" fmla="*/ 1709745846 w 193"/>
                        <a:gd name="T9" fmla="*/ 2147483647 h 270"/>
                        <a:gd name="T10" fmla="*/ 141301019 w 193"/>
                        <a:gd name="T11" fmla="*/ 2095661801 h 270"/>
                        <a:gd name="T12" fmla="*/ 649984651 w 193"/>
                        <a:gd name="T13" fmla="*/ 0 h 270"/>
                        <a:gd name="T14" fmla="*/ 197821403 w 193"/>
                        <a:gd name="T15" fmla="*/ 2024865447 h 270"/>
                        <a:gd name="T16" fmla="*/ 1752136134 w 193"/>
                        <a:gd name="T17" fmla="*/ 2147483647 h 27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93"/>
                        <a:gd name="T28" fmla="*/ 0 h 270"/>
                        <a:gd name="T29" fmla="*/ 193 w 193"/>
                        <a:gd name="T30" fmla="*/ 270 h 27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93" h="270">
                          <a:moveTo>
                            <a:pt x="124" y="262"/>
                          </a:moveTo>
                          <a:cubicBezTo>
                            <a:pt x="140" y="265"/>
                            <a:pt x="156" y="263"/>
                            <a:pt x="169" y="257"/>
                          </a:cubicBezTo>
                          <a:cubicBezTo>
                            <a:pt x="179" y="253"/>
                            <a:pt x="187" y="247"/>
                            <a:pt x="193" y="240"/>
                          </a:cubicBezTo>
                          <a:cubicBezTo>
                            <a:pt x="187" y="249"/>
                            <a:pt x="177" y="257"/>
                            <a:pt x="166" y="262"/>
                          </a:cubicBezTo>
                          <a:cubicBezTo>
                            <a:pt x="152" y="267"/>
                            <a:pt x="137" y="270"/>
                            <a:pt x="121" y="267"/>
                          </a:cubicBezTo>
                          <a:cubicBezTo>
                            <a:pt x="72" y="258"/>
                            <a:pt x="24" y="208"/>
                            <a:pt x="10" y="148"/>
                          </a:cubicBezTo>
                          <a:cubicBezTo>
                            <a:pt x="0" y="98"/>
                            <a:pt x="14" y="46"/>
                            <a:pt x="46" y="0"/>
                          </a:cubicBezTo>
                          <a:cubicBezTo>
                            <a:pt x="16" y="44"/>
                            <a:pt x="3" y="95"/>
                            <a:pt x="14" y="143"/>
                          </a:cubicBezTo>
                          <a:cubicBezTo>
                            <a:pt x="27" y="203"/>
                            <a:pt x="75" y="253"/>
                            <a:pt x="124" y="262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8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3910013" y="3752850"/>
                      <a:ext cx="1222375" cy="1512888"/>
                    </a:xfrm>
                    <a:custGeom>
                      <a:avLst/>
                      <a:gdLst>
                        <a:gd name="T0" fmla="*/ 735606428 w 325"/>
                        <a:gd name="T1" fmla="*/ 269102166 h 402"/>
                        <a:gd name="T2" fmla="*/ 1909748185 w 325"/>
                        <a:gd name="T3" fmla="*/ 56654266 h 402"/>
                        <a:gd name="T4" fmla="*/ 2147483647 w 325"/>
                        <a:gd name="T5" fmla="*/ 2147483647 h 402"/>
                        <a:gd name="T6" fmla="*/ 2147483647 w 325"/>
                        <a:gd name="T7" fmla="*/ 2147483647 h 402"/>
                        <a:gd name="T8" fmla="*/ 2147483647 w 325"/>
                        <a:gd name="T9" fmla="*/ 2147483647 h 402"/>
                        <a:gd name="T10" fmla="*/ 2147483647 w 325"/>
                        <a:gd name="T11" fmla="*/ 2147483647 h 402"/>
                        <a:gd name="T12" fmla="*/ 2147483647 w 325"/>
                        <a:gd name="T13" fmla="*/ 2147483647 h 402"/>
                        <a:gd name="T14" fmla="*/ 2147483647 w 325"/>
                        <a:gd name="T15" fmla="*/ 2147483647 h 402"/>
                        <a:gd name="T16" fmla="*/ 2147483647 w 325"/>
                        <a:gd name="T17" fmla="*/ 2147483647 h 402"/>
                        <a:gd name="T18" fmla="*/ 2147483647 w 325"/>
                        <a:gd name="T19" fmla="*/ 2147483647 h 402"/>
                        <a:gd name="T20" fmla="*/ 2147483647 w 325"/>
                        <a:gd name="T21" fmla="*/ 2147483647 h 402"/>
                        <a:gd name="T22" fmla="*/ 1853161647 w 325"/>
                        <a:gd name="T23" fmla="*/ 127470243 h 402"/>
                        <a:gd name="T24" fmla="*/ 679019890 w 325"/>
                        <a:gd name="T25" fmla="*/ 354079780 h 402"/>
                        <a:gd name="T26" fmla="*/ 0 w 325"/>
                        <a:gd name="T27" fmla="*/ 878118550 h 402"/>
                        <a:gd name="T28" fmla="*/ 735606428 w 325"/>
                        <a:gd name="T29" fmla="*/ 269102166 h 40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325"/>
                        <a:gd name="T46" fmla="*/ 0 h 402"/>
                        <a:gd name="T47" fmla="*/ 325 w 325"/>
                        <a:gd name="T48" fmla="*/ 402 h 40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325" h="402">
                          <a:moveTo>
                            <a:pt x="52" y="19"/>
                          </a:moveTo>
                          <a:cubicBezTo>
                            <a:pt x="79" y="6"/>
                            <a:pt x="110" y="0"/>
                            <a:pt x="135" y="4"/>
                          </a:cubicBezTo>
                          <a:cubicBezTo>
                            <a:pt x="229" y="18"/>
                            <a:pt x="292" y="102"/>
                            <a:pt x="307" y="171"/>
                          </a:cubicBezTo>
                          <a:cubicBezTo>
                            <a:pt x="325" y="254"/>
                            <a:pt x="291" y="330"/>
                            <a:pt x="277" y="359"/>
                          </a:cubicBezTo>
                          <a:cubicBezTo>
                            <a:pt x="263" y="386"/>
                            <a:pt x="257" y="399"/>
                            <a:pt x="270" y="392"/>
                          </a:cubicBezTo>
                          <a:cubicBezTo>
                            <a:pt x="277" y="389"/>
                            <a:pt x="289" y="380"/>
                            <a:pt x="307" y="364"/>
                          </a:cubicBezTo>
                          <a:cubicBezTo>
                            <a:pt x="308" y="363"/>
                            <a:pt x="310" y="362"/>
                            <a:pt x="311" y="360"/>
                          </a:cubicBezTo>
                          <a:cubicBezTo>
                            <a:pt x="308" y="363"/>
                            <a:pt x="306" y="366"/>
                            <a:pt x="303" y="368"/>
                          </a:cubicBezTo>
                          <a:cubicBezTo>
                            <a:pt x="285" y="384"/>
                            <a:pt x="273" y="392"/>
                            <a:pt x="267" y="396"/>
                          </a:cubicBezTo>
                          <a:cubicBezTo>
                            <a:pt x="253" y="402"/>
                            <a:pt x="260" y="389"/>
                            <a:pt x="273" y="362"/>
                          </a:cubicBezTo>
                          <a:cubicBezTo>
                            <a:pt x="287" y="334"/>
                            <a:pt x="321" y="259"/>
                            <a:pt x="303" y="176"/>
                          </a:cubicBezTo>
                          <a:cubicBezTo>
                            <a:pt x="288" y="107"/>
                            <a:pt x="225" y="24"/>
                            <a:pt x="131" y="9"/>
                          </a:cubicBezTo>
                          <a:cubicBezTo>
                            <a:pt x="105" y="6"/>
                            <a:pt x="75" y="12"/>
                            <a:pt x="48" y="25"/>
                          </a:cubicBezTo>
                          <a:cubicBezTo>
                            <a:pt x="29" y="35"/>
                            <a:pt x="12" y="47"/>
                            <a:pt x="0" y="62"/>
                          </a:cubicBezTo>
                          <a:cubicBezTo>
                            <a:pt x="12" y="45"/>
                            <a:pt x="31" y="30"/>
                            <a:pt x="52" y="1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9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3868738" y="3775075"/>
                      <a:ext cx="1249363" cy="1527175"/>
                    </a:xfrm>
                    <a:custGeom>
                      <a:avLst/>
                      <a:gdLst>
                        <a:gd name="T0" fmla="*/ 44 w 332"/>
                        <a:gd name="T1" fmla="*/ 36 h 406"/>
                        <a:gd name="T2" fmla="*/ 0 w 332"/>
                        <a:gd name="T3" fmla="*/ 67 h 406"/>
                        <a:gd name="T4" fmla="*/ 15 w 332"/>
                        <a:gd name="T5" fmla="*/ 51 h 406"/>
                        <a:gd name="T6" fmla="*/ 59 w 332"/>
                        <a:gd name="T7" fmla="*/ 19 h 406"/>
                        <a:gd name="T8" fmla="*/ 142 w 332"/>
                        <a:gd name="T9" fmla="*/ 3 h 406"/>
                        <a:gd name="T10" fmla="*/ 314 w 332"/>
                        <a:gd name="T11" fmla="*/ 170 h 406"/>
                        <a:gd name="T12" fmla="*/ 284 w 332"/>
                        <a:gd name="T13" fmla="*/ 356 h 406"/>
                        <a:gd name="T14" fmla="*/ 278 w 332"/>
                        <a:gd name="T15" fmla="*/ 390 h 406"/>
                        <a:gd name="T16" fmla="*/ 314 w 332"/>
                        <a:gd name="T17" fmla="*/ 362 h 406"/>
                        <a:gd name="T18" fmla="*/ 302 w 332"/>
                        <a:gd name="T19" fmla="*/ 373 h 406"/>
                        <a:gd name="T20" fmla="*/ 265 w 332"/>
                        <a:gd name="T21" fmla="*/ 399 h 406"/>
                        <a:gd name="T22" fmla="*/ 271 w 332"/>
                        <a:gd name="T23" fmla="*/ 367 h 406"/>
                        <a:gd name="T24" fmla="*/ 301 w 332"/>
                        <a:gd name="T25" fmla="*/ 185 h 406"/>
                        <a:gd name="T26" fmla="*/ 127 w 332"/>
                        <a:gd name="T27" fmla="*/ 20 h 406"/>
                        <a:gd name="T28" fmla="*/ 44 w 332"/>
                        <a:gd name="T29" fmla="*/ 36 h 4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332" h="406">
                          <a:moveTo>
                            <a:pt x="44" y="36"/>
                          </a:moveTo>
                          <a:cubicBezTo>
                            <a:pt x="27" y="44"/>
                            <a:pt x="12" y="55"/>
                            <a:pt x="0" y="67"/>
                          </a:cubicBezTo>
                          <a:cubicBezTo>
                            <a:pt x="5" y="62"/>
                            <a:pt x="10" y="57"/>
                            <a:pt x="15" y="51"/>
                          </a:cubicBezTo>
                          <a:cubicBezTo>
                            <a:pt x="27" y="38"/>
                            <a:pt x="42" y="28"/>
                            <a:pt x="59" y="19"/>
                          </a:cubicBezTo>
                          <a:cubicBezTo>
                            <a:pt x="86" y="6"/>
                            <a:pt x="116" y="0"/>
                            <a:pt x="142" y="3"/>
                          </a:cubicBezTo>
                          <a:cubicBezTo>
                            <a:pt x="236" y="18"/>
                            <a:pt x="299" y="101"/>
                            <a:pt x="314" y="170"/>
                          </a:cubicBezTo>
                          <a:cubicBezTo>
                            <a:pt x="332" y="253"/>
                            <a:pt x="298" y="328"/>
                            <a:pt x="284" y="356"/>
                          </a:cubicBezTo>
                          <a:cubicBezTo>
                            <a:pt x="271" y="383"/>
                            <a:pt x="264" y="396"/>
                            <a:pt x="278" y="390"/>
                          </a:cubicBezTo>
                          <a:cubicBezTo>
                            <a:pt x="284" y="386"/>
                            <a:pt x="296" y="378"/>
                            <a:pt x="314" y="362"/>
                          </a:cubicBezTo>
                          <a:cubicBezTo>
                            <a:pt x="310" y="365"/>
                            <a:pt x="306" y="369"/>
                            <a:pt x="302" y="373"/>
                          </a:cubicBezTo>
                          <a:cubicBezTo>
                            <a:pt x="284" y="388"/>
                            <a:pt x="272" y="396"/>
                            <a:pt x="265" y="399"/>
                          </a:cubicBezTo>
                          <a:cubicBezTo>
                            <a:pt x="252" y="406"/>
                            <a:pt x="258" y="394"/>
                            <a:pt x="271" y="367"/>
                          </a:cubicBezTo>
                          <a:cubicBezTo>
                            <a:pt x="285" y="339"/>
                            <a:pt x="319" y="266"/>
                            <a:pt x="301" y="185"/>
                          </a:cubicBezTo>
                          <a:cubicBezTo>
                            <a:pt x="285" y="117"/>
                            <a:pt x="222" y="34"/>
                            <a:pt x="127" y="20"/>
                          </a:cubicBezTo>
                          <a:cubicBezTo>
                            <a:pt x="101" y="16"/>
                            <a:pt x="71" y="22"/>
                            <a:pt x="44" y="36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7711"/>
                        </a:gs>
                        <a:gs pos="50000">
                          <a:srgbClr val="FF7711"/>
                        </a:gs>
                        <a:gs pos="22900">
                          <a:srgbClr val="FFC000"/>
                        </a:gs>
                        <a:gs pos="76250">
                          <a:srgbClr val="FFC000"/>
                        </a:gs>
                        <a:gs pos="100000">
                          <a:srgbClr val="FF7711"/>
                        </a:gs>
                      </a:gsLst>
                      <a:lin ang="13500000" scaled="1"/>
                      <a:tileRect/>
                    </a:gra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90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3055938" y="3387725"/>
                      <a:ext cx="758825" cy="1155700"/>
                    </a:xfrm>
                    <a:custGeom>
                      <a:avLst/>
                      <a:gdLst>
                        <a:gd name="T0" fmla="*/ 78 w 202"/>
                        <a:gd name="T1" fmla="*/ 0 h 307"/>
                        <a:gd name="T2" fmla="*/ 24 w 202"/>
                        <a:gd name="T3" fmla="*/ 172 h 307"/>
                        <a:gd name="T4" fmla="*/ 135 w 202"/>
                        <a:gd name="T5" fmla="*/ 291 h 307"/>
                        <a:gd name="T6" fmla="*/ 180 w 202"/>
                        <a:gd name="T7" fmla="*/ 286 h 307"/>
                        <a:gd name="T8" fmla="*/ 202 w 202"/>
                        <a:gd name="T9" fmla="*/ 271 h 307"/>
                        <a:gd name="T10" fmla="*/ 188 w 202"/>
                        <a:gd name="T11" fmla="*/ 285 h 307"/>
                        <a:gd name="T12" fmla="*/ 166 w 202"/>
                        <a:gd name="T13" fmla="*/ 299 h 307"/>
                        <a:gd name="T14" fmla="*/ 122 w 202"/>
                        <a:gd name="T15" fmla="*/ 304 h 307"/>
                        <a:gd name="T16" fmla="*/ 13 w 202"/>
                        <a:gd name="T17" fmla="*/ 187 h 307"/>
                        <a:gd name="T18" fmla="*/ 64 w 202"/>
                        <a:gd name="T19" fmla="*/ 16 h 307"/>
                        <a:gd name="T20" fmla="*/ 78 w 202"/>
                        <a:gd name="T21" fmla="*/ 0 h 3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202" h="307">
                          <a:moveTo>
                            <a:pt x="78" y="0"/>
                          </a:moveTo>
                          <a:cubicBezTo>
                            <a:pt x="34" y="51"/>
                            <a:pt x="12" y="114"/>
                            <a:pt x="24" y="172"/>
                          </a:cubicBezTo>
                          <a:cubicBezTo>
                            <a:pt x="38" y="232"/>
                            <a:pt x="86" y="282"/>
                            <a:pt x="135" y="291"/>
                          </a:cubicBezTo>
                          <a:cubicBezTo>
                            <a:pt x="151" y="294"/>
                            <a:pt x="166" y="291"/>
                            <a:pt x="180" y="286"/>
                          </a:cubicBezTo>
                          <a:cubicBezTo>
                            <a:pt x="188" y="282"/>
                            <a:pt x="196" y="277"/>
                            <a:pt x="202" y="271"/>
                          </a:cubicBezTo>
                          <a:cubicBezTo>
                            <a:pt x="197" y="275"/>
                            <a:pt x="193" y="280"/>
                            <a:pt x="188" y="285"/>
                          </a:cubicBezTo>
                          <a:cubicBezTo>
                            <a:pt x="182" y="291"/>
                            <a:pt x="175" y="296"/>
                            <a:pt x="166" y="299"/>
                          </a:cubicBezTo>
                          <a:cubicBezTo>
                            <a:pt x="153" y="305"/>
                            <a:pt x="138" y="307"/>
                            <a:pt x="122" y="304"/>
                          </a:cubicBezTo>
                          <a:cubicBezTo>
                            <a:pt x="74" y="295"/>
                            <a:pt x="26" y="245"/>
                            <a:pt x="13" y="187"/>
                          </a:cubicBezTo>
                          <a:cubicBezTo>
                            <a:pt x="0" y="129"/>
                            <a:pt x="21" y="67"/>
                            <a:pt x="64" y="16"/>
                          </a:cubicBezTo>
                          <a:cubicBezTo>
                            <a:pt x="69" y="11"/>
                            <a:pt x="73" y="5"/>
                            <a:pt x="78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7711"/>
                        </a:gs>
                        <a:gs pos="50000">
                          <a:srgbClr val="FF7711"/>
                        </a:gs>
                        <a:gs pos="22900">
                          <a:srgbClr val="FFC000"/>
                        </a:gs>
                        <a:gs pos="76250">
                          <a:srgbClr val="FFC000"/>
                        </a:gs>
                        <a:gs pos="100000">
                          <a:srgbClr val="FF7711"/>
                        </a:gs>
                      </a:gsLst>
                      <a:lin ang="13500000" scaled="1"/>
                      <a:tileRect/>
                    </a:gra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9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119438" y="2973388"/>
                      <a:ext cx="2325688" cy="2279650"/>
                    </a:xfrm>
                    <a:custGeom>
                      <a:avLst/>
                      <a:gdLst>
                        <a:gd name="T0" fmla="*/ 315 w 618"/>
                        <a:gd name="T1" fmla="*/ 5 h 606"/>
                        <a:gd name="T2" fmla="*/ 616 w 618"/>
                        <a:gd name="T3" fmla="*/ 332 h 606"/>
                        <a:gd name="T4" fmla="*/ 521 w 618"/>
                        <a:gd name="T5" fmla="*/ 567 h 606"/>
                        <a:gd name="T6" fmla="*/ 517 w 618"/>
                        <a:gd name="T7" fmla="*/ 571 h 606"/>
                        <a:gd name="T8" fmla="*/ 480 w 618"/>
                        <a:gd name="T9" fmla="*/ 599 h 606"/>
                        <a:gd name="T10" fmla="*/ 487 w 618"/>
                        <a:gd name="T11" fmla="*/ 566 h 606"/>
                        <a:gd name="T12" fmla="*/ 517 w 618"/>
                        <a:gd name="T13" fmla="*/ 378 h 606"/>
                        <a:gd name="T14" fmla="*/ 345 w 618"/>
                        <a:gd name="T15" fmla="*/ 211 h 606"/>
                        <a:gd name="T16" fmla="*/ 262 w 618"/>
                        <a:gd name="T17" fmla="*/ 226 h 606"/>
                        <a:gd name="T18" fmla="*/ 210 w 618"/>
                        <a:gd name="T19" fmla="*/ 269 h 606"/>
                        <a:gd name="T20" fmla="*/ 196 w 618"/>
                        <a:gd name="T21" fmla="*/ 338 h 606"/>
                        <a:gd name="T22" fmla="*/ 190 w 618"/>
                        <a:gd name="T23" fmla="*/ 374 h 606"/>
                        <a:gd name="T24" fmla="*/ 166 w 618"/>
                        <a:gd name="T25" fmla="*/ 391 h 606"/>
                        <a:gd name="T26" fmla="*/ 121 w 618"/>
                        <a:gd name="T27" fmla="*/ 396 h 606"/>
                        <a:gd name="T28" fmla="*/ 11 w 618"/>
                        <a:gd name="T29" fmla="*/ 277 h 606"/>
                        <a:gd name="T30" fmla="*/ 43 w 618"/>
                        <a:gd name="T31" fmla="*/ 134 h 606"/>
                        <a:gd name="T32" fmla="*/ 159 w 618"/>
                        <a:gd name="T33" fmla="*/ 35 h 606"/>
                        <a:gd name="T34" fmla="*/ 315 w 618"/>
                        <a:gd name="T35" fmla="*/ 5 h 6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618" h="606">
                          <a:moveTo>
                            <a:pt x="315" y="5"/>
                          </a:moveTo>
                          <a:cubicBezTo>
                            <a:pt x="494" y="26"/>
                            <a:pt x="614" y="205"/>
                            <a:pt x="616" y="332"/>
                          </a:cubicBezTo>
                          <a:cubicBezTo>
                            <a:pt x="618" y="446"/>
                            <a:pt x="556" y="533"/>
                            <a:pt x="521" y="567"/>
                          </a:cubicBezTo>
                          <a:cubicBezTo>
                            <a:pt x="520" y="569"/>
                            <a:pt x="518" y="570"/>
                            <a:pt x="517" y="571"/>
                          </a:cubicBezTo>
                          <a:cubicBezTo>
                            <a:pt x="499" y="587"/>
                            <a:pt x="487" y="596"/>
                            <a:pt x="480" y="599"/>
                          </a:cubicBezTo>
                          <a:cubicBezTo>
                            <a:pt x="467" y="606"/>
                            <a:pt x="473" y="593"/>
                            <a:pt x="487" y="566"/>
                          </a:cubicBezTo>
                          <a:cubicBezTo>
                            <a:pt x="501" y="537"/>
                            <a:pt x="535" y="461"/>
                            <a:pt x="517" y="378"/>
                          </a:cubicBezTo>
                          <a:cubicBezTo>
                            <a:pt x="502" y="309"/>
                            <a:pt x="439" y="225"/>
                            <a:pt x="345" y="211"/>
                          </a:cubicBezTo>
                          <a:cubicBezTo>
                            <a:pt x="320" y="207"/>
                            <a:pt x="289" y="213"/>
                            <a:pt x="262" y="226"/>
                          </a:cubicBezTo>
                          <a:cubicBezTo>
                            <a:pt x="241" y="237"/>
                            <a:pt x="222" y="252"/>
                            <a:pt x="210" y="269"/>
                          </a:cubicBezTo>
                          <a:cubicBezTo>
                            <a:pt x="194" y="289"/>
                            <a:pt x="187" y="313"/>
                            <a:pt x="196" y="338"/>
                          </a:cubicBezTo>
                          <a:cubicBezTo>
                            <a:pt x="201" y="351"/>
                            <a:pt x="198" y="363"/>
                            <a:pt x="190" y="374"/>
                          </a:cubicBezTo>
                          <a:cubicBezTo>
                            <a:pt x="184" y="381"/>
                            <a:pt x="176" y="387"/>
                            <a:pt x="166" y="391"/>
                          </a:cubicBezTo>
                          <a:cubicBezTo>
                            <a:pt x="153" y="397"/>
                            <a:pt x="137" y="399"/>
                            <a:pt x="121" y="396"/>
                          </a:cubicBezTo>
                          <a:cubicBezTo>
                            <a:pt x="72" y="387"/>
                            <a:pt x="24" y="337"/>
                            <a:pt x="11" y="277"/>
                          </a:cubicBezTo>
                          <a:cubicBezTo>
                            <a:pt x="0" y="229"/>
                            <a:pt x="13" y="178"/>
                            <a:pt x="43" y="134"/>
                          </a:cubicBezTo>
                          <a:cubicBezTo>
                            <a:pt x="70" y="94"/>
                            <a:pt x="111" y="59"/>
                            <a:pt x="159" y="35"/>
                          </a:cubicBezTo>
                          <a:cubicBezTo>
                            <a:pt x="207" y="11"/>
                            <a:pt x="261" y="0"/>
                            <a:pt x="315" y="5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7711"/>
                        </a:gs>
                        <a:gs pos="50000">
                          <a:srgbClr val="FFAA01"/>
                        </a:gs>
                        <a:gs pos="100000">
                          <a:srgbClr val="FF7711"/>
                        </a:gs>
                      </a:gsLst>
                      <a:lin ang="2700000" scaled="1"/>
                      <a:tileRect/>
                    </a:gra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73" name="组合 44"/>
                  <p:cNvGrpSpPr>
                    <a:grpSpLocks/>
                  </p:cNvGrpSpPr>
                  <p:nvPr/>
                </p:nvGrpSpPr>
                <p:grpSpPr bwMode="auto">
                  <a:xfrm>
                    <a:off x="5269860" y="1892291"/>
                    <a:ext cx="1113263" cy="1957057"/>
                    <a:chOff x="5269860" y="1892291"/>
                    <a:chExt cx="1113263" cy="1957057"/>
                  </a:xfrm>
                </p:grpSpPr>
                <p:sp>
                  <p:nvSpPr>
                    <p:cNvPr id="82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5269860" y="1987211"/>
                      <a:ext cx="881062" cy="1862137"/>
                    </a:xfrm>
                    <a:custGeom>
                      <a:avLst/>
                      <a:gdLst>
                        <a:gd name="T0" fmla="*/ 53 w 234"/>
                        <a:gd name="T1" fmla="*/ 7 h 495"/>
                        <a:gd name="T2" fmla="*/ 58 w 234"/>
                        <a:gd name="T3" fmla="*/ 0 h 495"/>
                        <a:gd name="T4" fmla="*/ 60 w 234"/>
                        <a:gd name="T5" fmla="*/ 321 h 495"/>
                        <a:gd name="T6" fmla="*/ 219 w 234"/>
                        <a:gd name="T7" fmla="*/ 435 h 495"/>
                        <a:gd name="T8" fmla="*/ 229 w 234"/>
                        <a:gd name="T9" fmla="*/ 420 h 495"/>
                        <a:gd name="T10" fmla="*/ 234 w 234"/>
                        <a:gd name="T11" fmla="*/ 410 h 495"/>
                        <a:gd name="T12" fmla="*/ 229 w 234"/>
                        <a:gd name="T13" fmla="*/ 421 h 495"/>
                        <a:gd name="T14" fmla="*/ 224 w 234"/>
                        <a:gd name="T15" fmla="*/ 431 h 495"/>
                        <a:gd name="T16" fmla="*/ 213 w 234"/>
                        <a:gd name="T17" fmla="*/ 446 h 495"/>
                        <a:gd name="T18" fmla="*/ 50 w 234"/>
                        <a:gd name="T19" fmla="*/ 335 h 495"/>
                        <a:gd name="T20" fmla="*/ 53 w 234"/>
                        <a:gd name="T21" fmla="*/ 7 h 4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234" h="495">
                          <a:moveTo>
                            <a:pt x="53" y="7"/>
                          </a:moveTo>
                          <a:cubicBezTo>
                            <a:pt x="55" y="4"/>
                            <a:pt x="57" y="2"/>
                            <a:pt x="58" y="0"/>
                          </a:cubicBezTo>
                          <a:cubicBezTo>
                            <a:pt x="21" y="50"/>
                            <a:pt x="9" y="180"/>
                            <a:pt x="60" y="321"/>
                          </a:cubicBezTo>
                          <a:cubicBezTo>
                            <a:pt x="101" y="437"/>
                            <a:pt x="177" y="482"/>
                            <a:pt x="219" y="435"/>
                          </a:cubicBezTo>
                          <a:cubicBezTo>
                            <a:pt x="222" y="431"/>
                            <a:pt x="226" y="426"/>
                            <a:pt x="229" y="420"/>
                          </a:cubicBezTo>
                          <a:cubicBezTo>
                            <a:pt x="231" y="417"/>
                            <a:pt x="232" y="413"/>
                            <a:pt x="234" y="410"/>
                          </a:cubicBezTo>
                          <a:cubicBezTo>
                            <a:pt x="233" y="413"/>
                            <a:pt x="231" y="417"/>
                            <a:pt x="229" y="421"/>
                          </a:cubicBezTo>
                          <a:cubicBezTo>
                            <a:pt x="228" y="424"/>
                            <a:pt x="226" y="428"/>
                            <a:pt x="224" y="431"/>
                          </a:cubicBezTo>
                          <a:cubicBezTo>
                            <a:pt x="220" y="437"/>
                            <a:pt x="217" y="442"/>
                            <a:pt x="213" y="446"/>
                          </a:cubicBezTo>
                          <a:cubicBezTo>
                            <a:pt x="170" y="495"/>
                            <a:pt x="92" y="451"/>
                            <a:pt x="50" y="335"/>
                          </a:cubicBezTo>
                          <a:cubicBezTo>
                            <a:pt x="0" y="193"/>
                            <a:pt x="14" y="59"/>
                            <a:pt x="53" y="7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70C0"/>
                        </a:gs>
                        <a:gs pos="21650">
                          <a:srgbClr val="00B8FF"/>
                        </a:gs>
                        <a:gs pos="77100">
                          <a:srgbClr val="00B8FF"/>
                        </a:gs>
                        <a:gs pos="100000">
                          <a:srgbClr val="0070C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83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5531722" y="2456147"/>
                      <a:ext cx="255587" cy="131762"/>
                    </a:xfrm>
                    <a:custGeom>
                      <a:avLst/>
                      <a:gdLst>
                        <a:gd name="T0" fmla="*/ 33 w 68"/>
                        <a:gd name="T1" fmla="*/ 3 h 35"/>
                        <a:gd name="T2" fmla="*/ 57 w 68"/>
                        <a:gd name="T3" fmla="*/ 2 h 35"/>
                        <a:gd name="T4" fmla="*/ 66 w 68"/>
                        <a:gd name="T5" fmla="*/ 2 h 35"/>
                        <a:gd name="T6" fmla="*/ 67 w 68"/>
                        <a:gd name="T7" fmla="*/ 2 h 35"/>
                        <a:gd name="T8" fmla="*/ 66 w 68"/>
                        <a:gd name="T9" fmla="*/ 5 h 35"/>
                        <a:gd name="T10" fmla="*/ 56 w 68"/>
                        <a:gd name="T11" fmla="*/ 5 h 35"/>
                        <a:gd name="T12" fmla="*/ 32 w 68"/>
                        <a:gd name="T13" fmla="*/ 6 h 35"/>
                        <a:gd name="T14" fmla="*/ 0 w 68"/>
                        <a:gd name="T15" fmla="*/ 35 h 35"/>
                        <a:gd name="T16" fmla="*/ 1 w 68"/>
                        <a:gd name="T17" fmla="*/ 31 h 35"/>
                        <a:gd name="T18" fmla="*/ 33 w 68"/>
                        <a:gd name="T19" fmla="*/ 3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68" h="35">
                          <a:moveTo>
                            <a:pt x="33" y="3"/>
                          </a:moveTo>
                          <a:cubicBezTo>
                            <a:pt x="42" y="0"/>
                            <a:pt x="52" y="2"/>
                            <a:pt x="57" y="2"/>
                          </a:cubicBezTo>
                          <a:cubicBezTo>
                            <a:pt x="61" y="3"/>
                            <a:pt x="64" y="3"/>
                            <a:pt x="66" y="2"/>
                          </a:cubicBezTo>
                          <a:cubicBezTo>
                            <a:pt x="67" y="3"/>
                            <a:pt x="67" y="2"/>
                            <a:pt x="67" y="2"/>
                          </a:cubicBezTo>
                          <a:cubicBezTo>
                            <a:pt x="68" y="4"/>
                            <a:pt x="67" y="5"/>
                            <a:pt x="66" y="5"/>
                          </a:cubicBezTo>
                          <a:cubicBezTo>
                            <a:pt x="64" y="6"/>
                            <a:pt x="60" y="5"/>
                            <a:pt x="56" y="5"/>
                          </a:cubicBezTo>
                          <a:cubicBezTo>
                            <a:pt x="51" y="5"/>
                            <a:pt x="41" y="3"/>
                            <a:pt x="32" y="6"/>
                          </a:cubicBezTo>
                          <a:cubicBezTo>
                            <a:pt x="20" y="8"/>
                            <a:pt x="8" y="16"/>
                            <a:pt x="0" y="35"/>
                          </a:cubicBezTo>
                          <a:cubicBezTo>
                            <a:pt x="0" y="33"/>
                            <a:pt x="0" y="32"/>
                            <a:pt x="1" y="31"/>
                          </a:cubicBezTo>
                          <a:cubicBezTo>
                            <a:pt x="9" y="13"/>
                            <a:pt x="21" y="5"/>
                            <a:pt x="33" y="3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84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5552860" y="2038354"/>
                      <a:ext cx="830263" cy="1782763"/>
                    </a:xfrm>
                    <a:custGeom>
                      <a:avLst/>
                      <a:gdLst>
                        <a:gd name="T0" fmla="*/ 677468358 w 221"/>
                        <a:gd name="T1" fmla="*/ 2147483647 h 474"/>
                        <a:gd name="T2" fmla="*/ 578670845 w 221"/>
                        <a:gd name="T3" fmla="*/ 0 h 474"/>
                        <a:gd name="T4" fmla="*/ 719808002 w 221"/>
                        <a:gd name="T5" fmla="*/ 2147483647 h 474"/>
                        <a:gd name="T6" fmla="*/ 2147483647 w 221"/>
                        <a:gd name="T7" fmla="*/ 2147483647 h 474"/>
                        <a:gd name="T8" fmla="*/ 2147483647 w 221"/>
                        <a:gd name="T9" fmla="*/ 2147483647 h 474"/>
                        <a:gd name="T10" fmla="*/ 2147483647 w 221"/>
                        <a:gd name="T11" fmla="*/ 2147483647 h 474"/>
                        <a:gd name="T12" fmla="*/ 2147483647 w 221"/>
                        <a:gd name="T13" fmla="*/ 2147483647 h 474"/>
                        <a:gd name="T14" fmla="*/ 2147483647 w 221"/>
                        <a:gd name="T15" fmla="*/ 2147483647 h 474"/>
                        <a:gd name="T16" fmla="*/ 677468358 w 221"/>
                        <a:gd name="T17" fmla="*/ 2147483647 h 4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21"/>
                        <a:gd name="T28" fmla="*/ 0 h 474"/>
                        <a:gd name="T29" fmla="*/ 221 w 221"/>
                        <a:gd name="T30" fmla="*/ 474 h 4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21" h="474">
                          <a:moveTo>
                            <a:pt x="48" y="313"/>
                          </a:moveTo>
                          <a:cubicBezTo>
                            <a:pt x="0" y="179"/>
                            <a:pt x="8" y="55"/>
                            <a:pt x="41" y="0"/>
                          </a:cubicBezTo>
                          <a:cubicBezTo>
                            <a:pt x="10" y="56"/>
                            <a:pt x="4" y="178"/>
                            <a:pt x="51" y="308"/>
                          </a:cubicBezTo>
                          <a:cubicBezTo>
                            <a:pt x="92" y="424"/>
                            <a:pt x="168" y="469"/>
                            <a:pt x="209" y="423"/>
                          </a:cubicBezTo>
                          <a:cubicBezTo>
                            <a:pt x="212" y="418"/>
                            <a:pt x="216" y="413"/>
                            <a:pt x="219" y="408"/>
                          </a:cubicBezTo>
                          <a:cubicBezTo>
                            <a:pt x="220" y="406"/>
                            <a:pt x="221" y="405"/>
                            <a:pt x="221" y="403"/>
                          </a:cubicBezTo>
                          <a:cubicBezTo>
                            <a:pt x="220" y="406"/>
                            <a:pt x="218" y="409"/>
                            <a:pt x="217" y="412"/>
                          </a:cubicBezTo>
                          <a:cubicBezTo>
                            <a:pt x="214" y="418"/>
                            <a:pt x="210" y="423"/>
                            <a:pt x="207" y="427"/>
                          </a:cubicBezTo>
                          <a:cubicBezTo>
                            <a:pt x="165" y="474"/>
                            <a:pt x="89" y="429"/>
                            <a:pt x="48" y="313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5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5299521" y="1914346"/>
                      <a:ext cx="884237" cy="1903413"/>
                    </a:xfrm>
                    <a:custGeom>
                      <a:avLst/>
                      <a:gdLst>
                        <a:gd name="T0" fmla="*/ 205 w 235"/>
                        <a:gd name="T1" fmla="*/ 460 h 506"/>
                        <a:gd name="T2" fmla="*/ 47 w 235"/>
                        <a:gd name="T3" fmla="*/ 345 h 506"/>
                        <a:gd name="T4" fmla="*/ 37 w 235"/>
                        <a:gd name="T5" fmla="*/ 37 h 506"/>
                        <a:gd name="T6" fmla="*/ 55 w 235"/>
                        <a:gd name="T7" fmla="*/ 16 h 506"/>
                        <a:gd name="T8" fmla="*/ 85 w 235"/>
                        <a:gd name="T9" fmla="*/ 4 h 506"/>
                        <a:gd name="T10" fmla="*/ 170 w 235"/>
                        <a:gd name="T11" fmla="*/ 36 h 506"/>
                        <a:gd name="T12" fmla="*/ 192 w 235"/>
                        <a:gd name="T13" fmla="*/ 59 h 506"/>
                        <a:gd name="T14" fmla="*/ 191 w 235"/>
                        <a:gd name="T15" fmla="*/ 59 h 506"/>
                        <a:gd name="T16" fmla="*/ 182 w 235"/>
                        <a:gd name="T17" fmla="*/ 59 h 506"/>
                        <a:gd name="T18" fmla="*/ 158 w 235"/>
                        <a:gd name="T19" fmla="*/ 60 h 506"/>
                        <a:gd name="T20" fmla="*/ 126 w 235"/>
                        <a:gd name="T21" fmla="*/ 88 h 506"/>
                        <a:gd name="T22" fmla="*/ 125 w 235"/>
                        <a:gd name="T23" fmla="*/ 92 h 506"/>
                        <a:gd name="T24" fmla="*/ 124 w 235"/>
                        <a:gd name="T25" fmla="*/ 92 h 506"/>
                        <a:gd name="T26" fmla="*/ 131 w 235"/>
                        <a:gd name="T27" fmla="*/ 261 h 506"/>
                        <a:gd name="T28" fmla="*/ 195 w 235"/>
                        <a:gd name="T29" fmla="*/ 328 h 506"/>
                        <a:gd name="T30" fmla="*/ 201 w 235"/>
                        <a:gd name="T31" fmla="*/ 319 h 506"/>
                        <a:gd name="T32" fmla="*/ 204 w 235"/>
                        <a:gd name="T33" fmla="*/ 313 h 506"/>
                        <a:gd name="T34" fmla="*/ 230 w 235"/>
                        <a:gd name="T35" fmla="*/ 347 h 506"/>
                        <a:gd name="T36" fmla="*/ 217 w 235"/>
                        <a:gd name="T37" fmla="*/ 440 h 506"/>
                        <a:gd name="T38" fmla="*/ 215 w 235"/>
                        <a:gd name="T39" fmla="*/ 445 h 506"/>
                        <a:gd name="T40" fmla="*/ 205 w 235"/>
                        <a:gd name="T41" fmla="*/ 460 h 5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235" h="506">
                          <a:moveTo>
                            <a:pt x="205" y="460"/>
                          </a:moveTo>
                          <a:cubicBezTo>
                            <a:pt x="164" y="506"/>
                            <a:pt x="88" y="461"/>
                            <a:pt x="47" y="345"/>
                          </a:cubicBezTo>
                          <a:cubicBezTo>
                            <a:pt x="0" y="215"/>
                            <a:pt x="6" y="93"/>
                            <a:pt x="37" y="37"/>
                          </a:cubicBezTo>
                          <a:cubicBezTo>
                            <a:pt x="42" y="28"/>
                            <a:pt x="49" y="21"/>
                            <a:pt x="55" y="16"/>
                          </a:cubicBezTo>
                          <a:cubicBezTo>
                            <a:pt x="65" y="9"/>
                            <a:pt x="75" y="6"/>
                            <a:pt x="85" y="4"/>
                          </a:cubicBezTo>
                          <a:cubicBezTo>
                            <a:pt x="118" y="0"/>
                            <a:pt x="155" y="22"/>
                            <a:pt x="170" y="36"/>
                          </a:cubicBezTo>
                          <a:cubicBezTo>
                            <a:pt x="185" y="48"/>
                            <a:pt x="191" y="55"/>
                            <a:pt x="192" y="59"/>
                          </a:cubicBezTo>
                          <a:cubicBezTo>
                            <a:pt x="192" y="59"/>
                            <a:pt x="192" y="60"/>
                            <a:pt x="191" y="59"/>
                          </a:cubicBezTo>
                          <a:cubicBezTo>
                            <a:pt x="189" y="60"/>
                            <a:pt x="186" y="60"/>
                            <a:pt x="182" y="59"/>
                          </a:cubicBezTo>
                          <a:cubicBezTo>
                            <a:pt x="177" y="59"/>
                            <a:pt x="167" y="57"/>
                            <a:pt x="158" y="60"/>
                          </a:cubicBezTo>
                          <a:cubicBezTo>
                            <a:pt x="146" y="62"/>
                            <a:pt x="134" y="70"/>
                            <a:pt x="126" y="88"/>
                          </a:cubicBezTo>
                          <a:cubicBezTo>
                            <a:pt x="125" y="89"/>
                            <a:pt x="125" y="90"/>
                            <a:pt x="125" y="92"/>
                          </a:cubicBezTo>
                          <a:cubicBezTo>
                            <a:pt x="124" y="92"/>
                            <a:pt x="124" y="92"/>
                            <a:pt x="124" y="92"/>
                          </a:cubicBezTo>
                          <a:cubicBezTo>
                            <a:pt x="111" y="122"/>
                            <a:pt x="108" y="188"/>
                            <a:pt x="131" y="261"/>
                          </a:cubicBezTo>
                          <a:cubicBezTo>
                            <a:pt x="145" y="303"/>
                            <a:pt x="177" y="345"/>
                            <a:pt x="195" y="328"/>
                          </a:cubicBezTo>
                          <a:cubicBezTo>
                            <a:pt x="197" y="326"/>
                            <a:pt x="199" y="323"/>
                            <a:pt x="201" y="319"/>
                          </a:cubicBezTo>
                          <a:cubicBezTo>
                            <a:pt x="202" y="316"/>
                            <a:pt x="203" y="315"/>
                            <a:pt x="204" y="313"/>
                          </a:cubicBezTo>
                          <a:cubicBezTo>
                            <a:pt x="212" y="306"/>
                            <a:pt x="226" y="322"/>
                            <a:pt x="230" y="347"/>
                          </a:cubicBezTo>
                          <a:cubicBezTo>
                            <a:pt x="235" y="376"/>
                            <a:pt x="229" y="413"/>
                            <a:pt x="217" y="440"/>
                          </a:cubicBezTo>
                          <a:cubicBezTo>
                            <a:pt x="217" y="442"/>
                            <a:pt x="216" y="443"/>
                            <a:pt x="215" y="445"/>
                          </a:cubicBezTo>
                          <a:cubicBezTo>
                            <a:pt x="212" y="450"/>
                            <a:pt x="208" y="455"/>
                            <a:pt x="205" y="46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86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5299522" y="1892291"/>
                      <a:ext cx="857250" cy="1793875"/>
                    </a:xfrm>
                    <a:custGeom>
                      <a:avLst/>
                      <a:gdLst>
                        <a:gd name="T0" fmla="*/ 30 w 228"/>
                        <a:gd name="T1" fmla="*/ 37 h 477"/>
                        <a:gd name="T2" fmla="*/ 48 w 228"/>
                        <a:gd name="T3" fmla="*/ 16 h 477"/>
                        <a:gd name="T4" fmla="*/ 78 w 228"/>
                        <a:gd name="T5" fmla="*/ 4 h 477"/>
                        <a:gd name="T6" fmla="*/ 163 w 228"/>
                        <a:gd name="T7" fmla="*/ 36 h 477"/>
                        <a:gd name="T8" fmla="*/ 185 w 228"/>
                        <a:gd name="T9" fmla="*/ 59 h 477"/>
                        <a:gd name="T10" fmla="*/ 184 w 228"/>
                        <a:gd name="T11" fmla="*/ 59 h 477"/>
                        <a:gd name="T12" fmla="*/ 175 w 228"/>
                        <a:gd name="T13" fmla="*/ 59 h 477"/>
                        <a:gd name="T14" fmla="*/ 151 w 228"/>
                        <a:gd name="T15" fmla="*/ 60 h 477"/>
                        <a:gd name="T16" fmla="*/ 119 w 228"/>
                        <a:gd name="T17" fmla="*/ 88 h 477"/>
                        <a:gd name="T18" fmla="*/ 118 w 228"/>
                        <a:gd name="T19" fmla="*/ 92 h 477"/>
                        <a:gd name="T20" fmla="*/ 117 w 228"/>
                        <a:gd name="T21" fmla="*/ 92 h 477"/>
                        <a:gd name="T22" fmla="*/ 124 w 228"/>
                        <a:gd name="T23" fmla="*/ 261 h 477"/>
                        <a:gd name="T24" fmla="*/ 188 w 228"/>
                        <a:gd name="T25" fmla="*/ 328 h 477"/>
                        <a:gd name="T26" fmla="*/ 194 w 228"/>
                        <a:gd name="T27" fmla="*/ 319 h 477"/>
                        <a:gd name="T28" fmla="*/ 197 w 228"/>
                        <a:gd name="T29" fmla="*/ 313 h 477"/>
                        <a:gd name="T30" fmla="*/ 223 w 228"/>
                        <a:gd name="T31" fmla="*/ 347 h 477"/>
                        <a:gd name="T32" fmla="*/ 210 w 228"/>
                        <a:gd name="T33" fmla="*/ 440 h 477"/>
                        <a:gd name="T34" fmla="*/ 208 w 228"/>
                        <a:gd name="T35" fmla="*/ 445 h 477"/>
                        <a:gd name="T36" fmla="*/ 198 w 228"/>
                        <a:gd name="T37" fmla="*/ 460 h 477"/>
                        <a:gd name="T38" fmla="*/ 169 w 228"/>
                        <a:gd name="T39" fmla="*/ 477 h 477"/>
                        <a:gd name="T40" fmla="*/ 12 w 228"/>
                        <a:gd name="T41" fmla="*/ 229 h 477"/>
                        <a:gd name="T42" fmla="*/ 30 w 228"/>
                        <a:gd name="T43" fmla="*/ 37 h 4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228" h="477">
                          <a:moveTo>
                            <a:pt x="30" y="37"/>
                          </a:moveTo>
                          <a:cubicBezTo>
                            <a:pt x="35" y="28"/>
                            <a:pt x="42" y="21"/>
                            <a:pt x="48" y="16"/>
                          </a:cubicBezTo>
                          <a:cubicBezTo>
                            <a:pt x="58" y="9"/>
                            <a:pt x="68" y="6"/>
                            <a:pt x="78" y="4"/>
                          </a:cubicBezTo>
                          <a:cubicBezTo>
                            <a:pt x="111" y="0"/>
                            <a:pt x="148" y="22"/>
                            <a:pt x="163" y="36"/>
                          </a:cubicBezTo>
                          <a:cubicBezTo>
                            <a:pt x="178" y="48"/>
                            <a:pt x="184" y="55"/>
                            <a:pt x="185" y="59"/>
                          </a:cubicBezTo>
                          <a:cubicBezTo>
                            <a:pt x="185" y="59"/>
                            <a:pt x="185" y="60"/>
                            <a:pt x="184" y="59"/>
                          </a:cubicBezTo>
                          <a:cubicBezTo>
                            <a:pt x="182" y="60"/>
                            <a:pt x="179" y="60"/>
                            <a:pt x="175" y="59"/>
                          </a:cubicBezTo>
                          <a:cubicBezTo>
                            <a:pt x="170" y="59"/>
                            <a:pt x="160" y="57"/>
                            <a:pt x="151" y="60"/>
                          </a:cubicBezTo>
                          <a:cubicBezTo>
                            <a:pt x="139" y="62"/>
                            <a:pt x="127" y="70"/>
                            <a:pt x="119" y="88"/>
                          </a:cubicBezTo>
                          <a:cubicBezTo>
                            <a:pt x="118" y="89"/>
                            <a:pt x="118" y="90"/>
                            <a:pt x="118" y="92"/>
                          </a:cubicBezTo>
                          <a:cubicBezTo>
                            <a:pt x="117" y="92"/>
                            <a:pt x="117" y="92"/>
                            <a:pt x="117" y="92"/>
                          </a:cubicBezTo>
                          <a:cubicBezTo>
                            <a:pt x="104" y="122"/>
                            <a:pt x="101" y="188"/>
                            <a:pt x="124" y="261"/>
                          </a:cubicBezTo>
                          <a:cubicBezTo>
                            <a:pt x="138" y="303"/>
                            <a:pt x="170" y="345"/>
                            <a:pt x="188" y="328"/>
                          </a:cubicBezTo>
                          <a:cubicBezTo>
                            <a:pt x="190" y="326"/>
                            <a:pt x="192" y="323"/>
                            <a:pt x="194" y="319"/>
                          </a:cubicBezTo>
                          <a:cubicBezTo>
                            <a:pt x="195" y="316"/>
                            <a:pt x="196" y="315"/>
                            <a:pt x="197" y="313"/>
                          </a:cubicBezTo>
                          <a:cubicBezTo>
                            <a:pt x="205" y="306"/>
                            <a:pt x="219" y="322"/>
                            <a:pt x="223" y="347"/>
                          </a:cubicBezTo>
                          <a:cubicBezTo>
                            <a:pt x="228" y="376"/>
                            <a:pt x="222" y="413"/>
                            <a:pt x="210" y="440"/>
                          </a:cubicBezTo>
                          <a:cubicBezTo>
                            <a:pt x="210" y="442"/>
                            <a:pt x="209" y="443"/>
                            <a:pt x="208" y="445"/>
                          </a:cubicBezTo>
                          <a:cubicBezTo>
                            <a:pt x="205" y="450"/>
                            <a:pt x="201" y="455"/>
                            <a:pt x="198" y="460"/>
                          </a:cubicBezTo>
                          <a:cubicBezTo>
                            <a:pt x="189" y="469"/>
                            <a:pt x="180" y="475"/>
                            <a:pt x="169" y="477"/>
                          </a:cubicBezTo>
                          <a:cubicBezTo>
                            <a:pt x="142" y="405"/>
                            <a:pt x="92" y="319"/>
                            <a:pt x="12" y="229"/>
                          </a:cubicBezTo>
                          <a:cubicBezTo>
                            <a:pt x="0" y="144"/>
                            <a:pt x="9" y="75"/>
                            <a:pt x="30" y="37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alpha val="2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74" name="组合 73"/>
                  <p:cNvGrpSpPr>
                    <a:grpSpLocks/>
                  </p:cNvGrpSpPr>
                  <p:nvPr/>
                </p:nvGrpSpPr>
                <p:grpSpPr bwMode="auto">
                  <a:xfrm>
                    <a:off x="2935288" y="1570038"/>
                    <a:ext cx="2397125" cy="1223962"/>
                    <a:chOff x="2935288" y="1570038"/>
                    <a:chExt cx="2397125" cy="1223962"/>
                  </a:xfrm>
                </p:grpSpPr>
                <p:sp>
                  <p:nvSpPr>
                    <p:cNvPr id="75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4281488" y="1608138"/>
                      <a:ext cx="430213" cy="463550"/>
                    </a:xfrm>
                    <a:custGeom>
                      <a:avLst/>
                      <a:gdLst>
                        <a:gd name="T0" fmla="*/ 626627945 w 114"/>
                        <a:gd name="T1" fmla="*/ 497106610 h 123"/>
                        <a:gd name="T2" fmla="*/ 1281740512 w 114"/>
                        <a:gd name="T3" fmla="*/ 1746980546 h 123"/>
                        <a:gd name="T4" fmla="*/ 583904787 w 114"/>
                        <a:gd name="T5" fmla="*/ 539719281 h 123"/>
                        <a:gd name="T6" fmla="*/ 227865710 w 114"/>
                        <a:gd name="T7" fmla="*/ 0 h 123"/>
                        <a:gd name="T8" fmla="*/ 626627945 w 114"/>
                        <a:gd name="T9" fmla="*/ 497106610 h 1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4"/>
                        <a:gd name="T16" fmla="*/ 0 h 123"/>
                        <a:gd name="T17" fmla="*/ 114 w 114"/>
                        <a:gd name="T18" fmla="*/ 123 h 1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4" h="123">
                          <a:moveTo>
                            <a:pt x="44" y="35"/>
                          </a:moveTo>
                          <a:cubicBezTo>
                            <a:pt x="98" y="47"/>
                            <a:pt x="114" y="99"/>
                            <a:pt x="90" y="123"/>
                          </a:cubicBezTo>
                          <a:cubicBezTo>
                            <a:pt x="109" y="98"/>
                            <a:pt x="92" y="49"/>
                            <a:pt x="41" y="38"/>
                          </a:cubicBezTo>
                          <a:cubicBezTo>
                            <a:pt x="12" y="32"/>
                            <a:pt x="0" y="11"/>
                            <a:pt x="16" y="0"/>
                          </a:cubicBezTo>
                          <a:cubicBezTo>
                            <a:pt x="5" y="11"/>
                            <a:pt x="18" y="30"/>
                            <a:pt x="44" y="35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6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2979738" y="2022475"/>
                      <a:ext cx="2216150" cy="722313"/>
                    </a:xfrm>
                    <a:custGeom>
                      <a:avLst/>
                      <a:gdLst>
                        <a:gd name="T0" fmla="*/ 99098390 w 589"/>
                        <a:gd name="T1" fmla="*/ 0 h 192"/>
                        <a:gd name="T2" fmla="*/ 99098390 w 589"/>
                        <a:gd name="T3" fmla="*/ 382129907 h 192"/>
                        <a:gd name="T4" fmla="*/ 2147483647 w 589"/>
                        <a:gd name="T5" fmla="*/ 2147483647 h 192"/>
                        <a:gd name="T6" fmla="*/ 2147483647 w 589"/>
                        <a:gd name="T7" fmla="*/ 2147483647 h 192"/>
                        <a:gd name="T8" fmla="*/ 2147483647 w 589"/>
                        <a:gd name="T9" fmla="*/ 1386995233 h 192"/>
                        <a:gd name="T10" fmla="*/ 2147483647 w 589"/>
                        <a:gd name="T11" fmla="*/ 1386995233 h 192"/>
                        <a:gd name="T12" fmla="*/ 2147483647 w 589"/>
                        <a:gd name="T13" fmla="*/ 2147483647 h 192"/>
                        <a:gd name="T14" fmla="*/ 2147483647 w 589"/>
                        <a:gd name="T15" fmla="*/ 2147483647 h 192"/>
                        <a:gd name="T16" fmla="*/ 42471816 w 589"/>
                        <a:gd name="T17" fmla="*/ 452897749 h 192"/>
                        <a:gd name="T18" fmla="*/ 84939869 w 589"/>
                        <a:gd name="T19" fmla="*/ 0 h 192"/>
                        <a:gd name="T20" fmla="*/ 99098390 w 589"/>
                        <a:gd name="T21" fmla="*/ 0 h 19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89"/>
                        <a:gd name="T34" fmla="*/ 0 h 192"/>
                        <a:gd name="T35" fmla="*/ 589 w 589"/>
                        <a:gd name="T36" fmla="*/ 192 h 19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89" h="192">
                          <a:moveTo>
                            <a:pt x="7" y="0"/>
                          </a:moveTo>
                          <a:cubicBezTo>
                            <a:pt x="5" y="5"/>
                            <a:pt x="5" y="13"/>
                            <a:pt x="7" y="27"/>
                          </a:cubicBezTo>
                          <a:cubicBezTo>
                            <a:pt x="12" y="54"/>
                            <a:pt x="53" y="120"/>
                            <a:pt x="187" y="158"/>
                          </a:cubicBezTo>
                          <a:cubicBezTo>
                            <a:pt x="281" y="183"/>
                            <a:pt x="415" y="186"/>
                            <a:pt x="510" y="153"/>
                          </a:cubicBezTo>
                          <a:cubicBezTo>
                            <a:pt x="545" y="140"/>
                            <a:pt x="573" y="122"/>
                            <a:pt x="589" y="98"/>
                          </a:cubicBezTo>
                          <a:cubicBezTo>
                            <a:pt x="589" y="98"/>
                            <a:pt x="588" y="98"/>
                            <a:pt x="589" y="98"/>
                          </a:cubicBezTo>
                          <a:cubicBezTo>
                            <a:pt x="573" y="125"/>
                            <a:pt x="544" y="144"/>
                            <a:pt x="507" y="157"/>
                          </a:cubicBezTo>
                          <a:cubicBezTo>
                            <a:pt x="411" y="192"/>
                            <a:pt x="277" y="189"/>
                            <a:pt x="183" y="163"/>
                          </a:cubicBezTo>
                          <a:cubicBezTo>
                            <a:pt x="49" y="125"/>
                            <a:pt x="8" y="58"/>
                            <a:pt x="3" y="32"/>
                          </a:cubicBezTo>
                          <a:cubicBezTo>
                            <a:pt x="0" y="12"/>
                            <a:pt x="1" y="3"/>
                            <a:pt x="6" y="0"/>
                          </a:cubicBezTo>
                          <a:cubicBezTo>
                            <a:pt x="6" y="0"/>
                            <a:pt x="7" y="0"/>
                            <a:pt x="7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7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998788" y="1570038"/>
                      <a:ext cx="2333625" cy="1152525"/>
                    </a:xfrm>
                    <a:custGeom>
                      <a:avLst/>
                      <a:gdLst>
                        <a:gd name="T0" fmla="*/ 182 w 620"/>
                        <a:gd name="T1" fmla="*/ 278 h 306"/>
                        <a:gd name="T2" fmla="*/ 2 w 620"/>
                        <a:gd name="T3" fmla="*/ 147 h 306"/>
                        <a:gd name="T4" fmla="*/ 2 w 620"/>
                        <a:gd name="T5" fmla="*/ 120 h 306"/>
                        <a:gd name="T6" fmla="*/ 33 w 620"/>
                        <a:gd name="T7" fmla="*/ 128 h 306"/>
                        <a:gd name="T8" fmla="*/ 208 w 620"/>
                        <a:gd name="T9" fmla="*/ 177 h 306"/>
                        <a:gd name="T10" fmla="*/ 375 w 620"/>
                        <a:gd name="T11" fmla="*/ 165 h 306"/>
                        <a:gd name="T12" fmla="*/ 426 w 620"/>
                        <a:gd name="T13" fmla="*/ 138 h 306"/>
                        <a:gd name="T14" fmla="*/ 431 w 620"/>
                        <a:gd name="T15" fmla="*/ 133 h 306"/>
                        <a:gd name="T16" fmla="*/ 385 w 620"/>
                        <a:gd name="T17" fmla="*/ 45 h 306"/>
                        <a:gd name="T18" fmla="*/ 357 w 620"/>
                        <a:gd name="T19" fmla="*/ 10 h 306"/>
                        <a:gd name="T20" fmla="*/ 358 w 620"/>
                        <a:gd name="T21" fmla="*/ 9 h 306"/>
                        <a:gd name="T22" fmla="*/ 381 w 620"/>
                        <a:gd name="T23" fmla="*/ 3 h 306"/>
                        <a:gd name="T24" fmla="*/ 461 w 620"/>
                        <a:gd name="T25" fmla="*/ 13 h 306"/>
                        <a:gd name="T26" fmla="*/ 584 w 620"/>
                        <a:gd name="T27" fmla="*/ 218 h 306"/>
                        <a:gd name="T28" fmla="*/ 505 w 620"/>
                        <a:gd name="T29" fmla="*/ 273 h 306"/>
                        <a:gd name="T30" fmla="*/ 182 w 620"/>
                        <a:gd name="T31" fmla="*/ 278 h 3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620" h="306">
                          <a:moveTo>
                            <a:pt x="182" y="278"/>
                          </a:moveTo>
                          <a:cubicBezTo>
                            <a:pt x="48" y="240"/>
                            <a:pt x="7" y="174"/>
                            <a:pt x="2" y="147"/>
                          </a:cubicBezTo>
                          <a:cubicBezTo>
                            <a:pt x="0" y="133"/>
                            <a:pt x="0" y="125"/>
                            <a:pt x="2" y="120"/>
                          </a:cubicBezTo>
                          <a:cubicBezTo>
                            <a:pt x="7" y="117"/>
                            <a:pt x="17" y="121"/>
                            <a:pt x="33" y="128"/>
                          </a:cubicBezTo>
                          <a:cubicBezTo>
                            <a:pt x="56" y="138"/>
                            <a:pt x="112" y="167"/>
                            <a:pt x="208" y="177"/>
                          </a:cubicBezTo>
                          <a:cubicBezTo>
                            <a:pt x="259" y="182"/>
                            <a:pt x="324" y="180"/>
                            <a:pt x="375" y="165"/>
                          </a:cubicBezTo>
                          <a:cubicBezTo>
                            <a:pt x="396" y="158"/>
                            <a:pt x="414" y="150"/>
                            <a:pt x="426" y="138"/>
                          </a:cubicBezTo>
                          <a:cubicBezTo>
                            <a:pt x="428" y="137"/>
                            <a:pt x="430" y="135"/>
                            <a:pt x="431" y="133"/>
                          </a:cubicBezTo>
                          <a:cubicBezTo>
                            <a:pt x="455" y="109"/>
                            <a:pt x="439" y="57"/>
                            <a:pt x="385" y="45"/>
                          </a:cubicBezTo>
                          <a:cubicBezTo>
                            <a:pt x="359" y="40"/>
                            <a:pt x="346" y="21"/>
                            <a:pt x="357" y="10"/>
                          </a:cubicBezTo>
                          <a:cubicBezTo>
                            <a:pt x="358" y="10"/>
                            <a:pt x="358" y="10"/>
                            <a:pt x="358" y="9"/>
                          </a:cubicBezTo>
                          <a:cubicBezTo>
                            <a:pt x="364" y="6"/>
                            <a:pt x="372" y="4"/>
                            <a:pt x="381" y="3"/>
                          </a:cubicBezTo>
                          <a:cubicBezTo>
                            <a:pt x="403" y="0"/>
                            <a:pt x="433" y="3"/>
                            <a:pt x="461" y="13"/>
                          </a:cubicBezTo>
                          <a:cubicBezTo>
                            <a:pt x="551" y="44"/>
                            <a:pt x="620" y="155"/>
                            <a:pt x="584" y="218"/>
                          </a:cubicBezTo>
                          <a:cubicBezTo>
                            <a:pt x="568" y="242"/>
                            <a:pt x="540" y="260"/>
                            <a:pt x="505" y="273"/>
                          </a:cubicBezTo>
                          <a:cubicBezTo>
                            <a:pt x="410" y="306"/>
                            <a:pt x="276" y="303"/>
                            <a:pt x="182" y="278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87477"/>
                        </a:gs>
                        <a:gs pos="50000">
                          <a:srgbClr val="BE1247"/>
                        </a:gs>
                        <a:gs pos="100000">
                          <a:srgbClr val="F87B7E"/>
                        </a:gs>
                      </a:gsLst>
                      <a:lin ang="8100000" scaled="1"/>
                      <a:tileRect/>
                    </a:gra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78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4244976" y="1600200"/>
                      <a:ext cx="455612" cy="534988"/>
                    </a:xfrm>
                    <a:custGeom>
                      <a:avLst/>
                      <a:gdLst>
                        <a:gd name="T0" fmla="*/ 91 w 121"/>
                        <a:gd name="T1" fmla="*/ 134 h 142"/>
                        <a:gd name="T2" fmla="*/ 81 w 121"/>
                        <a:gd name="T3" fmla="*/ 142 h 142"/>
                        <a:gd name="T4" fmla="*/ 85 w 121"/>
                        <a:gd name="T5" fmla="*/ 138 h 142"/>
                        <a:gd name="T6" fmla="*/ 41 w 121"/>
                        <a:gd name="T7" fmla="*/ 46 h 142"/>
                        <a:gd name="T8" fmla="*/ 18 w 121"/>
                        <a:gd name="T9" fmla="*/ 6 h 142"/>
                        <a:gd name="T10" fmla="*/ 21 w 121"/>
                        <a:gd name="T11" fmla="*/ 4 h 142"/>
                        <a:gd name="T12" fmla="*/ 30 w 121"/>
                        <a:gd name="T13" fmla="*/ 0 h 142"/>
                        <a:gd name="T14" fmla="*/ 27 w 121"/>
                        <a:gd name="T15" fmla="*/ 1 h 142"/>
                        <a:gd name="T16" fmla="*/ 51 w 121"/>
                        <a:gd name="T17" fmla="*/ 40 h 142"/>
                        <a:gd name="T18" fmla="*/ 95 w 121"/>
                        <a:gd name="T19" fmla="*/ 130 h 142"/>
                        <a:gd name="T20" fmla="*/ 91 w 121"/>
                        <a:gd name="T21" fmla="*/ 134 h 1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21" h="142">
                          <a:moveTo>
                            <a:pt x="91" y="134"/>
                          </a:moveTo>
                          <a:cubicBezTo>
                            <a:pt x="87" y="137"/>
                            <a:pt x="84" y="139"/>
                            <a:pt x="81" y="142"/>
                          </a:cubicBezTo>
                          <a:cubicBezTo>
                            <a:pt x="82" y="141"/>
                            <a:pt x="84" y="140"/>
                            <a:pt x="85" y="138"/>
                          </a:cubicBezTo>
                          <a:cubicBezTo>
                            <a:pt x="112" y="113"/>
                            <a:pt x="97" y="57"/>
                            <a:pt x="41" y="46"/>
                          </a:cubicBezTo>
                          <a:cubicBezTo>
                            <a:pt x="12" y="40"/>
                            <a:pt x="0" y="17"/>
                            <a:pt x="18" y="6"/>
                          </a:cubicBezTo>
                          <a:cubicBezTo>
                            <a:pt x="19" y="5"/>
                            <a:pt x="20" y="5"/>
                            <a:pt x="21" y="4"/>
                          </a:cubicBezTo>
                          <a:cubicBezTo>
                            <a:pt x="24" y="3"/>
                            <a:pt x="27" y="2"/>
                            <a:pt x="30" y="0"/>
                          </a:cubicBezTo>
                          <a:cubicBezTo>
                            <a:pt x="29" y="1"/>
                            <a:pt x="28" y="1"/>
                            <a:pt x="27" y="1"/>
                          </a:cubicBezTo>
                          <a:cubicBezTo>
                            <a:pt x="9" y="12"/>
                            <a:pt x="21" y="34"/>
                            <a:pt x="51" y="40"/>
                          </a:cubicBezTo>
                          <a:cubicBezTo>
                            <a:pt x="106" y="52"/>
                            <a:pt x="121" y="107"/>
                            <a:pt x="95" y="130"/>
                          </a:cubicBezTo>
                          <a:cubicBezTo>
                            <a:pt x="94" y="132"/>
                            <a:pt x="92" y="133"/>
                            <a:pt x="91" y="134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72500">
                          <a:srgbClr val="F87477"/>
                        </a:gs>
                        <a:gs pos="24600">
                          <a:srgbClr val="F87477"/>
                        </a:gs>
                        <a:gs pos="0">
                          <a:srgbClr val="D2144F"/>
                        </a:gs>
                        <a:gs pos="50000">
                          <a:srgbClr val="BE1247"/>
                        </a:gs>
                        <a:gs pos="100000">
                          <a:srgbClr val="BE1247"/>
                        </a:gs>
                      </a:gsLst>
                      <a:lin ang="8100000" scaled="1"/>
                      <a:tileRect/>
                    </a:gra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79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935288" y="2025650"/>
                      <a:ext cx="2216150" cy="768350"/>
                    </a:xfrm>
                    <a:custGeom>
                      <a:avLst/>
                      <a:gdLst>
                        <a:gd name="T0" fmla="*/ 17 w 589"/>
                        <a:gd name="T1" fmla="*/ 0 h 204"/>
                        <a:gd name="T2" fmla="*/ 15 w 589"/>
                        <a:gd name="T3" fmla="*/ 31 h 204"/>
                        <a:gd name="T4" fmla="*/ 195 w 589"/>
                        <a:gd name="T5" fmla="*/ 162 h 204"/>
                        <a:gd name="T6" fmla="*/ 519 w 589"/>
                        <a:gd name="T7" fmla="*/ 156 h 204"/>
                        <a:gd name="T8" fmla="*/ 589 w 589"/>
                        <a:gd name="T9" fmla="*/ 113 h 204"/>
                        <a:gd name="T10" fmla="*/ 581 w 589"/>
                        <a:gd name="T11" fmla="*/ 122 h 204"/>
                        <a:gd name="T12" fmla="*/ 508 w 589"/>
                        <a:gd name="T13" fmla="*/ 168 h 204"/>
                        <a:gd name="T14" fmla="*/ 181 w 589"/>
                        <a:gd name="T15" fmla="*/ 176 h 204"/>
                        <a:gd name="T16" fmla="*/ 3 w 589"/>
                        <a:gd name="T17" fmla="*/ 42 h 204"/>
                        <a:gd name="T18" fmla="*/ 5 w 589"/>
                        <a:gd name="T19" fmla="*/ 10 h 204"/>
                        <a:gd name="T20" fmla="*/ 17 w 589"/>
                        <a:gd name="T21" fmla="*/ 0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589" h="204">
                          <a:moveTo>
                            <a:pt x="17" y="0"/>
                          </a:moveTo>
                          <a:cubicBezTo>
                            <a:pt x="13" y="3"/>
                            <a:pt x="12" y="12"/>
                            <a:pt x="15" y="31"/>
                          </a:cubicBezTo>
                          <a:cubicBezTo>
                            <a:pt x="20" y="57"/>
                            <a:pt x="61" y="124"/>
                            <a:pt x="195" y="162"/>
                          </a:cubicBezTo>
                          <a:cubicBezTo>
                            <a:pt x="289" y="188"/>
                            <a:pt x="423" y="191"/>
                            <a:pt x="519" y="156"/>
                          </a:cubicBezTo>
                          <a:cubicBezTo>
                            <a:pt x="548" y="146"/>
                            <a:pt x="572" y="132"/>
                            <a:pt x="589" y="113"/>
                          </a:cubicBezTo>
                          <a:cubicBezTo>
                            <a:pt x="586" y="116"/>
                            <a:pt x="583" y="119"/>
                            <a:pt x="581" y="122"/>
                          </a:cubicBezTo>
                          <a:cubicBezTo>
                            <a:pt x="563" y="142"/>
                            <a:pt x="538" y="156"/>
                            <a:pt x="508" y="168"/>
                          </a:cubicBezTo>
                          <a:cubicBezTo>
                            <a:pt x="410" y="204"/>
                            <a:pt x="275" y="202"/>
                            <a:pt x="181" y="176"/>
                          </a:cubicBezTo>
                          <a:cubicBezTo>
                            <a:pt x="48" y="138"/>
                            <a:pt x="8" y="69"/>
                            <a:pt x="3" y="42"/>
                          </a:cubicBezTo>
                          <a:cubicBezTo>
                            <a:pt x="0" y="23"/>
                            <a:pt x="1" y="14"/>
                            <a:pt x="5" y="10"/>
                          </a:cubicBezTo>
                          <a:cubicBezTo>
                            <a:pt x="9" y="7"/>
                            <a:pt x="13" y="3"/>
                            <a:pt x="17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72500">
                          <a:srgbClr val="F87477"/>
                        </a:gs>
                        <a:gs pos="24600">
                          <a:srgbClr val="F87477"/>
                        </a:gs>
                        <a:gs pos="0">
                          <a:srgbClr val="D2144F"/>
                        </a:gs>
                        <a:gs pos="50000">
                          <a:srgbClr val="BE1247"/>
                        </a:gs>
                        <a:gs pos="100000">
                          <a:srgbClr val="BE1247"/>
                        </a:gs>
                      </a:gsLst>
                      <a:lin ang="8100000" scaled="1"/>
                      <a:tileRect/>
                    </a:gra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80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4297363" y="1570038"/>
                      <a:ext cx="1035050" cy="1035050"/>
                    </a:xfrm>
                    <a:custGeom>
                      <a:avLst/>
                      <a:gdLst>
                        <a:gd name="T0" fmla="*/ 0 w 275"/>
                        <a:gd name="T1" fmla="*/ 172 h 275"/>
                        <a:gd name="T2" fmla="*/ 30 w 275"/>
                        <a:gd name="T3" fmla="*/ 165 h 275"/>
                        <a:gd name="T4" fmla="*/ 81 w 275"/>
                        <a:gd name="T5" fmla="*/ 138 h 275"/>
                        <a:gd name="T6" fmla="*/ 86 w 275"/>
                        <a:gd name="T7" fmla="*/ 133 h 275"/>
                        <a:gd name="T8" fmla="*/ 40 w 275"/>
                        <a:gd name="T9" fmla="*/ 45 h 275"/>
                        <a:gd name="T10" fmla="*/ 12 w 275"/>
                        <a:gd name="T11" fmla="*/ 10 h 275"/>
                        <a:gd name="T12" fmla="*/ 13 w 275"/>
                        <a:gd name="T13" fmla="*/ 9 h 275"/>
                        <a:gd name="T14" fmla="*/ 36 w 275"/>
                        <a:gd name="T15" fmla="*/ 3 h 275"/>
                        <a:gd name="T16" fmla="*/ 116 w 275"/>
                        <a:gd name="T17" fmla="*/ 13 h 275"/>
                        <a:gd name="T18" fmla="*/ 239 w 275"/>
                        <a:gd name="T19" fmla="*/ 218 h 275"/>
                        <a:gd name="T20" fmla="*/ 160 w 275"/>
                        <a:gd name="T21" fmla="*/ 273 h 275"/>
                        <a:gd name="T22" fmla="*/ 151 w 275"/>
                        <a:gd name="T23" fmla="*/ 275 h 275"/>
                        <a:gd name="T24" fmla="*/ 0 w 275"/>
                        <a:gd name="T25" fmla="*/ 172 h 2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75" h="275">
                          <a:moveTo>
                            <a:pt x="0" y="172"/>
                          </a:moveTo>
                          <a:cubicBezTo>
                            <a:pt x="10" y="170"/>
                            <a:pt x="20" y="168"/>
                            <a:pt x="30" y="165"/>
                          </a:cubicBezTo>
                          <a:cubicBezTo>
                            <a:pt x="51" y="158"/>
                            <a:pt x="69" y="150"/>
                            <a:pt x="81" y="138"/>
                          </a:cubicBezTo>
                          <a:cubicBezTo>
                            <a:pt x="83" y="137"/>
                            <a:pt x="85" y="135"/>
                            <a:pt x="86" y="133"/>
                          </a:cubicBezTo>
                          <a:cubicBezTo>
                            <a:pt x="110" y="109"/>
                            <a:pt x="94" y="57"/>
                            <a:pt x="40" y="45"/>
                          </a:cubicBezTo>
                          <a:cubicBezTo>
                            <a:pt x="14" y="40"/>
                            <a:pt x="1" y="21"/>
                            <a:pt x="12" y="10"/>
                          </a:cubicBezTo>
                          <a:cubicBezTo>
                            <a:pt x="13" y="10"/>
                            <a:pt x="13" y="10"/>
                            <a:pt x="13" y="9"/>
                          </a:cubicBezTo>
                          <a:cubicBezTo>
                            <a:pt x="19" y="6"/>
                            <a:pt x="27" y="4"/>
                            <a:pt x="36" y="3"/>
                          </a:cubicBezTo>
                          <a:cubicBezTo>
                            <a:pt x="58" y="0"/>
                            <a:pt x="88" y="3"/>
                            <a:pt x="116" y="13"/>
                          </a:cubicBezTo>
                          <a:cubicBezTo>
                            <a:pt x="206" y="44"/>
                            <a:pt x="275" y="155"/>
                            <a:pt x="239" y="218"/>
                          </a:cubicBezTo>
                          <a:cubicBezTo>
                            <a:pt x="223" y="242"/>
                            <a:pt x="195" y="260"/>
                            <a:pt x="160" y="273"/>
                          </a:cubicBezTo>
                          <a:cubicBezTo>
                            <a:pt x="157" y="274"/>
                            <a:pt x="154" y="275"/>
                            <a:pt x="151" y="275"/>
                          </a:cubicBezTo>
                          <a:cubicBezTo>
                            <a:pt x="101" y="235"/>
                            <a:pt x="50" y="201"/>
                            <a:pt x="0" y="172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95000"/>
                        <a:alpha val="2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/>
                    </a:p>
                  </p:txBody>
                </p:sp>
              </p:grpSp>
            </p:grpSp>
            <p:sp>
              <p:nvSpPr>
                <p:cNvPr id="60" name="TextBox 11"/>
                <p:cNvSpPr txBox="1">
                  <a:spLocks noChangeArrowheads="1"/>
                </p:cNvSpPr>
                <p:nvPr/>
              </p:nvSpPr>
              <p:spPr bwMode="auto">
                <a:xfrm flipH="1">
                  <a:off x="1119696" y="1358732"/>
                  <a:ext cx="2610157" cy="4962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zh-CN" altLang="en-US" b="1" kern="0" dirty="0" smtClean="0">
                      <a:solidFill>
                        <a:srgbClr val="BE1247"/>
                      </a:solidFill>
                      <a:latin typeface="微软雅黑" pitchFamily="34" charset="-122"/>
                      <a:ea typeface="微软雅黑" pitchFamily="34" charset="-122"/>
                    </a:rPr>
                    <a:t>不冲突、不对抗</a:t>
                  </a:r>
                  <a:endParaRPr lang="en-US" altLang="zh-CN" b="1" kern="0" dirty="0" smtClean="0">
                    <a:solidFill>
                      <a:srgbClr val="BE124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1" name="TextBox 11"/>
                <p:cNvSpPr txBox="1">
                  <a:spLocks noChangeArrowheads="1"/>
                </p:cNvSpPr>
                <p:nvPr/>
              </p:nvSpPr>
              <p:spPr bwMode="auto">
                <a:xfrm flipH="1">
                  <a:off x="1740396" y="4778402"/>
                  <a:ext cx="2008874" cy="4962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zh-CN" altLang="en-US" b="1" kern="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rPr>
                    <a:t>相互尊重</a:t>
                  </a:r>
                  <a:endParaRPr lang="en-US" altLang="zh-CN" b="1" kern="0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grpSp>
              <p:nvGrpSpPr>
                <p:cNvPr id="62" name="组合 52"/>
                <p:cNvGrpSpPr>
                  <a:grpSpLocks/>
                </p:cNvGrpSpPr>
                <p:nvPr/>
              </p:nvGrpSpPr>
              <p:grpSpPr bwMode="auto">
                <a:xfrm>
                  <a:off x="943451" y="1995491"/>
                  <a:ext cx="2841132" cy="1011289"/>
                  <a:chOff x="38065" y="2941696"/>
                  <a:chExt cx="2840533" cy="1012427"/>
                </a:xfrm>
              </p:grpSpPr>
              <p:sp>
                <p:nvSpPr>
                  <p:cNvPr id="70" name="TextBox 11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38065" y="2941696"/>
                    <a:ext cx="2840533" cy="3974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9pPr>
                  </a:lstStyle>
                  <a:p>
                    <a:pPr eaLnBrk="1" hangingPunct="1">
                      <a:buFont typeface="Wingdings" pitchFamily="2" charset="2"/>
                      <a:buChar char="l"/>
                      <a:defRPr/>
                    </a:pPr>
                    <a:r>
                      <a:rPr lang="zh-CN" altLang="en-US" sz="1800" kern="0" dirty="0" smtClean="0">
                        <a:latin typeface="微软雅黑" pitchFamily="34" charset="-122"/>
                        <a:ea typeface="微软雅黑" pitchFamily="34" charset="-122"/>
                      </a:rPr>
                      <a:t>坚持做伙伴、不做对手</a:t>
                    </a:r>
                    <a:endParaRPr lang="en-US" altLang="zh-CN" sz="1800" kern="0" dirty="0" smtClean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1" name="TextBox 11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38065" y="3258612"/>
                    <a:ext cx="2266604" cy="6955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9pPr>
                  </a:lstStyle>
                  <a:p>
                    <a:pPr eaLnBrk="1" hangingPunct="1">
                      <a:buFont typeface="Wingdings" pitchFamily="2" charset="2"/>
                      <a:buChar char="l"/>
                      <a:defRPr/>
                    </a:pPr>
                    <a:r>
                      <a:rPr lang="zh-CN" altLang="en-US" sz="1800" kern="0" dirty="0" smtClean="0">
                        <a:latin typeface="微软雅黑" pitchFamily="34" charset="-122"/>
                        <a:ea typeface="微软雅黑" pitchFamily="34" charset="-122"/>
                      </a:rPr>
                      <a:t>通过对话</a:t>
                    </a:r>
                    <a:endParaRPr lang="en-US" altLang="zh-CN" sz="1800" kern="0" dirty="0" smtClean="0"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eaLnBrk="1" hangingPunct="1">
                      <a:defRPr/>
                    </a:pPr>
                    <a:r>
                      <a:rPr lang="zh-CN" altLang="en-US" sz="1800" kern="0" dirty="0" smtClean="0">
                        <a:latin typeface="微软雅黑" pitchFamily="34" charset="-122"/>
                        <a:ea typeface="微软雅黑" pitchFamily="34" charset="-122"/>
                      </a:rPr>
                      <a:t>而非对抗处理矛盾</a:t>
                    </a:r>
                    <a:endParaRPr lang="en-US" altLang="zh-CN" sz="1800" kern="0" dirty="0" smtClean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grpSp>
              <p:nvGrpSpPr>
                <p:cNvPr id="63" name="组合 55"/>
                <p:cNvGrpSpPr>
                  <a:grpSpLocks/>
                </p:cNvGrpSpPr>
                <p:nvPr/>
              </p:nvGrpSpPr>
              <p:grpSpPr bwMode="auto">
                <a:xfrm>
                  <a:off x="1020238" y="5288342"/>
                  <a:ext cx="2687558" cy="1305385"/>
                  <a:chOff x="121183" y="2646404"/>
                  <a:chExt cx="2686993" cy="1302439"/>
                </a:xfrm>
              </p:grpSpPr>
              <p:sp>
                <p:nvSpPr>
                  <p:cNvPr id="68" name="TextBox 11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121183" y="2646404"/>
                    <a:ext cx="2686993" cy="6931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9pPr>
                  </a:lstStyle>
                  <a:p>
                    <a:pPr eaLnBrk="1" hangingPunct="1">
                      <a:buFont typeface="Wingdings" pitchFamily="2" charset="2"/>
                      <a:buChar char="l"/>
                      <a:defRPr/>
                    </a:pPr>
                    <a:r>
                      <a:rPr lang="zh-CN" altLang="en-US" sz="1800" kern="0" dirty="0" smtClean="0">
                        <a:latin typeface="微软雅黑" pitchFamily="34" charset="-122"/>
                        <a:ea typeface="微软雅黑" pitchFamily="34" charset="-122"/>
                      </a:rPr>
                      <a:t>尊重各自的社会制度和发展道路</a:t>
                    </a:r>
                    <a:endParaRPr lang="en-US" altLang="zh-CN" sz="1800" kern="0" dirty="0" smtClean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9" name="TextBox 11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121183" y="3255682"/>
                    <a:ext cx="2379909" cy="6931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9pPr>
                  </a:lstStyle>
                  <a:p>
                    <a:pPr eaLnBrk="1" hangingPunct="1">
                      <a:buFont typeface="Wingdings" pitchFamily="2" charset="2"/>
                      <a:buChar char="l"/>
                      <a:defRPr/>
                    </a:pPr>
                    <a:r>
                      <a:rPr lang="zh-CN" altLang="en-US" sz="1800" kern="0" dirty="0" smtClean="0">
                        <a:latin typeface="微软雅黑" pitchFamily="34" charset="-122"/>
                        <a:ea typeface="微软雅黑" pitchFamily="34" charset="-122"/>
                      </a:rPr>
                      <a:t>尊重彼此核心利益和重大关切</a:t>
                    </a:r>
                    <a:endParaRPr lang="en-US" altLang="zh-CN" sz="1800" kern="0" dirty="0" smtClean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sp>
              <p:nvSpPr>
                <p:cNvPr id="64" name="TextBox 63"/>
                <p:cNvSpPr txBox="1">
                  <a:spLocks noChangeArrowheads="1"/>
                </p:cNvSpPr>
                <p:nvPr/>
              </p:nvSpPr>
              <p:spPr bwMode="auto">
                <a:xfrm flipH="1">
                  <a:off x="5996935" y="3558373"/>
                  <a:ext cx="2226868" cy="694729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buFont typeface="Wingdings" pitchFamily="2" charset="2"/>
                    <a:buChar char="l"/>
                    <a:defRPr/>
                  </a:pPr>
                  <a:r>
                    <a:rPr lang="zh-CN" altLang="en-US" sz="1800" kern="0" dirty="0" smtClean="0">
                      <a:latin typeface="微软雅黑" pitchFamily="34" charset="-122"/>
                      <a:ea typeface="微软雅黑" pitchFamily="34" charset="-122"/>
                    </a:rPr>
                    <a:t>在追求自身利益时兼顾对方利益</a:t>
                  </a:r>
                  <a:endParaRPr lang="en-US" altLang="zh-CN" sz="1800" kern="0" dirty="0" smtClean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5" name="TextBox 11"/>
                <p:cNvSpPr txBox="1">
                  <a:spLocks noChangeArrowheads="1"/>
                </p:cNvSpPr>
                <p:nvPr/>
              </p:nvSpPr>
              <p:spPr bwMode="auto">
                <a:xfrm flipH="1">
                  <a:off x="6607172" y="2656766"/>
                  <a:ext cx="1998883" cy="4962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zh-CN" altLang="en-US" b="1" kern="0" dirty="0" smtClean="0">
                      <a:solidFill>
                        <a:srgbClr val="0070C0"/>
                      </a:solidFill>
                      <a:latin typeface="微软雅黑" pitchFamily="34" charset="-122"/>
                      <a:ea typeface="微软雅黑" pitchFamily="34" charset="-122"/>
                    </a:rPr>
                    <a:t>合作共赢</a:t>
                  </a:r>
                  <a:endParaRPr lang="en-US" altLang="zh-CN" b="1" kern="0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6" name="TextBox 11"/>
                <p:cNvSpPr txBox="1">
                  <a:spLocks noChangeArrowheads="1"/>
                </p:cNvSpPr>
                <p:nvPr/>
              </p:nvSpPr>
              <p:spPr bwMode="auto">
                <a:xfrm flipH="1">
                  <a:off x="5996935" y="3248772"/>
                  <a:ext cx="1990678" cy="396988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buFont typeface="Wingdings" pitchFamily="2" charset="2"/>
                    <a:buChar char="l"/>
                    <a:defRPr/>
                  </a:pPr>
                  <a:r>
                    <a:rPr lang="zh-CN" altLang="en-US" sz="1800" kern="0" dirty="0" smtClean="0">
                      <a:latin typeface="微软雅黑" pitchFamily="34" charset="-122"/>
                      <a:ea typeface="微软雅黑" pitchFamily="34" charset="-122"/>
                    </a:rPr>
                    <a:t>摒弃零和思维</a:t>
                  </a:r>
                  <a:endParaRPr lang="en-US" altLang="zh-CN" sz="1800" kern="0" dirty="0" smtClean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7" name="任意多边形 66"/>
                <p:cNvSpPr/>
                <p:nvPr/>
              </p:nvSpPr>
              <p:spPr>
                <a:xfrm>
                  <a:off x="1138499" y="1823916"/>
                  <a:ext cx="2952489" cy="952500"/>
                </a:xfrm>
                <a:custGeom>
                  <a:avLst/>
                  <a:gdLst>
                    <a:gd name="connsiteX0" fmla="*/ 807522 w 807522"/>
                    <a:gd name="connsiteY0" fmla="*/ 950026 h 950026"/>
                    <a:gd name="connsiteX1" fmla="*/ 391886 w 807522"/>
                    <a:gd name="connsiteY1" fmla="*/ 0 h 950026"/>
                    <a:gd name="connsiteX2" fmla="*/ 0 w 807522"/>
                    <a:gd name="connsiteY2" fmla="*/ 0 h 950026"/>
                    <a:gd name="connsiteX0" fmla="*/ 807522 w 807522"/>
                    <a:gd name="connsiteY0" fmla="*/ 950026 h 950026"/>
                    <a:gd name="connsiteX1" fmla="*/ 595904 w 807522"/>
                    <a:gd name="connsiteY1" fmla="*/ 15240 h 950026"/>
                    <a:gd name="connsiteX2" fmla="*/ 0 w 807522"/>
                    <a:gd name="connsiteY2" fmla="*/ 0 h 950026"/>
                    <a:gd name="connsiteX0" fmla="*/ 1524033 w 1524033"/>
                    <a:gd name="connsiteY0" fmla="*/ 995180 h 995180"/>
                    <a:gd name="connsiteX1" fmla="*/ 1312415 w 1524033"/>
                    <a:gd name="connsiteY1" fmla="*/ 60394 h 995180"/>
                    <a:gd name="connsiteX2" fmla="*/ 0 w 1524033"/>
                    <a:gd name="connsiteY2" fmla="*/ 0 h 995180"/>
                    <a:gd name="connsiteX0" fmla="*/ 1530318 w 1530318"/>
                    <a:gd name="connsiteY0" fmla="*/ 950026 h 950026"/>
                    <a:gd name="connsiteX1" fmla="*/ 1318700 w 1530318"/>
                    <a:gd name="connsiteY1" fmla="*/ 15240 h 950026"/>
                    <a:gd name="connsiteX2" fmla="*/ 0 w 1530318"/>
                    <a:gd name="connsiteY2" fmla="*/ 0 h 950026"/>
                    <a:gd name="connsiteX0" fmla="*/ 1583908 w 1583908"/>
                    <a:gd name="connsiteY0" fmla="*/ 950026 h 950026"/>
                    <a:gd name="connsiteX1" fmla="*/ 1372290 w 1583908"/>
                    <a:gd name="connsiteY1" fmla="*/ 15240 h 950026"/>
                    <a:gd name="connsiteX2" fmla="*/ 0 w 1583908"/>
                    <a:gd name="connsiteY2" fmla="*/ 0 h 950026"/>
                    <a:gd name="connsiteX0" fmla="*/ 1572744 w 1572744"/>
                    <a:gd name="connsiteY0" fmla="*/ 950026 h 950026"/>
                    <a:gd name="connsiteX1" fmla="*/ 1361126 w 1572744"/>
                    <a:gd name="connsiteY1" fmla="*/ 15240 h 950026"/>
                    <a:gd name="connsiteX2" fmla="*/ 0 w 1572744"/>
                    <a:gd name="connsiteY2" fmla="*/ 0 h 950026"/>
                    <a:gd name="connsiteX0" fmla="*/ 1561580 w 1561580"/>
                    <a:gd name="connsiteY0" fmla="*/ 950026 h 950026"/>
                    <a:gd name="connsiteX1" fmla="*/ 1349962 w 1561580"/>
                    <a:gd name="connsiteY1" fmla="*/ 15240 h 950026"/>
                    <a:gd name="connsiteX2" fmla="*/ 0 w 1561580"/>
                    <a:gd name="connsiteY2" fmla="*/ 0 h 950026"/>
                    <a:gd name="connsiteX0" fmla="*/ 1561580 w 1561580"/>
                    <a:gd name="connsiteY0" fmla="*/ 934786 h 934786"/>
                    <a:gd name="connsiteX1" fmla="*/ 1349962 w 1561580"/>
                    <a:gd name="connsiteY1" fmla="*/ 0 h 934786"/>
                    <a:gd name="connsiteX2" fmla="*/ 0 w 1561580"/>
                    <a:gd name="connsiteY2" fmla="*/ 3810 h 934786"/>
                    <a:gd name="connsiteX0" fmla="*/ 1801156 w 1801156"/>
                    <a:gd name="connsiteY0" fmla="*/ 934786 h 934786"/>
                    <a:gd name="connsiteX1" fmla="*/ 1589538 w 1801156"/>
                    <a:gd name="connsiteY1" fmla="*/ 0 h 934786"/>
                    <a:gd name="connsiteX2" fmla="*/ 0 w 1801156"/>
                    <a:gd name="connsiteY2" fmla="*/ 30704 h 934786"/>
                    <a:gd name="connsiteX0" fmla="*/ 1853564 w 1853564"/>
                    <a:gd name="connsiteY0" fmla="*/ 957914 h 957914"/>
                    <a:gd name="connsiteX1" fmla="*/ 1641946 w 1853564"/>
                    <a:gd name="connsiteY1" fmla="*/ 23128 h 957914"/>
                    <a:gd name="connsiteX2" fmla="*/ 0 w 1853564"/>
                    <a:gd name="connsiteY2" fmla="*/ 44 h 957914"/>
                    <a:gd name="connsiteX0" fmla="*/ 1853564 w 1853564"/>
                    <a:gd name="connsiteY0" fmla="*/ 938820 h 938820"/>
                    <a:gd name="connsiteX1" fmla="*/ 1641946 w 1853564"/>
                    <a:gd name="connsiteY1" fmla="*/ 4034 h 938820"/>
                    <a:gd name="connsiteX2" fmla="*/ 0 w 1853564"/>
                    <a:gd name="connsiteY2" fmla="*/ 0 h 938820"/>
                    <a:gd name="connsiteX0" fmla="*/ 1561580 w 1561580"/>
                    <a:gd name="connsiteY0" fmla="*/ 934786 h 934786"/>
                    <a:gd name="connsiteX1" fmla="*/ 1349962 w 1561580"/>
                    <a:gd name="connsiteY1" fmla="*/ 0 h 934786"/>
                    <a:gd name="connsiteX2" fmla="*/ 0 w 1561580"/>
                    <a:gd name="connsiteY2" fmla="*/ 9142 h 934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1580" h="934786">
                      <a:moveTo>
                        <a:pt x="1561580" y="934786"/>
                      </a:moveTo>
                      <a:lnTo>
                        <a:pt x="1349962" y="0"/>
                      </a:lnTo>
                      <a:lnTo>
                        <a:pt x="0" y="9142"/>
                      </a:lnTo>
                    </a:path>
                  </a:pathLst>
                </a:custGeom>
                <a:ln w="6350">
                  <a:solidFill>
                    <a:srgbClr val="BE1247"/>
                  </a:solidFill>
                  <a:prstDash val="sysDot"/>
                  <a:headEnd type="oval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55" name="Picture 3" descr="N:\改革红利\102625850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45650" y="1980432"/>
                <a:ext cx="2095208" cy="1453128"/>
              </a:xfrm>
              <a:prstGeom prst="rect">
                <a:avLst/>
              </a:prstGeom>
              <a:noFill/>
            </p:spPr>
          </p:pic>
          <p:pic>
            <p:nvPicPr>
              <p:cNvPr id="56" name="图片 55" descr="20121228011809691.jpg"/>
              <p:cNvPicPr>
                <a:picLocks noChangeAspect="1"/>
              </p:cNvPicPr>
              <p:nvPr/>
            </p:nvPicPr>
            <p:blipFill>
              <a:blip r:embed="rId5" cstate="print"/>
              <a:srcRect l="4337" t="22728" r="4578" b="5840"/>
              <a:stretch>
                <a:fillRect/>
              </a:stretch>
            </p:blipFill>
            <p:spPr>
              <a:xfrm>
                <a:off x="6357618" y="5061956"/>
                <a:ext cx="2450517" cy="1283604"/>
              </a:xfrm>
              <a:prstGeom prst="rect">
                <a:avLst/>
              </a:prstGeom>
            </p:spPr>
          </p:pic>
        </p:grpSp>
      </p:grpSp>
      <p:sp>
        <p:nvSpPr>
          <p:cNvPr id="44" name="矩形 43"/>
          <p:cNvSpPr/>
          <p:nvPr/>
        </p:nvSpPr>
        <p:spPr>
          <a:xfrm>
            <a:off x="2857488" y="6182045"/>
            <a:ext cx="357020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中美新型大国关系的内涵</a:t>
            </a:r>
            <a:endParaRPr lang="zh-CN" altLang="en-US" sz="2400" dirty="0"/>
          </a:p>
        </p:txBody>
      </p:sp>
      <p:sp>
        <p:nvSpPr>
          <p:cNvPr id="45" name="标题 1"/>
          <p:cNvSpPr txBox="1">
            <a:spLocks/>
          </p:cNvSpPr>
          <p:nvPr/>
        </p:nvSpPr>
        <p:spPr>
          <a:xfrm>
            <a:off x="-928726" y="-714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二 </a:t>
            </a:r>
            <a:r>
              <a:rPr kumimoji="0" lang="zh-CN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努力推动与各大国关系协调发展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733256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中俄</a:t>
            </a:r>
            <a:r>
              <a:rPr lang="zh-CN" altLang="zh-CN" sz="2400" dirty="0" smtClean="0"/>
              <a:t>签署数十项合作文件，数额大、期限长，被称为“世纪合同”</a:t>
            </a:r>
            <a:endParaRPr lang="zh-CN" altLang="en-US" sz="2400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-928726" y="-7146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二 </a:t>
            </a:r>
            <a:r>
              <a:rPr lang="zh-CN" altLang="zh-CN" sz="2600" dirty="0" smtClean="0"/>
              <a:t>努力推动与各大国关系协调发展</a:t>
            </a:r>
            <a:endParaRPr lang="zh-CN" altLang="en-US" sz="2600" dirty="0"/>
          </a:p>
        </p:txBody>
      </p:sp>
      <p:pic>
        <p:nvPicPr>
          <p:cNvPr id="6" name="图片 5" descr="10532aC1-4.jpg"/>
          <p:cNvPicPr>
            <a:picLocks noChangeAspect="1"/>
          </p:cNvPicPr>
          <p:nvPr/>
        </p:nvPicPr>
        <p:blipFill>
          <a:blip r:embed="rId2"/>
          <a:srcRect b="9884"/>
          <a:stretch>
            <a:fillRect/>
          </a:stretch>
        </p:blipFill>
        <p:spPr>
          <a:xfrm>
            <a:off x="214282" y="1000108"/>
            <a:ext cx="5288627" cy="2970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 descr="u=2831299386,1715223048&amp;fm=21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786058"/>
            <a:ext cx="3992562" cy="2744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ell\桌面\16dd2a5b3977d9ae3d0d286e08188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00108"/>
            <a:ext cx="3881877" cy="26642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378619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首次与欧洲国家签署自贸协定</a:t>
            </a:r>
            <a:endParaRPr lang="zh-CN" altLang="en-US" sz="2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807843" y="980728"/>
            <a:ext cx="4336157" cy="2983513"/>
            <a:chOff x="4807843" y="1268760"/>
            <a:chExt cx="4336157" cy="2983513"/>
          </a:xfrm>
        </p:grpSpPr>
        <p:pic>
          <p:nvPicPr>
            <p:cNvPr id="6147" name="Picture 3" descr="C:\Documents and Settings\dell\桌面\201305280457004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7843" y="1268760"/>
              <a:ext cx="4336157" cy="2590800"/>
            </a:xfrm>
            <a:prstGeom prst="rect">
              <a:avLst/>
            </a:prstGeom>
            <a:noFill/>
          </p:spPr>
        </p:pic>
        <p:pic>
          <p:nvPicPr>
            <p:cNvPr id="6149" name="Picture 5" descr="C:\Documents and Settings\dell\桌面\未标22-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8983190">
              <a:off x="5873150" y="2055173"/>
              <a:ext cx="2324100" cy="219710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5940152" y="414908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/>
              <a:t>与德国务实合作</a:t>
            </a:r>
            <a:endParaRPr lang="en-US" altLang="zh-CN" sz="2400" dirty="0" smtClean="0"/>
          </a:p>
          <a:p>
            <a:r>
              <a:rPr lang="zh-CN" altLang="zh-CN" sz="2400" dirty="0" smtClean="0"/>
              <a:t>进入“加速期”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5436096" y="5589240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中国掀起</a:t>
            </a:r>
            <a:r>
              <a:rPr lang="zh-CN" altLang="zh-CN" sz="2400" dirty="0" smtClean="0"/>
              <a:t>对欧外交高潮</a:t>
            </a:r>
            <a:endParaRPr lang="zh-CN" altLang="en-US" sz="2400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-928726" y="-7146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二 </a:t>
            </a:r>
            <a:r>
              <a:rPr lang="zh-CN" altLang="zh-CN" sz="2600" dirty="0" smtClean="0"/>
              <a:t>努力推动与各大国关系协调发展</a:t>
            </a:r>
            <a:endParaRPr lang="zh-CN" altLang="en-US" sz="2600" dirty="0"/>
          </a:p>
        </p:txBody>
      </p:sp>
      <p:pic>
        <p:nvPicPr>
          <p:cNvPr id="11" name="图片 10" descr="18b9bde2a88312671b2e596aa26_p1_mk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286256"/>
            <a:ext cx="4476748" cy="2480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横卷形 3"/>
          <p:cNvSpPr/>
          <p:nvPr/>
        </p:nvSpPr>
        <p:spPr>
          <a:xfrm>
            <a:off x="857224" y="4509120"/>
            <a:ext cx="7500990" cy="1800200"/>
          </a:xfrm>
          <a:prstGeom prst="horizontalScroll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         </a:t>
            </a:r>
            <a:r>
              <a:rPr lang="zh-CN" altLang="zh-CN" sz="2400" dirty="0" smtClean="0">
                <a:solidFill>
                  <a:schemeClr val="tx1"/>
                </a:solidFill>
              </a:rPr>
              <a:t>亚洲之大，容得下中印两国共同发展，印度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zh-CN" sz="2400" dirty="0" smtClean="0">
                <a:solidFill>
                  <a:schemeClr val="tx1"/>
                </a:solidFill>
              </a:rPr>
              <a:t>不会参与任何企图遏制中国的集团和联盟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-928726" y="-7146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二 </a:t>
            </a:r>
            <a:r>
              <a:rPr lang="zh-CN" altLang="zh-CN" sz="2600" dirty="0" smtClean="0"/>
              <a:t>努力推动与各大国关系协调发展</a:t>
            </a:r>
            <a:endParaRPr lang="zh-CN" altLang="en-US" sz="2600" dirty="0"/>
          </a:p>
        </p:txBody>
      </p:sp>
      <p:pic>
        <p:nvPicPr>
          <p:cNvPr id="5" name="图片 4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285860"/>
            <a:ext cx="5546690" cy="295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3643306" y="785794"/>
            <a:ext cx="2472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Cambria Math" pitchFamily="18" charset="0"/>
              </a:rPr>
              <a:t>目    录</a:t>
            </a:r>
            <a:endParaRPr lang="zh-CN" altLang="en-US" sz="4000" dirty="0">
              <a:latin typeface="Cambria Math" pitchFamily="18" charset="0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176474" y="2095415"/>
            <a:ext cx="1730299" cy="1788091"/>
          </a:xfrm>
          <a:prstGeom prst="parallelogram">
            <a:avLst>
              <a:gd name="adj" fmla="val 52253"/>
            </a:avLst>
          </a:prstGeom>
          <a:gradFill flip="none" rotWithShape="1">
            <a:gsLst>
              <a:gs pos="100000">
                <a:srgbClr val="DA4637"/>
              </a:gs>
              <a:gs pos="0">
                <a:srgbClr val="BE321E"/>
              </a:gs>
              <a:gs pos="40000">
                <a:srgbClr val="F55A50">
                  <a:alpha val="7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533664" y="2989461"/>
            <a:ext cx="1859473" cy="1788091"/>
          </a:xfrm>
          <a:prstGeom prst="parallelogram">
            <a:avLst>
              <a:gd name="adj" fmla="val 4960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1033730" y="3883506"/>
            <a:ext cx="1837755" cy="1788091"/>
          </a:xfrm>
          <a:prstGeom prst="parallelogram">
            <a:avLst>
              <a:gd name="adj" fmla="val 5137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-142337" y="2847111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-70329" y="3741157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396099" y="2913140"/>
            <a:ext cx="2916000" cy="7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462226" y="4603985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137769" y="5543588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-214345" y="1953066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组合 46"/>
          <p:cNvGrpSpPr/>
          <p:nvPr/>
        </p:nvGrpSpPr>
        <p:grpSpPr>
          <a:xfrm>
            <a:off x="987910" y="2038796"/>
            <a:ext cx="679994" cy="881382"/>
            <a:chOff x="1525784" y="1018808"/>
            <a:chExt cx="679994" cy="585729"/>
          </a:xfrm>
        </p:grpSpPr>
        <p:sp>
          <p:nvSpPr>
            <p:cNvPr id="48" name="矩形 47"/>
            <p:cNvSpPr/>
            <p:nvPr/>
          </p:nvSpPr>
          <p:spPr>
            <a:xfrm>
              <a:off x="1561050" y="1018808"/>
              <a:ext cx="609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Algerian" pitchFamily="82" charset="0"/>
                </a:rPr>
                <a:t>01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525784" y="1358316"/>
              <a:ext cx="6799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lgerian" pitchFamily="82" charset="0"/>
                </a:rPr>
                <a:t>OPTIONS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450030" y="2921186"/>
            <a:ext cx="679994" cy="881384"/>
            <a:chOff x="1525784" y="1018807"/>
            <a:chExt cx="679994" cy="585730"/>
          </a:xfrm>
        </p:grpSpPr>
        <p:sp>
          <p:nvSpPr>
            <p:cNvPr id="51" name="矩形 50"/>
            <p:cNvSpPr/>
            <p:nvPr/>
          </p:nvSpPr>
          <p:spPr>
            <a:xfrm>
              <a:off x="1561050" y="1018807"/>
              <a:ext cx="609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Algerian" pitchFamily="82" charset="0"/>
                </a:rPr>
                <a:t>02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1525784" y="1358316"/>
              <a:ext cx="6799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lgerian" pitchFamily="82" charset="0"/>
                </a:rPr>
                <a:t>OPTIONS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944076" y="3809079"/>
            <a:ext cx="679994" cy="881384"/>
            <a:chOff x="1525784" y="1018807"/>
            <a:chExt cx="679994" cy="585730"/>
          </a:xfrm>
        </p:grpSpPr>
        <p:sp>
          <p:nvSpPr>
            <p:cNvPr id="54" name="矩形 53"/>
            <p:cNvSpPr/>
            <p:nvPr/>
          </p:nvSpPr>
          <p:spPr>
            <a:xfrm>
              <a:off x="1561050" y="1018807"/>
              <a:ext cx="609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Algerian" pitchFamily="82" charset="0"/>
                </a:rPr>
                <a:t>03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1525784" y="1358316"/>
              <a:ext cx="6799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lgerian" pitchFamily="82" charset="0"/>
                </a:rPr>
                <a:t>OPTIONS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962424" y="230567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/>
              <a:t>中国提出走和平发展道路的时代背景</a:t>
            </a:r>
            <a:endParaRPr lang="zh-CN" altLang="en-US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2679625" y="3234370"/>
            <a:ext cx="533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中国走和平发展道路的科学依据</a:t>
            </a:r>
            <a:endParaRPr lang="zh-CN" alt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2819679" y="4042081"/>
            <a:ext cx="623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/>
              <a:t>新形势下推进我国和平发展的基本思路</a:t>
            </a:r>
            <a:endParaRPr lang="zh-CN" altLang="en-US" sz="2800" dirty="0"/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-32658" y="2024240"/>
            <a:ext cx="2916000" cy="7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任意多边形 71"/>
          <p:cNvSpPr/>
          <p:nvPr/>
        </p:nvSpPr>
        <p:spPr>
          <a:xfrm>
            <a:off x="3105432" y="4802699"/>
            <a:ext cx="3618298" cy="769441"/>
          </a:xfrm>
          <a:custGeom>
            <a:avLst/>
            <a:gdLst>
              <a:gd name="connsiteX0" fmla="*/ 0 w 3618298"/>
              <a:gd name="connsiteY0" fmla="*/ 0 h 769441"/>
              <a:gd name="connsiteX1" fmla="*/ 3618298 w 3618298"/>
              <a:gd name="connsiteY1" fmla="*/ 0 h 769441"/>
              <a:gd name="connsiteX2" fmla="*/ 3618298 w 3618298"/>
              <a:gd name="connsiteY2" fmla="*/ 769441 h 769441"/>
              <a:gd name="connsiteX3" fmla="*/ 0 w 3618298"/>
              <a:gd name="connsiteY3" fmla="*/ 769441 h 769441"/>
              <a:gd name="connsiteX4" fmla="*/ 0 w 3618298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8298" h="769441">
                <a:moveTo>
                  <a:pt x="0" y="0"/>
                </a:moveTo>
                <a:lnTo>
                  <a:pt x="3618298" y="0"/>
                </a:lnTo>
                <a:lnTo>
                  <a:pt x="3618298" y="769441"/>
                </a:lnTo>
                <a:lnTo>
                  <a:pt x="0" y="76944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和平发展道路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0" grpId="0"/>
      <p:bldP spid="61" grpId="0"/>
      <p:bldP spid="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14412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三 </a:t>
            </a:r>
            <a:r>
              <a:rPr lang="zh-CN" altLang="zh-CN" sz="2600" dirty="0" smtClean="0"/>
              <a:t>不断巩固与周边国家的睦邻友好</a:t>
            </a:r>
            <a:endParaRPr lang="zh-CN" altLang="en-US" sz="2600" dirty="0"/>
          </a:p>
        </p:txBody>
      </p:sp>
      <p:pic>
        <p:nvPicPr>
          <p:cNvPr id="3" name="Picture 118" descr="C:\Users\Shiqian\Desktop\PPT_外交关系_配图\12735465164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772816"/>
            <a:ext cx="4345275" cy="3855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577193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中国有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20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个邻国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53" t="15273" r="22690" b="16608"/>
          <a:stretch/>
        </p:blipFill>
        <p:spPr>
          <a:xfrm>
            <a:off x="5197067" y="1700807"/>
            <a:ext cx="1399323" cy="172819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873246" y="1121641"/>
            <a:ext cx="2019234" cy="1296000"/>
            <a:chOff x="6873246" y="1121641"/>
            <a:chExt cx="2019234" cy="1296000"/>
          </a:xfrm>
        </p:grpSpPr>
        <p:sp>
          <p:nvSpPr>
            <p:cNvPr id="7" name="云形标注 6"/>
            <p:cNvSpPr/>
            <p:nvPr/>
          </p:nvSpPr>
          <p:spPr>
            <a:xfrm>
              <a:off x="6873246" y="1121641"/>
              <a:ext cx="2019234" cy="1296000"/>
            </a:xfrm>
            <a:prstGeom prst="cloudCallout">
              <a:avLst>
                <a:gd name="adj1" fmla="val -67013"/>
                <a:gd name="adj2" fmla="val 6222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altLang="zh-CN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020272" y="1414517"/>
              <a:ext cx="17959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我国是世界上邻国最多的</a:t>
              </a:r>
              <a:r>
                <a:rPr lang="zh-CN" altLang="en-US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国家</a:t>
              </a:r>
              <a:endParaRPr lang="en-US" altLang="zh-CN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932040" y="3286124"/>
            <a:ext cx="4185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400" dirty="0" smtClean="0"/>
              <a:t>周边是我国</a:t>
            </a:r>
            <a:endParaRPr lang="en-US" altLang="zh-CN" sz="2400" dirty="0" smtClean="0"/>
          </a:p>
          <a:p>
            <a:pPr algn="ctr"/>
            <a:r>
              <a:rPr lang="zh-CN" altLang="zh-CN" sz="2400" dirty="0" smtClean="0"/>
              <a:t>安身立命之所、发展繁荣之基</a:t>
            </a:r>
            <a:endParaRPr lang="zh-CN" altLang="en-US" sz="2400" dirty="0"/>
          </a:p>
        </p:txBody>
      </p:sp>
      <p:grpSp>
        <p:nvGrpSpPr>
          <p:cNvPr id="10" name="Group 32"/>
          <p:cNvGrpSpPr/>
          <p:nvPr/>
        </p:nvGrpSpPr>
        <p:grpSpPr>
          <a:xfrm>
            <a:off x="4429124" y="4429132"/>
            <a:ext cx="4714875" cy="2229969"/>
            <a:chOff x="22287" y="1785926"/>
            <a:chExt cx="4192523" cy="1928827"/>
          </a:xfrm>
        </p:grpSpPr>
        <p:sp>
          <p:nvSpPr>
            <p:cNvPr id="11" name="Rectangle 5"/>
            <p:cNvSpPr/>
            <p:nvPr>
              <p:custDataLst>
                <p:tags r:id="rId1"/>
              </p:custDataLst>
            </p:nvPr>
          </p:nvSpPr>
          <p:spPr>
            <a:xfrm>
              <a:off x="22287" y="3054957"/>
              <a:ext cx="2365040" cy="399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latin typeface="宋体" pitchFamily="2" charset="-122"/>
                  <a:ea typeface="宋体" pitchFamily="2" charset="-122"/>
                </a:rPr>
                <a:t>中国与周边合作的</a:t>
              </a:r>
              <a:endParaRPr lang="zh-CN" altLang="en-US" sz="2400" b="1" dirty="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" name="Up Ribbon 7"/>
            <p:cNvSpPr/>
            <p:nvPr>
              <p:custDataLst>
                <p:tags r:id="rId2"/>
              </p:custDataLst>
            </p:nvPr>
          </p:nvSpPr>
          <p:spPr bwMode="auto">
            <a:xfrm>
              <a:off x="500034" y="1785926"/>
              <a:ext cx="1571636" cy="785818"/>
            </a:xfrm>
            <a:prstGeom prst="ribbon2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宋体" pitchFamily="2" charset="-122"/>
                  <a:ea typeface="宋体" pitchFamily="2" charset="-122"/>
                </a:rPr>
                <a:t>和平</a:t>
              </a:r>
            </a:p>
          </p:txBody>
        </p:sp>
        <p:sp>
          <p:nvSpPr>
            <p:cNvPr id="13" name="Up Ribbon 8"/>
            <p:cNvSpPr/>
            <p:nvPr>
              <p:custDataLst>
                <p:tags r:id="rId3"/>
              </p:custDataLst>
            </p:nvPr>
          </p:nvSpPr>
          <p:spPr bwMode="auto">
            <a:xfrm>
              <a:off x="2643174" y="1785926"/>
              <a:ext cx="1571636" cy="785818"/>
            </a:xfrm>
            <a:prstGeom prst="ribbon2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2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发展</a:t>
              </a:r>
              <a:endPara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" name="Plus 10"/>
            <p:cNvSpPr/>
            <p:nvPr>
              <p:custDataLst>
                <p:tags r:id="rId4"/>
              </p:custDataLst>
            </p:nvPr>
          </p:nvSpPr>
          <p:spPr bwMode="auto">
            <a:xfrm>
              <a:off x="2214546" y="2071678"/>
              <a:ext cx="357190" cy="357190"/>
            </a:xfrm>
            <a:prstGeom prst="mathPlus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8-Point Star 13"/>
            <p:cNvSpPr/>
            <p:nvPr>
              <p:custDataLst>
                <p:tags r:id="rId5"/>
              </p:custDataLst>
            </p:nvPr>
          </p:nvSpPr>
          <p:spPr bwMode="auto">
            <a:xfrm>
              <a:off x="2550020" y="2782468"/>
              <a:ext cx="1525422" cy="932285"/>
            </a:xfrm>
            <a:prstGeom prst="star8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主旋律</a:t>
              </a:r>
            </a:p>
          </p:txBody>
        </p:sp>
        <p:sp>
          <p:nvSpPr>
            <p:cNvPr id="16" name="Curved Right Arrow 14"/>
            <p:cNvSpPr/>
            <p:nvPr>
              <p:custDataLst>
                <p:tags r:id="rId6"/>
              </p:custDataLst>
            </p:nvPr>
          </p:nvSpPr>
          <p:spPr bwMode="auto">
            <a:xfrm>
              <a:off x="2143108" y="2571744"/>
              <a:ext cx="357190" cy="642942"/>
            </a:xfrm>
            <a:prstGeom prst="curved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5536" y="1700808"/>
            <a:ext cx="4140001" cy="2052000"/>
            <a:chOff x="395536" y="1700808"/>
            <a:chExt cx="4140001" cy="2052000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395537" y="1700808"/>
              <a:ext cx="4140000" cy="2052000"/>
            </a:xfrm>
            <a:custGeom>
              <a:avLst/>
              <a:gdLst>
                <a:gd name="T0" fmla="*/ 0 w 2444"/>
                <a:gd name="T1" fmla="*/ 1854200 h 1014"/>
                <a:gd name="T2" fmla="*/ 2561671 w 2444"/>
                <a:gd name="T3" fmla="*/ 1854200 h 1014"/>
                <a:gd name="T4" fmla="*/ 2561671 w 2444"/>
                <a:gd name="T5" fmla="*/ 1272705 h 1014"/>
                <a:gd name="T6" fmla="*/ 4124325 w 2444"/>
                <a:gd name="T7" fmla="*/ 1272705 h 1014"/>
                <a:gd name="T8" fmla="*/ 4124325 w 2444"/>
                <a:gd name="T9" fmla="*/ 0 h 1014"/>
                <a:gd name="T10" fmla="*/ 0 w 2444"/>
                <a:gd name="T11" fmla="*/ 0 h 1014"/>
                <a:gd name="T12" fmla="*/ 0 w 2444"/>
                <a:gd name="T13" fmla="*/ 1854200 h 10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4"/>
                <a:gd name="T22" fmla="*/ 0 h 1014"/>
                <a:gd name="T23" fmla="*/ 2444 w 2444"/>
                <a:gd name="T24" fmla="*/ 1014 h 10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4" h="1014">
                  <a:moveTo>
                    <a:pt x="0" y="1014"/>
                  </a:moveTo>
                  <a:lnTo>
                    <a:pt x="1518" y="1014"/>
                  </a:lnTo>
                  <a:lnTo>
                    <a:pt x="1518" y="696"/>
                  </a:lnTo>
                  <a:lnTo>
                    <a:pt x="2444" y="696"/>
                  </a:lnTo>
                  <a:lnTo>
                    <a:pt x="2444" y="0"/>
                  </a:lnTo>
                  <a:lnTo>
                    <a:pt x="0" y="0"/>
                  </a:lnTo>
                  <a:lnTo>
                    <a:pt x="0" y="10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395536" y="1700808"/>
              <a:ext cx="4140000" cy="2769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53363" y="1700808"/>
            <a:ext cx="4141465" cy="2052000"/>
            <a:chOff x="4653363" y="1700808"/>
            <a:chExt cx="4141465" cy="2052000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653363" y="1700808"/>
              <a:ext cx="4140000" cy="2052000"/>
            </a:xfrm>
            <a:custGeom>
              <a:avLst/>
              <a:gdLst>
                <a:gd name="T0" fmla="*/ 4124325 w 2444"/>
                <a:gd name="T1" fmla="*/ 1854200 h 1014"/>
                <a:gd name="T2" fmla="*/ 1562653 w 2444"/>
                <a:gd name="T3" fmla="*/ 1854200 h 1014"/>
                <a:gd name="T4" fmla="*/ 1562653 w 2444"/>
                <a:gd name="T5" fmla="*/ 1272705 h 1014"/>
                <a:gd name="T6" fmla="*/ 0 w 2444"/>
                <a:gd name="T7" fmla="*/ 1272705 h 1014"/>
                <a:gd name="T8" fmla="*/ 0 w 2444"/>
                <a:gd name="T9" fmla="*/ 0 h 1014"/>
                <a:gd name="T10" fmla="*/ 4124325 w 2444"/>
                <a:gd name="T11" fmla="*/ 0 h 1014"/>
                <a:gd name="T12" fmla="*/ 4124325 w 2444"/>
                <a:gd name="T13" fmla="*/ 1854200 h 10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4"/>
                <a:gd name="T22" fmla="*/ 0 h 1014"/>
                <a:gd name="T23" fmla="*/ 2444 w 2444"/>
                <a:gd name="T24" fmla="*/ 1014 h 10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4" h="1014">
                  <a:moveTo>
                    <a:pt x="2444" y="1014"/>
                  </a:moveTo>
                  <a:lnTo>
                    <a:pt x="926" y="1014"/>
                  </a:lnTo>
                  <a:lnTo>
                    <a:pt x="926" y="696"/>
                  </a:lnTo>
                  <a:lnTo>
                    <a:pt x="0" y="696"/>
                  </a:lnTo>
                  <a:lnTo>
                    <a:pt x="0" y="0"/>
                  </a:lnTo>
                  <a:lnTo>
                    <a:pt x="2444" y="0"/>
                  </a:lnTo>
                  <a:lnTo>
                    <a:pt x="2444" y="10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4654828" y="1700808"/>
              <a:ext cx="4140000" cy="2769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5536" y="3977978"/>
            <a:ext cx="4140000" cy="2052000"/>
            <a:chOff x="395536" y="3977978"/>
            <a:chExt cx="4140000" cy="2052000"/>
          </a:xfrm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95536" y="3977978"/>
              <a:ext cx="4140000" cy="2052000"/>
            </a:xfrm>
            <a:custGeom>
              <a:avLst/>
              <a:gdLst>
                <a:gd name="T0" fmla="*/ 0 w 2444"/>
                <a:gd name="T1" fmla="*/ 0 h 1022"/>
                <a:gd name="T2" fmla="*/ 2561671 w 2444"/>
                <a:gd name="T3" fmla="*/ 0 h 1022"/>
                <a:gd name="T4" fmla="*/ 2561671 w 2444"/>
                <a:gd name="T5" fmla="*/ 596015 h 1022"/>
                <a:gd name="T6" fmla="*/ 4124325 w 2444"/>
                <a:gd name="T7" fmla="*/ 596015 h 1022"/>
                <a:gd name="T8" fmla="*/ 4124325 w 2444"/>
                <a:gd name="T9" fmla="*/ 1868487 h 1022"/>
                <a:gd name="T10" fmla="*/ 0 w 2444"/>
                <a:gd name="T11" fmla="*/ 1868487 h 1022"/>
                <a:gd name="T12" fmla="*/ 0 w 2444"/>
                <a:gd name="T13" fmla="*/ 0 h 10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4"/>
                <a:gd name="T22" fmla="*/ 0 h 1022"/>
                <a:gd name="T23" fmla="*/ 2444 w 2444"/>
                <a:gd name="T24" fmla="*/ 1022 h 10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4" h="1022">
                  <a:moveTo>
                    <a:pt x="0" y="0"/>
                  </a:moveTo>
                  <a:lnTo>
                    <a:pt x="1518" y="0"/>
                  </a:lnTo>
                  <a:lnTo>
                    <a:pt x="1518" y="326"/>
                  </a:lnTo>
                  <a:lnTo>
                    <a:pt x="2444" y="326"/>
                  </a:lnTo>
                  <a:lnTo>
                    <a:pt x="2444" y="1022"/>
                  </a:lnTo>
                  <a:lnTo>
                    <a:pt x="0" y="102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395536" y="5744289"/>
              <a:ext cx="4140000" cy="2769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44008" y="3977978"/>
            <a:ext cx="4149354" cy="2052000"/>
            <a:chOff x="4644008" y="3977978"/>
            <a:chExt cx="4149354" cy="2052000"/>
          </a:xfrm>
        </p:grpSpPr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653362" y="3977978"/>
              <a:ext cx="4140000" cy="2052000"/>
            </a:xfrm>
            <a:custGeom>
              <a:avLst/>
              <a:gdLst>
                <a:gd name="T0" fmla="*/ 4124325 w 2444"/>
                <a:gd name="T1" fmla="*/ 0 h 1022"/>
                <a:gd name="T2" fmla="*/ 1562653 w 2444"/>
                <a:gd name="T3" fmla="*/ 0 h 1022"/>
                <a:gd name="T4" fmla="*/ 1562653 w 2444"/>
                <a:gd name="T5" fmla="*/ 596015 h 1022"/>
                <a:gd name="T6" fmla="*/ 0 w 2444"/>
                <a:gd name="T7" fmla="*/ 596015 h 1022"/>
                <a:gd name="T8" fmla="*/ 0 w 2444"/>
                <a:gd name="T9" fmla="*/ 1868487 h 1022"/>
                <a:gd name="T10" fmla="*/ 4124325 w 2444"/>
                <a:gd name="T11" fmla="*/ 1868487 h 1022"/>
                <a:gd name="T12" fmla="*/ 4124325 w 2444"/>
                <a:gd name="T13" fmla="*/ 0 h 10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4"/>
                <a:gd name="T22" fmla="*/ 0 h 1022"/>
                <a:gd name="T23" fmla="*/ 2444 w 2444"/>
                <a:gd name="T24" fmla="*/ 1022 h 10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4" h="1022">
                  <a:moveTo>
                    <a:pt x="2444" y="0"/>
                  </a:moveTo>
                  <a:lnTo>
                    <a:pt x="926" y="0"/>
                  </a:lnTo>
                  <a:lnTo>
                    <a:pt x="926" y="326"/>
                  </a:lnTo>
                  <a:lnTo>
                    <a:pt x="0" y="326"/>
                  </a:lnTo>
                  <a:lnTo>
                    <a:pt x="0" y="1022"/>
                  </a:lnTo>
                  <a:lnTo>
                    <a:pt x="2444" y="1022"/>
                  </a:lnTo>
                  <a:lnTo>
                    <a:pt x="24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4644008" y="5744289"/>
              <a:ext cx="4140000" cy="2769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2063627" y="1167135"/>
            <a:ext cx="4982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sz="2400" dirty="0" smtClean="0">
                <a:ln w="1905"/>
                <a:latin typeface="+mn-ea"/>
              </a:rPr>
              <a:t>亲</a:t>
            </a:r>
            <a:r>
              <a:rPr lang="en-US" altLang="zh-CN" sz="2400" dirty="0" smtClean="0">
                <a:ln w="1905"/>
                <a:latin typeface="+mn-ea"/>
              </a:rPr>
              <a:t> </a:t>
            </a:r>
            <a:r>
              <a:rPr lang="zh-CN" altLang="zh-CN" sz="2400" dirty="0" smtClean="0">
                <a:ln w="1905"/>
                <a:latin typeface="+mn-ea"/>
              </a:rPr>
              <a:t>诚</a:t>
            </a:r>
            <a:r>
              <a:rPr lang="en-US" altLang="zh-CN" sz="2400" dirty="0" smtClean="0">
                <a:ln w="1905"/>
                <a:latin typeface="+mn-ea"/>
              </a:rPr>
              <a:t> </a:t>
            </a:r>
            <a:r>
              <a:rPr lang="zh-CN" altLang="zh-CN" sz="2400" dirty="0" smtClean="0">
                <a:ln w="1905"/>
                <a:latin typeface="+mn-ea"/>
              </a:rPr>
              <a:t>惠</a:t>
            </a:r>
            <a:r>
              <a:rPr lang="en-US" altLang="zh-CN" sz="2400" dirty="0" smtClean="0">
                <a:ln w="1905"/>
                <a:latin typeface="+mn-ea"/>
              </a:rPr>
              <a:t> </a:t>
            </a:r>
            <a:r>
              <a:rPr lang="zh-CN" altLang="zh-CN" sz="2400" dirty="0" smtClean="0">
                <a:ln w="1905"/>
                <a:latin typeface="+mn-ea"/>
              </a:rPr>
              <a:t>容</a:t>
            </a:r>
            <a:r>
              <a:rPr lang="zh-CN" altLang="zh-CN" sz="2400" dirty="0">
                <a:ln w="1905"/>
                <a:latin typeface="+mn-ea"/>
              </a:rPr>
              <a:t>：中国周边外交新</a:t>
            </a:r>
            <a:r>
              <a:rPr lang="zh-CN" altLang="zh-CN" sz="2400" dirty="0" smtClean="0">
                <a:ln w="1905"/>
                <a:latin typeface="+mn-ea"/>
              </a:rPr>
              <a:t>理念</a:t>
            </a:r>
            <a:endParaRPr lang="zh-CN" altLang="en-US" sz="2400" dirty="0">
              <a:ln w="1905"/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9668" y="1844824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亲</a:t>
            </a:r>
            <a:endParaRPr lang="zh-CN" alt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45405" y="1916832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诚</a:t>
            </a:r>
          </a:p>
        </p:txBody>
      </p:sp>
      <p:sp>
        <p:nvSpPr>
          <p:cNvPr id="18" name="矩形 17"/>
          <p:cNvSpPr/>
          <p:nvPr/>
        </p:nvSpPr>
        <p:spPr>
          <a:xfrm>
            <a:off x="251520" y="453292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惠</a:t>
            </a:r>
            <a:endParaRPr lang="zh-CN" alt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96336" y="4604935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容</a:t>
            </a:r>
            <a:endParaRPr lang="zh-CN" alt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20" name="图片 19" descr="9040008_112855162000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3372"/>
          <a:stretch>
            <a:fillRect/>
          </a:stretch>
        </p:blipFill>
        <p:spPr>
          <a:xfrm>
            <a:off x="3240144" y="3212976"/>
            <a:ext cx="2628000" cy="132312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357290" y="2000240"/>
            <a:ext cx="3106562" cy="1572777"/>
            <a:chOff x="1357290" y="2000240"/>
            <a:chExt cx="3106562" cy="1572777"/>
          </a:xfrm>
        </p:grpSpPr>
        <p:sp>
          <p:nvSpPr>
            <p:cNvPr id="22" name="矩形 21"/>
            <p:cNvSpPr/>
            <p:nvPr/>
          </p:nvSpPr>
          <p:spPr>
            <a:xfrm>
              <a:off x="1357290" y="2000240"/>
              <a:ext cx="3106562" cy="828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5000"/>
                </a:lnSpc>
              </a:pPr>
              <a:r>
                <a:rPr lang="zh-CN" altLang="en-US" sz="2000" b="1" dirty="0" smtClean="0"/>
                <a:t>巩固地缘相近、</a:t>
              </a:r>
              <a:endParaRPr lang="en-US" altLang="zh-CN" sz="2000" b="1" dirty="0" smtClean="0"/>
            </a:p>
            <a:p>
              <a:pPr marL="285750" indent="-285750">
                <a:lnSpc>
                  <a:spcPct val="125000"/>
                </a:lnSpc>
              </a:pPr>
              <a:r>
                <a:rPr lang="zh-CN" altLang="en-US" sz="2000" b="1" dirty="0" smtClean="0"/>
                <a:t>人缘相亲的友好情谊</a:t>
              </a:r>
              <a:endParaRPr lang="en-US" altLang="zh-CN" sz="2000" b="1" dirty="0" smtClean="0"/>
            </a:p>
          </p:txBody>
        </p:sp>
        <p:pic>
          <p:nvPicPr>
            <p:cNvPr id="24" name="图片 23" descr="9p79wg2w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26107" t="24701" r="28974" b="32142"/>
            <a:stretch>
              <a:fillRect/>
            </a:stretch>
          </p:blipFill>
          <p:spPr>
            <a:xfrm>
              <a:off x="2123727" y="2995973"/>
              <a:ext cx="822983" cy="577044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4810963" y="1988840"/>
            <a:ext cx="3962939" cy="1788193"/>
            <a:chOff x="4810963" y="1988840"/>
            <a:chExt cx="3962939" cy="1788193"/>
          </a:xfrm>
        </p:grpSpPr>
        <p:pic>
          <p:nvPicPr>
            <p:cNvPr id="26" name="图片 25" descr="380_111216160201_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645405" y="2874235"/>
              <a:ext cx="1128497" cy="902798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4810963" y="1988840"/>
              <a:ext cx="3217421" cy="828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5000"/>
                </a:lnSpc>
              </a:pPr>
              <a:r>
                <a:rPr lang="zh-CN" altLang="en-US" sz="2000" b="1" dirty="0" smtClean="0"/>
                <a:t>坚持以诚待人、</a:t>
              </a:r>
              <a:endParaRPr lang="en-US" altLang="zh-CN" sz="2000" b="1" dirty="0" smtClean="0"/>
            </a:p>
            <a:p>
              <a:pPr marL="285750" indent="-285750">
                <a:lnSpc>
                  <a:spcPct val="125000"/>
                </a:lnSpc>
              </a:pPr>
              <a:r>
                <a:rPr lang="zh-CN" altLang="en-US" sz="2000" b="1" dirty="0" smtClean="0"/>
                <a:t>以信取人的相处之道</a:t>
              </a:r>
              <a:endParaRPr lang="zh-CN" altLang="en-US" sz="2000" b="1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34743" y="4743836"/>
            <a:ext cx="3361034" cy="915084"/>
            <a:chOff x="1134743" y="4743836"/>
            <a:chExt cx="3361034" cy="915084"/>
          </a:xfrm>
        </p:grpSpPr>
        <p:pic>
          <p:nvPicPr>
            <p:cNvPr id="31" name="图片 30" descr="8411896_165731678169_2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751"/>
            <a:stretch>
              <a:fillRect/>
            </a:stretch>
          </p:blipFill>
          <p:spPr>
            <a:xfrm rot="818461" flipH="1">
              <a:off x="3543918" y="4898672"/>
              <a:ext cx="951859" cy="760248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>
              <a:off x="1134743" y="4743836"/>
              <a:ext cx="3222943" cy="828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b="1" dirty="0" smtClean="0"/>
                <a:t>履行惠及周边、</a:t>
              </a:r>
              <a:endParaRPr lang="en-US" altLang="zh-CN" sz="2000" b="1" dirty="0" smtClean="0"/>
            </a:p>
            <a:p>
              <a:pPr>
                <a:lnSpc>
                  <a:spcPct val="125000"/>
                </a:lnSpc>
              </a:pPr>
              <a:r>
                <a:rPr lang="zh-CN" altLang="en-US" sz="2000" b="1" dirty="0" smtClean="0"/>
                <a:t>互利共赢的合作理念</a:t>
              </a:r>
              <a:endParaRPr lang="zh-CN" altLang="en-US" sz="2000" b="1" dirty="0"/>
            </a:p>
          </p:txBody>
        </p:sp>
      </p:grpSp>
      <p:grpSp>
        <p:nvGrpSpPr>
          <p:cNvPr id="34" name="组合 26"/>
          <p:cNvGrpSpPr/>
          <p:nvPr/>
        </p:nvGrpSpPr>
        <p:grpSpPr>
          <a:xfrm>
            <a:off x="4644008" y="4670470"/>
            <a:ext cx="3629056" cy="1062786"/>
            <a:chOff x="4644008" y="4670470"/>
            <a:chExt cx="3629056" cy="1062786"/>
          </a:xfrm>
        </p:grpSpPr>
        <p:pic>
          <p:nvPicPr>
            <p:cNvPr id="35" name="图片 34" descr="8221691_104901469000_2_副本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4644008" y="4670470"/>
              <a:ext cx="910152" cy="1062786"/>
            </a:xfrm>
            <a:prstGeom prst="rect">
              <a:avLst/>
            </a:prstGeom>
          </p:spPr>
        </p:pic>
        <p:sp>
          <p:nvSpPr>
            <p:cNvPr id="36" name="矩形 5"/>
            <p:cNvSpPr/>
            <p:nvPr/>
          </p:nvSpPr>
          <p:spPr>
            <a:xfrm>
              <a:off x="5429256" y="4714884"/>
              <a:ext cx="284380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b="1" dirty="0" smtClean="0"/>
                <a:t>展开开放包容、</a:t>
              </a:r>
              <a:endParaRPr lang="en-US" altLang="zh-CN" sz="2000" b="1" dirty="0" smtClean="0"/>
            </a:p>
            <a:p>
              <a:pPr>
                <a:lnSpc>
                  <a:spcPct val="125000"/>
                </a:lnSpc>
              </a:pPr>
              <a:r>
                <a:rPr lang="zh-CN" altLang="en-US" sz="2000" b="1" dirty="0" smtClean="0"/>
                <a:t>求同存异的大国胸怀</a:t>
              </a:r>
              <a:endParaRPr lang="zh-CN" altLang="en-US" sz="2000" b="1" dirty="0"/>
            </a:p>
          </p:txBody>
        </p:sp>
      </p:grpSp>
      <p:sp>
        <p:nvSpPr>
          <p:cNvPr id="40" name="标题 1"/>
          <p:cNvSpPr>
            <a:spLocks noGrp="1"/>
          </p:cNvSpPr>
          <p:nvPr>
            <p:ph type="title"/>
          </p:nvPr>
        </p:nvSpPr>
        <p:spPr>
          <a:xfrm>
            <a:off x="-714412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三 </a:t>
            </a:r>
            <a:r>
              <a:rPr lang="zh-CN" altLang="zh-CN" sz="2600" dirty="0" smtClean="0"/>
              <a:t>不断巩固与周边国家的睦邻友好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42974" y="52863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400" dirty="0" smtClean="0"/>
              <a:t>朝鲜半岛问题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 “三个坚持”的基本立场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6454470" y="1928802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坚持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zh-CN" sz="2400" dirty="0" smtClean="0"/>
              <a:t>半岛无核化的目标</a:t>
            </a:r>
            <a:endParaRPr lang="en-US" altLang="zh-CN" sz="2400" dirty="0" smtClean="0"/>
          </a:p>
        </p:txBody>
      </p:sp>
      <p:pic>
        <p:nvPicPr>
          <p:cNvPr id="6" name="Picture 5" descr="C:\Documents and Settings\dell\桌面\n34695.jpg"/>
          <p:cNvPicPr>
            <a:picLocks noChangeAspect="1" noChangeArrowheads="1"/>
          </p:cNvPicPr>
          <p:nvPr/>
        </p:nvPicPr>
        <p:blipFill>
          <a:blip r:embed="rId2" cstate="print"/>
          <a:srcRect b="9787"/>
          <a:stretch>
            <a:fillRect/>
          </a:stretch>
        </p:blipFill>
        <p:spPr bwMode="auto">
          <a:xfrm>
            <a:off x="3349006" y="1484784"/>
            <a:ext cx="3129055" cy="1853184"/>
          </a:xfrm>
          <a:prstGeom prst="rect">
            <a:avLst/>
          </a:prstGeom>
          <a:noFill/>
        </p:spPr>
      </p:pic>
      <p:pic>
        <p:nvPicPr>
          <p:cNvPr id="7" name="Picture 6" descr="C:\Documents and Settings\dell\桌面\12876920_982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1334" y="3356992"/>
            <a:ext cx="2842666" cy="1953017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3132982" y="3714752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FF0000"/>
                </a:solidFill>
              </a:rPr>
              <a:t>坚持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lvl="0"/>
            <a:r>
              <a:rPr lang="zh-CN" altLang="zh-CN" sz="2400" dirty="0" smtClean="0">
                <a:solidFill>
                  <a:prstClr val="black"/>
                </a:solidFill>
              </a:rPr>
              <a:t>通过对话协商解决问题</a:t>
            </a:r>
            <a:endParaRPr lang="en-US" altLang="zh-CN" sz="2400" dirty="0" smtClean="0">
              <a:solidFill>
                <a:prstClr val="black"/>
              </a:solidFill>
            </a:endParaRPr>
          </a:p>
        </p:txBody>
      </p:sp>
      <p:pic>
        <p:nvPicPr>
          <p:cNvPr id="9" name="Picture 7" descr="C:\Documents and Settings\dell\桌面\2007-10-2-7-45-41-119.jpg"/>
          <p:cNvPicPr>
            <a:picLocks noChangeAspect="1" noChangeArrowheads="1"/>
          </p:cNvPicPr>
          <p:nvPr/>
        </p:nvPicPr>
        <p:blipFill>
          <a:blip r:embed="rId4" cstate="print"/>
          <a:srcRect l="42505" t="27296"/>
          <a:stretch>
            <a:fillRect/>
          </a:stretch>
        </p:blipFill>
        <p:spPr bwMode="auto">
          <a:xfrm>
            <a:off x="3421014" y="4725144"/>
            <a:ext cx="1944216" cy="2132856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5653262" y="5429264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FF0000"/>
                </a:solidFill>
              </a:rPr>
              <a:t>坚持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lvl="0"/>
            <a:r>
              <a:rPr lang="zh-CN" altLang="en-US" sz="2400" dirty="0" smtClean="0">
                <a:solidFill>
                  <a:prstClr val="black"/>
                </a:solidFill>
              </a:rPr>
              <a:t>维护半岛和平稳定</a:t>
            </a:r>
            <a:endParaRPr lang="en-US" altLang="zh-CN" sz="2400" dirty="0" smtClean="0">
              <a:solidFill>
                <a:prstClr val="black"/>
              </a:solidFill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-714412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三 </a:t>
            </a:r>
            <a:r>
              <a:rPr lang="zh-CN" altLang="zh-CN" sz="2600" dirty="0" smtClean="0"/>
              <a:t>不断巩固与周边国家的睦邻友好</a:t>
            </a:r>
            <a:endParaRPr lang="zh-CN" altLang="en-US" sz="2600" dirty="0"/>
          </a:p>
        </p:txBody>
      </p:sp>
      <p:pic>
        <p:nvPicPr>
          <p:cNvPr id="11" name="图片 10" descr="250px-North_Korea_nuclear_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2285992"/>
            <a:ext cx="2381250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1350987483028_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16" y="1285860"/>
            <a:ext cx="4077822" cy="2220956"/>
          </a:xfrm>
          <a:prstGeom prst="rect">
            <a:avLst/>
          </a:prstGeom>
          <a:noFill/>
        </p:spPr>
      </p:pic>
      <p:pic>
        <p:nvPicPr>
          <p:cNvPr id="1029" name="Picture 5" descr="C:\Users\lenovo\Desktop\U687P6T12D1050428F44DT20040807200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4000528" cy="236638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643440" y="1643050"/>
            <a:ext cx="923330" cy="371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 smtClean="0"/>
              <a:t>中日关系的稳定发展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符合两国人民的根本利益</a:t>
            </a:r>
            <a:endParaRPr lang="zh-CN" altLang="en-US" sz="2400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-714412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三 </a:t>
            </a:r>
            <a:r>
              <a:rPr lang="zh-CN" altLang="zh-CN" sz="2600" dirty="0" smtClean="0"/>
              <a:t>不断巩固与周边国家的睦邻友好</a:t>
            </a:r>
            <a:endParaRPr lang="zh-CN" altLang="en-US" sz="2600" dirty="0"/>
          </a:p>
        </p:txBody>
      </p:sp>
      <p:pic>
        <p:nvPicPr>
          <p:cNvPr id="8" name="图片 7" descr="U2494P1T1D15156055F21DT20080315185224.jpg"/>
          <p:cNvPicPr>
            <a:picLocks noChangeAspect="1"/>
          </p:cNvPicPr>
          <p:nvPr/>
        </p:nvPicPr>
        <p:blipFill>
          <a:blip r:embed="rId4"/>
          <a:srcRect l="15909" t="6818" r="13636" b="25000"/>
          <a:stretch>
            <a:fillRect/>
          </a:stretch>
        </p:blipFill>
        <p:spPr>
          <a:xfrm>
            <a:off x="5715008" y="1928802"/>
            <a:ext cx="3026590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14412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四、深化与广大发展中国家的团结合作</a:t>
            </a:r>
            <a:endParaRPr lang="zh-CN" altLang="en-US" sz="2600" dirty="0"/>
          </a:p>
        </p:txBody>
      </p:sp>
      <p:pic>
        <p:nvPicPr>
          <p:cNvPr id="2051" name="Picture 3" descr="C:\Users\lenovo\Desktop\200861685650174_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1643050"/>
            <a:ext cx="3862945" cy="4719631"/>
          </a:xfrm>
          <a:prstGeom prst="rect">
            <a:avLst/>
          </a:prstGeom>
          <a:noFill/>
        </p:spPr>
      </p:pic>
      <p:pic>
        <p:nvPicPr>
          <p:cNvPr id="2053" name="Picture 5" descr="C:\Users\lenovo\Desktop\1368155048_1908360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43372" y="1285860"/>
            <a:ext cx="4762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4143372" y="4643446"/>
            <a:ext cx="5000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促进发展中国家共同发展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对贫穷的国家给予力所能及的帮助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Img370309797.jpg"/>
          <p:cNvPicPr>
            <a:picLocks noChangeAspect="1" noChangeArrowheads="1"/>
          </p:cNvPicPr>
          <p:nvPr/>
        </p:nvPicPr>
        <p:blipFill>
          <a:blip r:embed="rId2" cstate="print"/>
          <a:srcRect t="12726" b="1705"/>
          <a:stretch>
            <a:fillRect/>
          </a:stretch>
        </p:blipFill>
        <p:spPr bwMode="auto">
          <a:xfrm>
            <a:off x="285720" y="1214422"/>
            <a:ext cx="5500726" cy="32771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86446" y="2093947"/>
            <a:ext cx="314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习主席访问非洲三国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中非签署</a:t>
            </a:r>
            <a:r>
              <a:rPr lang="en-US" sz="2400" dirty="0" smtClean="0"/>
              <a:t>40</a:t>
            </a:r>
            <a:r>
              <a:rPr lang="zh-CN" altLang="en-US" sz="2400" dirty="0" smtClean="0"/>
              <a:t>多项协议</a:t>
            </a:r>
            <a:endParaRPr lang="zh-CN" altLang="en-US" sz="2400" dirty="0"/>
          </a:p>
        </p:txBody>
      </p:sp>
      <p:pic>
        <p:nvPicPr>
          <p:cNvPr id="3076" name="Picture 4" descr="C:\Users\lenovo\Desktop\res01_attpic_brief.jpg"/>
          <p:cNvPicPr>
            <a:picLocks noChangeAspect="1" noChangeArrowheads="1"/>
          </p:cNvPicPr>
          <p:nvPr/>
        </p:nvPicPr>
        <p:blipFill>
          <a:blip r:embed="rId3" cstate="print"/>
          <a:srcRect l="12001" t="-1765" r="12991"/>
          <a:stretch>
            <a:fillRect/>
          </a:stretch>
        </p:blipFill>
        <p:spPr bwMode="auto">
          <a:xfrm>
            <a:off x="6143636" y="3357562"/>
            <a:ext cx="2500330" cy="2928958"/>
          </a:xfrm>
          <a:prstGeom prst="rect">
            <a:avLst/>
          </a:prstGeom>
          <a:noFill/>
        </p:spPr>
      </p:pic>
      <p:sp>
        <p:nvSpPr>
          <p:cNvPr id="10" name="横卷形 9"/>
          <p:cNvSpPr/>
          <p:nvPr/>
        </p:nvSpPr>
        <p:spPr>
          <a:xfrm>
            <a:off x="428596" y="4429132"/>
            <a:ext cx="5715040" cy="2000264"/>
          </a:xfrm>
          <a:prstGeom prst="horizontalScroll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什么是殖民主义？我们最了解，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因为我们肉体和心灵上都曾经受过。而中国是我们可以信赖的朋友，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中国的道路就是我们非洲的希望。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43636" y="6215082"/>
            <a:ext cx="250033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 smtClean="0"/>
              <a:t>刚果（布）总统萨苏</a:t>
            </a:r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-714412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四、深化与广大发展中国家的团结合作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42974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五、在国际事务中发挥负责任大国作用</a:t>
            </a:r>
            <a:endParaRPr lang="zh-CN" altLang="en-US" sz="2600" dirty="0"/>
          </a:p>
        </p:txBody>
      </p:sp>
      <p:pic>
        <p:nvPicPr>
          <p:cNvPr id="4098" name="Picture 2" descr="C:\Users\lenovo\Desktop\Img333817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4006174" cy="2714644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5000628" y="1714488"/>
            <a:ext cx="3570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为维护他国主权完整，</a:t>
            </a:r>
            <a:endParaRPr lang="en-US" altLang="zh-CN" sz="2400" dirty="0" smtClean="0"/>
          </a:p>
          <a:p>
            <a:r>
              <a:rPr lang="zh-CN" altLang="en-US" sz="2400" dirty="0" smtClean="0"/>
              <a:t>中国在安理会行使否决权</a:t>
            </a:r>
            <a:endParaRPr lang="en-US" altLang="zh-CN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7158" y="4357694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  迄今，我国已派出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20000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多人</a:t>
            </a:r>
            <a:r>
              <a:rPr lang="zh-CN" altLang="en-US" sz="2400" dirty="0" smtClean="0"/>
              <a:t>维和部队，是派出人员最多的安理会常任理事国，也是负担维和款最多的发展中国家。</a:t>
            </a:r>
            <a:endParaRPr lang="zh-CN" altLang="en-US" sz="2400" dirty="0"/>
          </a:p>
        </p:txBody>
      </p:sp>
      <p:pic>
        <p:nvPicPr>
          <p:cNvPr id="8" name="图片 7" descr="W0201012304396178491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475863"/>
            <a:ext cx="3446263" cy="2853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LOCAL201309070726000037930482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824384" cy="278608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71472" y="3929066"/>
            <a:ext cx="4075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/>
              <a:t>国家主席习近平出席</a:t>
            </a:r>
            <a:r>
              <a:rPr lang="en-US" altLang="zh-CN" sz="2400" dirty="0" smtClean="0"/>
              <a:t>G20</a:t>
            </a:r>
            <a:r>
              <a:rPr lang="zh-CN" altLang="en-US" sz="2400" dirty="0" smtClean="0"/>
              <a:t>峰会</a:t>
            </a:r>
            <a:endParaRPr lang="en-US" altLang="zh-CN" sz="2400" dirty="0" smtClean="0"/>
          </a:p>
        </p:txBody>
      </p:sp>
      <p:sp>
        <p:nvSpPr>
          <p:cNvPr id="6" name="矩形 5"/>
          <p:cNvSpPr/>
          <p:nvPr/>
        </p:nvSpPr>
        <p:spPr>
          <a:xfrm>
            <a:off x="5429256" y="1928802"/>
            <a:ext cx="349362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 smtClean="0"/>
              <a:t>中国给世界带来的是机遇，而不是威胁</a:t>
            </a:r>
            <a:endParaRPr lang="en-US" altLang="zh-CN" sz="2800" dirty="0" smtClean="0"/>
          </a:p>
        </p:txBody>
      </p:sp>
      <p:sp>
        <p:nvSpPr>
          <p:cNvPr id="8" name="矩形 7"/>
          <p:cNvSpPr/>
          <p:nvPr/>
        </p:nvSpPr>
        <p:spPr>
          <a:xfrm>
            <a:off x="142844" y="5072074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/>
              <a:t>推动金砖国家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开发银行和外汇储备库合作项目</a:t>
            </a:r>
            <a:endParaRPr lang="en-US" altLang="zh-CN" sz="2400" dirty="0" smtClean="0"/>
          </a:p>
        </p:txBody>
      </p:sp>
      <p:pic>
        <p:nvPicPr>
          <p:cNvPr id="5124" name="Picture 4" descr="C:\Users\lenovo\Desktop\bki-20130413103145-990027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29066"/>
            <a:ext cx="4071966" cy="2877523"/>
          </a:xfrm>
          <a:prstGeom prst="rect">
            <a:avLst/>
          </a:prstGeom>
          <a:noFill/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-642974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五、在国际事务中发挥负责任大国作用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000164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六、建设强大国防维护国家利益</a:t>
            </a:r>
            <a:endParaRPr lang="zh-CN" altLang="en-US" sz="2600" dirty="0"/>
          </a:p>
        </p:txBody>
      </p:sp>
      <p:pic>
        <p:nvPicPr>
          <p:cNvPr id="6146" name="Picture 2" descr="C:\Users\lenovo\Desktop\0417667f837da47c23c80883181146fd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54428"/>
            <a:ext cx="4189325" cy="283209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000100" y="1714488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加强国防建设</a:t>
            </a:r>
            <a:endParaRPr lang="en-US" altLang="zh-CN" sz="2400" dirty="0" smtClean="0"/>
          </a:p>
          <a:p>
            <a:r>
              <a:rPr lang="zh-CN" altLang="en-US" sz="2400" dirty="0" smtClean="0"/>
              <a:t>保障和平发展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4929190" y="5072074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坚持奉行防御性的国防政策</a:t>
            </a:r>
            <a:endParaRPr lang="zh-CN" altLang="en-US" sz="2400" dirty="0"/>
          </a:p>
        </p:txBody>
      </p:sp>
      <p:pic>
        <p:nvPicPr>
          <p:cNvPr id="7" name="图片 6" descr="u=2640311429,1223967199&amp;fm=21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071546"/>
            <a:ext cx="4191000" cy="279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8585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七、让广大人民群众得到更多的收益</a:t>
            </a:r>
            <a:endParaRPr lang="zh-CN" altLang="en-US" sz="2600" dirty="0"/>
          </a:p>
        </p:txBody>
      </p:sp>
      <p:pic>
        <p:nvPicPr>
          <p:cNvPr id="7171" name="Picture 3" descr="C:\Users\lenovo\Desktop\res01_attpic_brief6.jpg"/>
          <p:cNvPicPr>
            <a:picLocks noChangeAspect="1" noChangeArrowheads="1"/>
          </p:cNvPicPr>
          <p:nvPr/>
        </p:nvPicPr>
        <p:blipFill>
          <a:blip r:embed="rId3" cstate="print"/>
          <a:srcRect b="7487"/>
          <a:stretch>
            <a:fillRect/>
          </a:stretch>
        </p:blipFill>
        <p:spPr bwMode="auto">
          <a:xfrm>
            <a:off x="0" y="1285860"/>
            <a:ext cx="3857620" cy="279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lenovo\Desktop\20120508094829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214422"/>
            <a:ext cx="2780016" cy="39290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43636" y="535782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打造海外民生工程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5572132" y="6143644"/>
            <a:ext cx="357020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维护海外公民的合法权益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1571612"/>
            <a:ext cx="923330" cy="23574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 smtClean="0"/>
              <a:t>群众共享和平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发展带来的利益</a:t>
            </a:r>
            <a:endParaRPr lang="zh-CN" altLang="en-US" sz="2400" dirty="0"/>
          </a:p>
        </p:txBody>
      </p:sp>
      <p:pic>
        <p:nvPicPr>
          <p:cNvPr id="11" name="图片 10" descr="图片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4071942"/>
            <a:ext cx="5376621" cy="262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5473" y="3643314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dirty="0" smtClean="0">
                <a:latin typeface="黑体" pitchFamily="49" charset="-122"/>
                <a:ea typeface="黑体" pitchFamily="49" charset="-122"/>
              </a:rPr>
              <a:t>中国提出走和平发展道路的时代背景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357422" y="2000240"/>
            <a:ext cx="3581400" cy="887730"/>
            <a:chOff x="384" y="1296"/>
            <a:chExt cx="2256" cy="288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84" y="1296"/>
              <a:ext cx="2256" cy="288"/>
              <a:chOff x="384" y="1296"/>
              <a:chExt cx="2256" cy="288"/>
            </a:xfrm>
          </p:grpSpPr>
          <p:sp>
            <p:nvSpPr>
              <p:cNvPr id="6" name="AutoShape 9"/>
              <p:cNvSpPr>
                <a:spLocks noChangeArrowheads="1"/>
              </p:cNvSpPr>
              <p:nvPr/>
            </p:nvSpPr>
            <p:spPr bwMode="auto">
              <a:xfrm>
                <a:off x="384" y="1296"/>
                <a:ext cx="2256" cy="288"/>
              </a:xfrm>
              <a:prstGeom prst="roundRect">
                <a:avLst>
                  <a:gd name="adj" fmla="val 3363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" name="AutoShape 10"/>
              <p:cNvSpPr>
                <a:spLocks noChangeArrowheads="1"/>
              </p:cNvSpPr>
              <p:nvPr/>
            </p:nvSpPr>
            <p:spPr bwMode="auto">
              <a:xfrm>
                <a:off x="384" y="1296"/>
                <a:ext cx="2256" cy="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62999"/>
                    </a:schemeClr>
                  </a:gs>
                  <a:gs pos="100000">
                    <a:srgbClr val="DDDDDD">
                      <a:alpha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780" y="1344"/>
              <a:ext cx="1584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ill Sans MT"/>
                </a:rPr>
                <a:t>第一章</a:t>
              </a:r>
              <a:endParaRPr lang="zh-CN" alt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861987" y="2093059"/>
            <a:ext cx="5138406" cy="3144245"/>
            <a:chOff x="1861987" y="2093059"/>
            <a:chExt cx="5138406" cy="3144245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1861987" y="2093059"/>
              <a:ext cx="5138406" cy="314424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1720" y="2837254"/>
              <a:ext cx="47525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 dirty="0" smtClean="0"/>
                <a:t>        和平发展是一项前无古人的事业，需要汇聚各地方各部门各方面的智慧和力量，共同加以推进。</a:t>
              </a:r>
              <a:endParaRPr lang="zh-CN" altLang="en-US" sz="2800" dirty="0"/>
            </a:p>
          </p:txBody>
        </p:sp>
      </p:grpSp>
      <p:sp>
        <p:nvSpPr>
          <p:cNvPr id="5" name="Freeform 7"/>
          <p:cNvSpPr>
            <a:spLocks/>
          </p:cNvSpPr>
          <p:nvPr/>
        </p:nvSpPr>
        <p:spPr bwMode="invGray">
          <a:xfrm>
            <a:off x="6600823" y="764704"/>
            <a:ext cx="1355553" cy="4896544"/>
          </a:xfrm>
          <a:custGeom>
            <a:avLst/>
            <a:gdLst>
              <a:gd name="T0" fmla="*/ 2147483647 w 726"/>
              <a:gd name="T1" fmla="*/ 2147483647 h 2772"/>
              <a:gd name="T2" fmla="*/ 2147483647 w 726"/>
              <a:gd name="T3" fmla="*/ 2147483647 h 2772"/>
              <a:gd name="T4" fmla="*/ 2147483647 w 726"/>
              <a:gd name="T5" fmla="*/ 2147483647 h 2772"/>
              <a:gd name="T6" fmla="*/ 2147483647 w 726"/>
              <a:gd name="T7" fmla="*/ 2147483647 h 2772"/>
              <a:gd name="T8" fmla="*/ 2147483647 w 726"/>
              <a:gd name="T9" fmla="*/ 2147483647 h 2772"/>
              <a:gd name="T10" fmla="*/ 2147483647 w 726"/>
              <a:gd name="T11" fmla="*/ 2147483647 h 2772"/>
              <a:gd name="T12" fmla="*/ 2147483647 w 726"/>
              <a:gd name="T13" fmla="*/ 2147483647 h 2772"/>
              <a:gd name="T14" fmla="*/ 2147483647 w 726"/>
              <a:gd name="T15" fmla="*/ 2147483647 h 2772"/>
              <a:gd name="T16" fmla="*/ 2147483647 w 726"/>
              <a:gd name="T17" fmla="*/ 2147483647 h 2772"/>
              <a:gd name="T18" fmla="*/ 2147483647 w 726"/>
              <a:gd name="T19" fmla="*/ 2147483647 h 2772"/>
              <a:gd name="T20" fmla="*/ 2147483647 w 726"/>
              <a:gd name="T21" fmla="*/ 2147483647 h 2772"/>
              <a:gd name="T22" fmla="*/ 2147483647 w 726"/>
              <a:gd name="T23" fmla="*/ 2147483647 h 2772"/>
              <a:gd name="T24" fmla="*/ 2147483647 w 726"/>
              <a:gd name="T25" fmla="*/ 2147483647 h 2772"/>
              <a:gd name="T26" fmla="*/ 2147483647 w 726"/>
              <a:gd name="T27" fmla="*/ 2147483647 h 2772"/>
              <a:gd name="T28" fmla="*/ 2147483647 w 726"/>
              <a:gd name="T29" fmla="*/ 2147483647 h 2772"/>
              <a:gd name="T30" fmla="*/ 0 w 726"/>
              <a:gd name="T31" fmla="*/ 2147483647 h 2772"/>
              <a:gd name="T32" fmla="*/ 2147483647 w 726"/>
              <a:gd name="T33" fmla="*/ 2147483647 h 2772"/>
              <a:gd name="T34" fmla="*/ 2147483647 w 726"/>
              <a:gd name="T35" fmla="*/ 2147483647 h 2772"/>
              <a:gd name="T36" fmla="*/ 2147483647 w 726"/>
              <a:gd name="T37" fmla="*/ 2147483647 h 2772"/>
              <a:gd name="T38" fmla="*/ 2147483647 w 726"/>
              <a:gd name="T39" fmla="*/ 2147483647 h 2772"/>
              <a:gd name="T40" fmla="*/ 2147483647 w 726"/>
              <a:gd name="T41" fmla="*/ 2147483647 h 2772"/>
              <a:gd name="T42" fmla="*/ 2147483647 w 726"/>
              <a:gd name="T43" fmla="*/ 2147483647 h 2772"/>
              <a:gd name="T44" fmla="*/ 2147483647 w 726"/>
              <a:gd name="T45" fmla="*/ 2147483647 h 2772"/>
              <a:gd name="T46" fmla="*/ 2147483647 w 726"/>
              <a:gd name="T47" fmla="*/ 2147483647 h 2772"/>
              <a:gd name="T48" fmla="*/ 2147483647 w 726"/>
              <a:gd name="T49" fmla="*/ 2147483647 h 2772"/>
              <a:gd name="T50" fmla="*/ 2147483647 w 726"/>
              <a:gd name="T51" fmla="*/ 2147483647 h 2772"/>
              <a:gd name="T52" fmla="*/ 2147483647 w 726"/>
              <a:gd name="T53" fmla="*/ 2147483647 h 2772"/>
              <a:gd name="T54" fmla="*/ 2147483647 w 726"/>
              <a:gd name="T55" fmla="*/ 2147483647 h 2772"/>
              <a:gd name="T56" fmla="*/ 2147483647 w 726"/>
              <a:gd name="T57" fmla="*/ 2147483647 h 2772"/>
              <a:gd name="T58" fmla="*/ 2147483647 w 726"/>
              <a:gd name="T59" fmla="*/ 2147483647 h 2772"/>
              <a:gd name="T60" fmla="*/ 2147483647 w 726"/>
              <a:gd name="T61" fmla="*/ 2147483647 h 2772"/>
              <a:gd name="T62" fmla="*/ 2147483647 w 726"/>
              <a:gd name="T63" fmla="*/ 2147483647 h 2772"/>
              <a:gd name="T64" fmla="*/ 2147483647 w 726"/>
              <a:gd name="T65" fmla="*/ 2147483647 h 2772"/>
              <a:gd name="T66" fmla="*/ 2147483647 w 726"/>
              <a:gd name="T67" fmla="*/ 2147483647 h 2772"/>
              <a:gd name="T68" fmla="*/ 2147483647 w 726"/>
              <a:gd name="T69" fmla="*/ 2147483647 h 2772"/>
              <a:gd name="T70" fmla="*/ 2147483647 w 726"/>
              <a:gd name="T71" fmla="*/ 2147483647 h 2772"/>
              <a:gd name="T72" fmla="*/ 2147483647 w 726"/>
              <a:gd name="T73" fmla="*/ 2147483647 h 2772"/>
              <a:gd name="T74" fmla="*/ 2147483647 w 726"/>
              <a:gd name="T75" fmla="*/ 2147483647 h 2772"/>
              <a:gd name="T76" fmla="*/ 2147483647 w 726"/>
              <a:gd name="T77" fmla="*/ 2147483647 h 2772"/>
              <a:gd name="T78" fmla="*/ 2147483647 w 726"/>
              <a:gd name="T79" fmla="*/ 2147483647 h 2772"/>
              <a:gd name="T80" fmla="*/ 2147483647 w 726"/>
              <a:gd name="T81" fmla="*/ 2147483647 h 2772"/>
              <a:gd name="T82" fmla="*/ 2147483647 w 726"/>
              <a:gd name="T83" fmla="*/ 2147483647 h 2772"/>
              <a:gd name="T84" fmla="*/ 2147483647 w 726"/>
              <a:gd name="T85" fmla="*/ 2147483647 h 2772"/>
              <a:gd name="T86" fmla="*/ 2147483647 w 726"/>
              <a:gd name="T87" fmla="*/ 2147483647 h 2772"/>
              <a:gd name="T88" fmla="*/ 2147483647 w 726"/>
              <a:gd name="T89" fmla="*/ 2147483647 h 2772"/>
              <a:gd name="T90" fmla="*/ 2147483647 w 726"/>
              <a:gd name="T91" fmla="*/ 2147483647 h 2772"/>
              <a:gd name="T92" fmla="*/ 2147483647 w 726"/>
              <a:gd name="T93" fmla="*/ 2147483647 h 2772"/>
              <a:gd name="T94" fmla="*/ 2147483647 w 726"/>
              <a:gd name="T95" fmla="*/ 2147483647 h 2772"/>
              <a:gd name="T96" fmla="*/ 2147483647 w 726"/>
              <a:gd name="T97" fmla="*/ 2147483647 h 2772"/>
              <a:gd name="T98" fmla="*/ 2147483647 w 726"/>
              <a:gd name="T99" fmla="*/ 2147483647 h 277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26"/>
              <a:gd name="T151" fmla="*/ 0 h 2772"/>
              <a:gd name="T152" fmla="*/ 726 w 726"/>
              <a:gd name="T153" fmla="*/ 2772 h 277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26" h="2772">
                <a:moveTo>
                  <a:pt x="410" y="44"/>
                </a:moveTo>
                <a:cubicBezTo>
                  <a:pt x="393" y="37"/>
                  <a:pt x="342" y="5"/>
                  <a:pt x="324" y="2"/>
                </a:cubicBezTo>
                <a:cubicBezTo>
                  <a:pt x="307" y="0"/>
                  <a:pt x="343" y="24"/>
                  <a:pt x="339" y="24"/>
                </a:cubicBezTo>
                <a:cubicBezTo>
                  <a:pt x="335" y="24"/>
                  <a:pt x="303" y="1"/>
                  <a:pt x="298" y="2"/>
                </a:cubicBezTo>
                <a:cubicBezTo>
                  <a:pt x="328" y="21"/>
                  <a:pt x="310" y="27"/>
                  <a:pt x="310" y="29"/>
                </a:cubicBezTo>
                <a:cubicBezTo>
                  <a:pt x="309" y="32"/>
                  <a:pt x="278" y="2"/>
                  <a:pt x="291" y="18"/>
                </a:cubicBezTo>
                <a:cubicBezTo>
                  <a:pt x="304" y="33"/>
                  <a:pt x="299" y="24"/>
                  <a:pt x="291" y="32"/>
                </a:cubicBezTo>
                <a:cubicBezTo>
                  <a:pt x="283" y="42"/>
                  <a:pt x="252" y="71"/>
                  <a:pt x="244" y="74"/>
                </a:cubicBezTo>
                <a:cubicBezTo>
                  <a:pt x="236" y="76"/>
                  <a:pt x="246" y="44"/>
                  <a:pt x="242" y="46"/>
                </a:cubicBezTo>
                <a:cubicBezTo>
                  <a:pt x="239" y="44"/>
                  <a:pt x="230" y="83"/>
                  <a:pt x="226" y="87"/>
                </a:cubicBezTo>
                <a:cubicBezTo>
                  <a:pt x="221" y="90"/>
                  <a:pt x="221" y="74"/>
                  <a:pt x="219" y="59"/>
                </a:cubicBezTo>
                <a:cubicBezTo>
                  <a:pt x="216" y="44"/>
                  <a:pt x="215" y="97"/>
                  <a:pt x="208" y="117"/>
                </a:cubicBezTo>
                <a:cubicBezTo>
                  <a:pt x="201" y="130"/>
                  <a:pt x="177" y="127"/>
                  <a:pt x="175" y="131"/>
                </a:cubicBezTo>
                <a:cubicBezTo>
                  <a:pt x="172" y="134"/>
                  <a:pt x="195" y="133"/>
                  <a:pt x="194" y="137"/>
                </a:cubicBezTo>
                <a:cubicBezTo>
                  <a:pt x="194" y="140"/>
                  <a:pt x="170" y="147"/>
                  <a:pt x="169" y="149"/>
                </a:cubicBezTo>
                <a:cubicBezTo>
                  <a:pt x="168" y="150"/>
                  <a:pt x="188" y="143"/>
                  <a:pt x="189" y="149"/>
                </a:cubicBezTo>
                <a:cubicBezTo>
                  <a:pt x="190" y="155"/>
                  <a:pt x="178" y="165"/>
                  <a:pt x="176" y="182"/>
                </a:cubicBezTo>
                <a:lnTo>
                  <a:pt x="178" y="246"/>
                </a:lnTo>
                <a:lnTo>
                  <a:pt x="163" y="250"/>
                </a:lnTo>
                <a:lnTo>
                  <a:pt x="178" y="259"/>
                </a:lnTo>
                <a:lnTo>
                  <a:pt x="187" y="268"/>
                </a:lnTo>
                <a:lnTo>
                  <a:pt x="164" y="276"/>
                </a:lnTo>
                <a:lnTo>
                  <a:pt x="188" y="276"/>
                </a:lnTo>
                <a:lnTo>
                  <a:pt x="197" y="300"/>
                </a:lnTo>
                <a:lnTo>
                  <a:pt x="203" y="314"/>
                </a:lnTo>
                <a:lnTo>
                  <a:pt x="215" y="332"/>
                </a:lnTo>
                <a:cubicBezTo>
                  <a:pt x="215" y="334"/>
                  <a:pt x="206" y="325"/>
                  <a:pt x="201" y="325"/>
                </a:cubicBezTo>
                <a:cubicBezTo>
                  <a:pt x="196" y="325"/>
                  <a:pt x="185" y="325"/>
                  <a:pt x="184" y="332"/>
                </a:cubicBezTo>
                <a:cubicBezTo>
                  <a:pt x="181" y="340"/>
                  <a:pt x="189" y="350"/>
                  <a:pt x="196" y="369"/>
                </a:cubicBezTo>
                <a:cubicBezTo>
                  <a:pt x="204" y="388"/>
                  <a:pt x="216" y="429"/>
                  <a:pt x="226" y="442"/>
                </a:cubicBezTo>
                <a:cubicBezTo>
                  <a:pt x="234" y="457"/>
                  <a:pt x="242" y="436"/>
                  <a:pt x="252" y="445"/>
                </a:cubicBezTo>
                <a:lnTo>
                  <a:pt x="286" y="490"/>
                </a:lnTo>
                <a:lnTo>
                  <a:pt x="320" y="512"/>
                </a:lnTo>
                <a:lnTo>
                  <a:pt x="329" y="570"/>
                </a:lnTo>
                <a:lnTo>
                  <a:pt x="288" y="587"/>
                </a:lnTo>
                <a:lnTo>
                  <a:pt x="216" y="624"/>
                </a:lnTo>
                <a:lnTo>
                  <a:pt x="175" y="643"/>
                </a:lnTo>
                <a:lnTo>
                  <a:pt x="152" y="673"/>
                </a:lnTo>
                <a:lnTo>
                  <a:pt x="143" y="698"/>
                </a:lnTo>
                <a:lnTo>
                  <a:pt x="126" y="694"/>
                </a:lnTo>
                <a:lnTo>
                  <a:pt x="108" y="696"/>
                </a:lnTo>
                <a:lnTo>
                  <a:pt x="89" y="687"/>
                </a:lnTo>
                <a:lnTo>
                  <a:pt x="76" y="696"/>
                </a:lnTo>
                <a:lnTo>
                  <a:pt x="59" y="694"/>
                </a:lnTo>
                <a:lnTo>
                  <a:pt x="45" y="704"/>
                </a:lnTo>
                <a:lnTo>
                  <a:pt x="27" y="708"/>
                </a:lnTo>
                <a:lnTo>
                  <a:pt x="11" y="721"/>
                </a:lnTo>
                <a:lnTo>
                  <a:pt x="0" y="747"/>
                </a:lnTo>
                <a:lnTo>
                  <a:pt x="24" y="746"/>
                </a:lnTo>
                <a:cubicBezTo>
                  <a:pt x="32" y="747"/>
                  <a:pt x="47" y="748"/>
                  <a:pt x="51" y="754"/>
                </a:cubicBezTo>
                <a:cubicBezTo>
                  <a:pt x="55" y="761"/>
                  <a:pt x="49" y="775"/>
                  <a:pt x="51" y="781"/>
                </a:cubicBezTo>
                <a:cubicBezTo>
                  <a:pt x="52" y="788"/>
                  <a:pt x="59" y="795"/>
                  <a:pt x="62" y="793"/>
                </a:cubicBezTo>
                <a:cubicBezTo>
                  <a:pt x="65" y="791"/>
                  <a:pt x="67" y="763"/>
                  <a:pt x="70" y="767"/>
                </a:cubicBezTo>
                <a:cubicBezTo>
                  <a:pt x="72" y="767"/>
                  <a:pt x="75" y="782"/>
                  <a:pt x="77" y="791"/>
                </a:cubicBezTo>
                <a:cubicBezTo>
                  <a:pt x="78" y="800"/>
                  <a:pt x="73" y="819"/>
                  <a:pt x="81" y="819"/>
                </a:cubicBezTo>
                <a:cubicBezTo>
                  <a:pt x="89" y="819"/>
                  <a:pt x="91" y="809"/>
                  <a:pt x="95" y="801"/>
                </a:cubicBezTo>
                <a:cubicBezTo>
                  <a:pt x="97" y="793"/>
                  <a:pt x="95" y="771"/>
                  <a:pt x="99" y="769"/>
                </a:cubicBezTo>
                <a:cubicBezTo>
                  <a:pt x="102" y="766"/>
                  <a:pt x="108" y="780"/>
                  <a:pt x="112" y="788"/>
                </a:cubicBezTo>
                <a:cubicBezTo>
                  <a:pt x="115" y="797"/>
                  <a:pt x="103" y="819"/>
                  <a:pt x="118" y="817"/>
                </a:cubicBezTo>
                <a:cubicBezTo>
                  <a:pt x="133" y="816"/>
                  <a:pt x="122" y="771"/>
                  <a:pt x="128" y="769"/>
                </a:cubicBezTo>
                <a:cubicBezTo>
                  <a:pt x="132" y="763"/>
                  <a:pt x="140" y="775"/>
                  <a:pt x="145" y="781"/>
                </a:cubicBezTo>
                <a:cubicBezTo>
                  <a:pt x="150" y="788"/>
                  <a:pt x="153" y="813"/>
                  <a:pt x="156" y="807"/>
                </a:cubicBezTo>
                <a:cubicBezTo>
                  <a:pt x="172" y="805"/>
                  <a:pt x="152" y="756"/>
                  <a:pt x="159" y="747"/>
                </a:cubicBezTo>
                <a:lnTo>
                  <a:pt x="220" y="747"/>
                </a:lnTo>
                <a:lnTo>
                  <a:pt x="219" y="1274"/>
                </a:lnTo>
                <a:lnTo>
                  <a:pt x="156" y="1317"/>
                </a:lnTo>
                <a:lnTo>
                  <a:pt x="120" y="1361"/>
                </a:lnTo>
                <a:cubicBezTo>
                  <a:pt x="110" y="1377"/>
                  <a:pt x="90" y="1407"/>
                  <a:pt x="94" y="1409"/>
                </a:cubicBezTo>
                <a:cubicBezTo>
                  <a:pt x="94" y="1424"/>
                  <a:pt x="144" y="1367"/>
                  <a:pt x="145" y="1371"/>
                </a:cubicBezTo>
                <a:lnTo>
                  <a:pt x="118" y="1404"/>
                </a:lnTo>
                <a:lnTo>
                  <a:pt x="105" y="1430"/>
                </a:lnTo>
                <a:cubicBezTo>
                  <a:pt x="102" y="1439"/>
                  <a:pt x="100" y="1452"/>
                  <a:pt x="103" y="1453"/>
                </a:cubicBezTo>
                <a:cubicBezTo>
                  <a:pt x="114" y="1458"/>
                  <a:pt x="120" y="1445"/>
                  <a:pt x="126" y="1438"/>
                </a:cubicBezTo>
                <a:lnTo>
                  <a:pt x="138" y="1415"/>
                </a:lnTo>
                <a:lnTo>
                  <a:pt x="169" y="1390"/>
                </a:lnTo>
                <a:cubicBezTo>
                  <a:pt x="170" y="1392"/>
                  <a:pt x="147" y="1421"/>
                  <a:pt x="140" y="1434"/>
                </a:cubicBezTo>
                <a:cubicBezTo>
                  <a:pt x="134" y="1447"/>
                  <a:pt x="128" y="1464"/>
                  <a:pt x="130" y="1470"/>
                </a:cubicBezTo>
                <a:cubicBezTo>
                  <a:pt x="131" y="1476"/>
                  <a:pt x="140" y="1473"/>
                  <a:pt x="150" y="1467"/>
                </a:cubicBezTo>
                <a:cubicBezTo>
                  <a:pt x="156" y="1463"/>
                  <a:pt x="158" y="1452"/>
                  <a:pt x="165" y="1444"/>
                </a:cubicBezTo>
                <a:cubicBezTo>
                  <a:pt x="172" y="1436"/>
                  <a:pt x="190" y="1417"/>
                  <a:pt x="190" y="1421"/>
                </a:cubicBezTo>
                <a:cubicBezTo>
                  <a:pt x="190" y="1425"/>
                  <a:pt x="165" y="1463"/>
                  <a:pt x="166" y="1468"/>
                </a:cubicBezTo>
                <a:cubicBezTo>
                  <a:pt x="178" y="1479"/>
                  <a:pt x="186" y="1463"/>
                  <a:pt x="196" y="1452"/>
                </a:cubicBezTo>
                <a:cubicBezTo>
                  <a:pt x="211" y="1440"/>
                  <a:pt x="219" y="1416"/>
                  <a:pt x="219" y="1446"/>
                </a:cubicBezTo>
                <a:cubicBezTo>
                  <a:pt x="219" y="1949"/>
                  <a:pt x="220" y="2499"/>
                  <a:pt x="220" y="2499"/>
                </a:cubicBezTo>
                <a:cubicBezTo>
                  <a:pt x="237" y="2508"/>
                  <a:pt x="219" y="2499"/>
                  <a:pt x="228" y="2506"/>
                </a:cubicBezTo>
                <a:lnTo>
                  <a:pt x="248" y="2541"/>
                </a:lnTo>
                <a:lnTo>
                  <a:pt x="204" y="2594"/>
                </a:lnTo>
                <a:lnTo>
                  <a:pt x="153" y="2639"/>
                </a:lnTo>
                <a:lnTo>
                  <a:pt x="103" y="2677"/>
                </a:lnTo>
                <a:cubicBezTo>
                  <a:pt x="89" y="2690"/>
                  <a:pt x="52" y="2708"/>
                  <a:pt x="65" y="2718"/>
                </a:cubicBezTo>
                <a:cubicBezTo>
                  <a:pt x="65" y="2735"/>
                  <a:pt x="164" y="2735"/>
                  <a:pt x="186" y="2730"/>
                </a:cubicBezTo>
                <a:lnTo>
                  <a:pt x="204" y="2716"/>
                </a:lnTo>
                <a:lnTo>
                  <a:pt x="191" y="2726"/>
                </a:lnTo>
                <a:cubicBezTo>
                  <a:pt x="186" y="2733"/>
                  <a:pt x="147" y="2738"/>
                  <a:pt x="168" y="2755"/>
                </a:cubicBezTo>
                <a:cubicBezTo>
                  <a:pt x="190" y="2772"/>
                  <a:pt x="261" y="2762"/>
                  <a:pt x="304" y="2758"/>
                </a:cubicBezTo>
                <a:lnTo>
                  <a:pt x="457" y="2746"/>
                </a:lnTo>
                <a:cubicBezTo>
                  <a:pt x="492" y="2741"/>
                  <a:pt x="510" y="2748"/>
                  <a:pt x="520" y="2730"/>
                </a:cubicBezTo>
                <a:cubicBezTo>
                  <a:pt x="531" y="2715"/>
                  <a:pt x="526" y="2667"/>
                  <a:pt x="520" y="2638"/>
                </a:cubicBezTo>
                <a:lnTo>
                  <a:pt x="484" y="2574"/>
                </a:lnTo>
                <a:lnTo>
                  <a:pt x="480" y="2523"/>
                </a:lnTo>
                <a:lnTo>
                  <a:pt x="506" y="2522"/>
                </a:lnTo>
                <a:lnTo>
                  <a:pt x="522" y="2496"/>
                </a:lnTo>
                <a:lnTo>
                  <a:pt x="516" y="2461"/>
                </a:lnTo>
                <a:lnTo>
                  <a:pt x="525" y="2427"/>
                </a:lnTo>
                <a:lnTo>
                  <a:pt x="523" y="2399"/>
                </a:lnTo>
                <a:lnTo>
                  <a:pt x="550" y="2183"/>
                </a:lnTo>
                <a:lnTo>
                  <a:pt x="570" y="1913"/>
                </a:lnTo>
                <a:lnTo>
                  <a:pt x="586" y="1749"/>
                </a:lnTo>
                <a:lnTo>
                  <a:pt x="579" y="1602"/>
                </a:lnTo>
                <a:lnTo>
                  <a:pt x="593" y="1597"/>
                </a:lnTo>
                <a:lnTo>
                  <a:pt x="629" y="1377"/>
                </a:lnTo>
                <a:cubicBezTo>
                  <a:pt x="639" y="1319"/>
                  <a:pt x="649" y="1289"/>
                  <a:pt x="654" y="1247"/>
                </a:cubicBezTo>
                <a:cubicBezTo>
                  <a:pt x="659" y="1206"/>
                  <a:pt x="656" y="1155"/>
                  <a:pt x="661" y="1128"/>
                </a:cubicBezTo>
                <a:cubicBezTo>
                  <a:pt x="665" y="1102"/>
                  <a:pt x="671" y="1110"/>
                  <a:pt x="676" y="1087"/>
                </a:cubicBezTo>
                <a:cubicBezTo>
                  <a:pt x="681" y="1064"/>
                  <a:pt x="681" y="1015"/>
                  <a:pt x="689" y="993"/>
                </a:cubicBezTo>
                <a:lnTo>
                  <a:pt x="726" y="951"/>
                </a:lnTo>
                <a:lnTo>
                  <a:pt x="726" y="914"/>
                </a:lnTo>
                <a:lnTo>
                  <a:pt x="707" y="825"/>
                </a:lnTo>
                <a:lnTo>
                  <a:pt x="711" y="819"/>
                </a:lnTo>
                <a:lnTo>
                  <a:pt x="711" y="724"/>
                </a:lnTo>
                <a:lnTo>
                  <a:pt x="674" y="635"/>
                </a:lnTo>
                <a:lnTo>
                  <a:pt x="644" y="595"/>
                </a:lnTo>
                <a:lnTo>
                  <a:pt x="615" y="584"/>
                </a:lnTo>
                <a:lnTo>
                  <a:pt x="560" y="543"/>
                </a:lnTo>
                <a:lnTo>
                  <a:pt x="538" y="532"/>
                </a:lnTo>
                <a:lnTo>
                  <a:pt x="525" y="541"/>
                </a:lnTo>
                <a:lnTo>
                  <a:pt x="499" y="497"/>
                </a:lnTo>
                <a:lnTo>
                  <a:pt x="513" y="438"/>
                </a:lnTo>
                <a:lnTo>
                  <a:pt x="517" y="398"/>
                </a:lnTo>
                <a:cubicBezTo>
                  <a:pt x="522" y="395"/>
                  <a:pt x="538" y="422"/>
                  <a:pt x="548" y="417"/>
                </a:cubicBezTo>
                <a:cubicBezTo>
                  <a:pt x="558" y="413"/>
                  <a:pt x="568" y="386"/>
                  <a:pt x="573" y="367"/>
                </a:cubicBezTo>
                <a:lnTo>
                  <a:pt x="577" y="294"/>
                </a:lnTo>
                <a:lnTo>
                  <a:pt x="564" y="276"/>
                </a:lnTo>
                <a:lnTo>
                  <a:pt x="540" y="286"/>
                </a:lnTo>
                <a:cubicBezTo>
                  <a:pt x="542" y="281"/>
                  <a:pt x="572" y="251"/>
                  <a:pt x="575" y="240"/>
                </a:cubicBezTo>
                <a:cubicBezTo>
                  <a:pt x="550" y="253"/>
                  <a:pt x="558" y="230"/>
                  <a:pt x="558" y="221"/>
                </a:cubicBezTo>
                <a:lnTo>
                  <a:pt x="569" y="184"/>
                </a:lnTo>
                <a:lnTo>
                  <a:pt x="560" y="151"/>
                </a:lnTo>
                <a:lnTo>
                  <a:pt x="575" y="146"/>
                </a:lnTo>
                <a:lnTo>
                  <a:pt x="553" y="140"/>
                </a:lnTo>
                <a:lnTo>
                  <a:pt x="580" y="134"/>
                </a:lnTo>
                <a:lnTo>
                  <a:pt x="555" y="128"/>
                </a:lnTo>
                <a:cubicBezTo>
                  <a:pt x="555" y="125"/>
                  <a:pt x="572" y="122"/>
                  <a:pt x="577" y="117"/>
                </a:cubicBezTo>
                <a:cubicBezTo>
                  <a:pt x="583" y="111"/>
                  <a:pt x="570" y="125"/>
                  <a:pt x="555" y="114"/>
                </a:cubicBezTo>
                <a:lnTo>
                  <a:pt x="480" y="53"/>
                </a:lnTo>
                <a:cubicBezTo>
                  <a:pt x="461" y="43"/>
                  <a:pt x="446" y="53"/>
                  <a:pt x="441" y="49"/>
                </a:cubicBezTo>
                <a:cubicBezTo>
                  <a:pt x="435" y="45"/>
                  <a:pt x="446" y="30"/>
                  <a:pt x="444" y="30"/>
                </a:cubicBezTo>
                <a:cubicBezTo>
                  <a:pt x="441" y="30"/>
                  <a:pt x="427" y="50"/>
                  <a:pt x="424" y="49"/>
                </a:cubicBezTo>
                <a:cubicBezTo>
                  <a:pt x="422" y="47"/>
                  <a:pt x="429" y="21"/>
                  <a:pt x="427" y="20"/>
                </a:cubicBezTo>
                <a:cubicBezTo>
                  <a:pt x="435" y="1"/>
                  <a:pt x="414" y="39"/>
                  <a:pt x="410" y="44"/>
                </a:cubicBezTo>
                <a:close/>
              </a:path>
            </a:pathLst>
          </a:custGeom>
          <a:gradFill rotWithShape="1">
            <a:gsLst>
              <a:gs pos="0">
                <a:srgbClr val="339966"/>
              </a:gs>
              <a:gs pos="100000">
                <a:srgbClr val="18472F"/>
              </a:gs>
            </a:gsLst>
            <a:lin ang="5400000" scaled="1"/>
          </a:gradFill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27584" y="1529569"/>
            <a:ext cx="1497457" cy="4057489"/>
            <a:chOff x="945" y="1309"/>
            <a:chExt cx="802" cy="2297"/>
          </a:xfrm>
        </p:grpSpPr>
        <p:sp>
          <p:nvSpPr>
            <p:cNvPr id="7" name="Freeform 9"/>
            <p:cNvSpPr>
              <a:spLocks/>
            </p:cNvSpPr>
            <p:nvPr/>
          </p:nvSpPr>
          <p:spPr bwMode="invGray">
            <a:xfrm>
              <a:off x="1596" y="1583"/>
              <a:ext cx="151" cy="96"/>
            </a:xfrm>
            <a:custGeom>
              <a:avLst/>
              <a:gdLst/>
              <a:ahLst/>
              <a:cxnLst>
                <a:cxn ang="0">
                  <a:pos x="4" y="43"/>
                </a:cxn>
                <a:cxn ang="0">
                  <a:pos x="10" y="16"/>
                </a:cxn>
                <a:cxn ang="0">
                  <a:pos x="28" y="22"/>
                </a:cxn>
                <a:cxn ang="0">
                  <a:pos x="40" y="4"/>
                </a:cxn>
                <a:cxn ang="0">
                  <a:pos x="52" y="1"/>
                </a:cxn>
                <a:cxn ang="0">
                  <a:pos x="69" y="13"/>
                </a:cxn>
                <a:cxn ang="0">
                  <a:pos x="81" y="1"/>
                </a:cxn>
                <a:cxn ang="0">
                  <a:pos x="97" y="5"/>
                </a:cxn>
                <a:cxn ang="0">
                  <a:pos x="103" y="14"/>
                </a:cxn>
                <a:cxn ang="0">
                  <a:pos x="120" y="1"/>
                </a:cxn>
                <a:cxn ang="0">
                  <a:pos x="135" y="11"/>
                </a:cxn>
                <a:cxn ang="0">
                  <a:pos x="145" y="20"/>
                </a:cxn>
                <a:cxn ang="0">
                  <a:pos x="165" y="10"/>
                </a:cxn>
                <a:cxn ang="0">
                  <a:pos x="181" y="25"/>
                </a:cxn>
                <a:cxn ang="0">
                  <a:pos x="186" y="43"/>
                </a:cxn>
                <a:cxn ang="0">
                  <a:pos x="174" y="43"/>
                </a:cxn>
                <a:cxn ang="0">
                  <a:pos x="157" y="61"/>
                </a:cxn>
                <a:cxn ang="0">
                  <a:pos x="138" y="73"/>
                </a:cxn>
                <a:cxn ang="0">
                  <a:pos x="127" y="52"/>
                </a:cxn>
                <a:cxn ang="0">
                  <a:pos x="123" y="83"/>
                </a:cxn>
                <a:cxn ang="0">
                  <a:pos x="112" y="106"/>
                </a:cxn>
                <a:cxn ang="0">
                  <a:pos x="94" y="101"/>
                </a:cxn>
                <a:cxn ang="0">
                  <a:pos x="94" y="59"/>
                </a:cxn>
                <a:cxn ang="0">
                  <a:pos x="84" y="112"/>
                </a:cxn>
                <a:cxn ang="0">
                  <a:pos x="61" y="98"/>
                </a:cxn>
                <a:cxn ang="0">
                  <a:pos x="58" y="61"/>
                </a:cxn>
                <a:cxn ang="0">
                  <a:pos x="49" y="86"/>
                </a:cxn>
                <a:cxn ang="0">
                  <a:pos x="33" y="68"/>
                </a:cxn>
                <a:cxn ang="0">
                  <a:pos x="34" y="46"/>
                </a:cxn>
                <a:cxn ang="0">
                  <a:pos x="4" y="43"/>
                </a:cxn>
              </a:cxnLst>
              <a:rect l="0" t="0" r="r" b="b"/>
              <a:pathLst>
                <a:path w="187" h="118">
                  <a:moveTo>
                    <a:pt x="4" y="43"/>
                  </a:moveTo>
                  <a:cubicBezTo>
                    <a:pt x="0" y="38"/>
                    <a:pt x="6" y="19"/>
                    <a:pt x="10" y="16"/>
                  </a:cubicBezTo>
                  <a:cubicBezTo>
                    <a:pt x="14" y="13"/>
                    <a:pt x="23" y="24"/>
                    <a:pt x="28" y="22"/>
                  </a:cubicBezTo>
                  <a:lnTo>
                    <a:pt x="40" y="4"/>
                  </a:lnTo>
                  <a:cubicBezTo>
                    <a:pt x="44" y="1"/>
                    <a:pt x="47" y="0"/>
                    <a:pt x="52" y="1"/>
                  </a:cubicBezTo>
                  <a:cubicBezTo>
                    <a:pt x="57" y="2"/>
                    <a:pt x="64" y="13"/>
                    <a:pt x="69" y="13"/>
                  </a:cubicBezTo>
                  <a:lnTo>
                    <a:pt x="81" y="1"/>
                  </a:lnTo>
                  <a:lnTo>
                    <a:pt x="97" y="5"/>
                  </a:lnTo>
                  <a:cubicBezTo>
                    <a:pt x="101" y="7"/>
                    <a:pt x="99" y="15"/>
                    <a:pt x="103" y="14"/>
                  </a:cubicBezTo>
                  <a:cubicBezTo>
                    <a:pt x="107" y="13"/>
                    <a:pt x="115" y="2"/>
                    <a:pt x="120" y="1"/>
                  </a:cubicBezTo>
                  <a:cubicBezTo>
                    <a:pt x="125" y="0"/>
                    <a:pt x="131" y="8"/>
                    <a:pt x="135" y="11"/>
                  </a:cubicBezTo>
                  <a:lnTo>
                    <a:pt x="145" y="20"/>
                  </a:lnTo>
                  <a:cubicBezTo>
                    <a:pt x="150" y="20"/>
                    <a:pt x="159" y="9"/>
                    <a:pt x="165" y="10"/>
                  </a:cubicBezTo>
                  <a:cubicBezTo>
                    <a:pt x="171" y="11"/>
                    <a:pt x="178" y="20"/>
                    <a:pt x="181" y="25"/>
                  </a:cubicBezTo>
                  <a:cubicBezTo>
                    <a:pt x="184" y="30"/>
                    <a:pt x="187" y="40"/>
                    <a:pt x="186" y="43"/>
                  </a:cubicBezTo>
                  <a:lnTo>
                    <a:pt x="174" y="43"/>
                  </a:lnTo>
                  <a:lnTo>
                    <a:pt x="157" y="61"/>
                  </a:lnTo>
                  <a:cubicBezTo>
                    <a:pt x="151" y="66"/>
                    <a:pt x="143" y="74"/>
                    <a:pt x="138" y="73"/>
                  </a:cubicBezTo>
                  <a:cubicBezTo>
                    <a:pt x="133" y="72"/>
                    <a:pt x="129" y="50"/>
                    <a:pt x="127" y="52"/>
                  </a:cubicBezTo>
                  <a:lnTo>
                    <a:pt x="123" y="83"/>
                  </a:lnTo>
                  <a:cubicBezTo>
                    <a:pt x="121" y="92"/>
                    <a:pt x="117" y="103"/>
                    <a:pt x="112" y="106"/>
                  </a:cubicBezTo>
                  <a:cubicBezTo>
                    <a:pt x="107" y="109"/>
                    <a:pt x="97" y="109"/>
                    <a:pt x="94" y="101"/>
                  </a:cubicBezTo>
                  <a:lnTo>
                    <a:pt x="94" y="59"/>
                  </a:lnTo>
                  <a:cubicBezTo>
                    <a:pt x="92" y="61"/>
                    <a:pt x="89" y="106"/>
                    <a:pt x="84" y="112"/>
                  </a:cubicBezTo>
                  <a:cubicBezTo>
                    <a:pt x="79" y="118"/>
                    <a:pt x="65" y="106"/>
                    <a:pt x="61" y="98"/>
                  </a:cubicBezTo>
                  <a:lnTo>
                    <a:pt x="58" y="61"/>
                  </a:lnTo>
                  <a:lnTo>
                    <a:pt x="49" y="86"/>
                  </a:lnTo>
                  <a:cubicBezTo>
                    <a:pt x="45" y="87"/>
                    <a:pt x="35" y="75"/>
                    <a:pt x="33" y="68"/>
                  </a:cubicBezTo>
                  <a:cubicBezTo>
                    <a:pt x="31" y="61"/>
                    <a:pt x="39" y="50"/>
                    <a:pt x="34" y="46"/>
                  </a:cubicBezTo>
                  <a:lnTo>
                    <a:pt x="4" y="43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945" y="1309"/>
              <a:ext cx="680" cy="2297"/>
            </a:xfrm>
            <a:custGeom>
              <a:avLst/>
              <a:gdLst>
                <a:gd name="T0" fmla="*/ 598 w 680"/>
                <a:gd name="T1" fmla="*/ 1043 h 2297"/>
                <a:gd name="T2" fmla="*/ 666 w 680"/>
                <a:gd name="T3" fmla="*/ 1098 h 2297"/>
                <a:gd name="T4" fmla="*/ 676 w 680"/>
                <a:gd name="T5" fmla="*/ 1127 h 2297"/>
                <a:gd name="T6" fmla="*/ 661 w 680"/>
                <a:gd name="T7" fmla="*/ 1132 h 2297"/>
                <a:gd name="T8" fmla="*/ 615 w 680"/>
                <a:gd name="T9" fmla="*/ 1135 h 2297"/>
                <a:gd name="T10" fmla="*/ 620 w 680"/>
                <a:gd name="T11" fmla="*/ 1147 h 2297"/>
                <a:gd name="T12" fmla="*/ 554 w 680"/>
                <a:gd name="T13" fmla="*/ 1573 h 2297"/>
                <a:gd name="T14" fmla="*/ 534 w 680"/>
                <a:gd name="T15" fmla="*/ 1837 h 2297"/>
                <a:gd name="T16" fmla="*/ 441 w 680"/>
                <a:gd name="T17" fmla="*/ 1873 h 2297"/>
                <a:gd name="T18" fmla="*/ 423 w 680"/>
                <a:gd name="T19" fmla="*/ 2060 h 2297"/>
                <a:gd name="T20" fmla="*/ 438 w 680"/>
                <a:gd name="T21" fmla="*/ 2114 h 2297"/>
                <a:gd name="T22" fmla="*/ 480 w 680"/>
                <a:gd name="T23" fmla="*/ 2172 h 2297"/>
                <a:gd name="T24" fmla="*/ 603 w 680"/>
                <a:gd name="T25" fmla="*/ 2264 h 2297"/>
                <a:gd name="T26" fmla="*/ 465 w 680"/>
                <a:gd name="T27" fmla="*/ 2267 h 2297"/>
                <a:gd name="T28" fmla="*/ 336 w 680"/>
                <a:gd name="T29" fmla="*/ 2168 h 2297"/>
                <a:gd name="T30" fmla="*/ 336 w 680"/>
                <a:gd name="T31" fmla="*/ 2124 h 2297"/>
                <a:gd name="T32" fmla="*/ 313 w 680"/>
                <a:gd name="T33" fmla="*/ 2046 h 2297"/>
                <a:gd name="T34" fmla="*/ 309 w 680"/>
                <a:gd name="T35" fmla="*/ 1869 h 2297"/>
                <a:gd name="T36" fmla="*/ 309 w 680"/>
                <a:gd name="T37" fmla="*/ 1838 h 2297"/>
                <a:gd name="T38" fmla="*/ 300 w 680"/>
                <a:gd name="T39" fmla="*/ 1847 h 2297"/>
                <a:gd name="T40" fmla="*/ 277 w 680"/>
                <a:gd name="T41" fmla="*/ 2008 h 2297"/>
                <a:gd name="T42" fmla="*/ 313 w 680"/>
                <a:gd name="T43" fmla="*/ 2108 h 2297"/>
                <a:gd name="T44" fmla="*/ 342 w 680"/>
                <a:gd name="T45" fmla="*/ 2168 h 2297"/>
                <a:gd name="T46" fmla="*/ 413 w 680"/>
                <a:gd name="T47" fmla="*/ 2237 h 2297"/>
                <a:gd name="T48" fmla="*/ 400 w 680"/>
                <a:gd name="T49" fmla="*/ 2295 h 2297"/>
                <a:gd name="T50" fmla="*/ 208 w 680"/>
                <a:gd name="T51" fmla="*/ 2274 h 2297"/>
                <a:gd name="T52" fmla="*/ 170 w 680"/>
                <a:gd name="T53" fmla="*/ 2238 h 2297"/>
                <a:gd name="T54" fmla="*/ 181 w 680"/>
                <a:gd name="T55" fmla="*/ 2148 h 2297"/>
                <a:gd name="T56" fmla="*/ 148 w 680"/>
                <a:gd name="T57" fmla="*/ 2008 h 2297"/>
                <a:gd name="T58" fmla="*/ 132 w 680"/>
                <a:gd name="T59" fmla="*/ 1862 h 2297"/>
                <a:gd name="T60" fmla="*/ 80 w 680"/>
                <a:gd name="T61" fmla="*/ 1820 h 2297"/>
                <a:gd name="T62" fmla="*/ 93 w 680"/>
                <a:gd name="T63" fmla="*/ 1397 h 2297"/>
                <a:gd name="T64" fmla="*/ 11 w 680"/>
                <a:gd name="T65" fmla="*/ 1312 h 2297"/>
                <a:gd name="T66" fmla="*/ 33 w 680"/>
                <a:gd name="T67" fmla="*/ 1050 h 2297"/>
                <a:gd name="T68" fmla="*/ 69 w 680"/>
                <a:gd name="T69" fmla="*/ 698 h 2297"/>
                <a:gd name="T70" fmla="*/ 60 w 680"/>
                <a:gd name="T71" fmla="*/ 596 h 2297"/>
                <a:gd name="T72" fmla="*/ 115 w 680"/>
                <a:gd name="T73" fmla="*/ 537 h 2297"/>
                <a:gd name="T74" fmla="*/ 220 w 680"/>
                <a:gd name="T75" fmla="*/ 455 h 2297"/>
                <a:gd name="T76" fmla="*/ 220 w 680"/>
                <a:gd name="T77" fmla="*/ 373 h 2297"/>
                <a:gd name="T78" fmla="*/ 177 w 680"/>
                <a:gd name="T79" fmla="*/ 433 h 2297"/>
                <a:gd name="T80" fmla="*/ 101 w 680"/>
                <a:gd name="T81" fmla="*/ 462 h 2297"/>
                <a:gd name="T82" fmla="*/ 94 w 680"/>
                <a:gd name="T83" fmla="*/ 436 h 2297"/>
                <a:gd name="T84" fmla="*/ 82 w 680"/>
                <a:gd name="T85" fmla="*/ 414 h 2297"/>
                <a:gd name="T86" fmla="*/ 96 w 680"/>
                <a:gd name="T87" fmla="*/ 382 h 2297"/>
                <a:gd name="T88" fmla="*/ 148 w 680"/>
                <a:gd name="T89" fmla="*/ 324 h 2297"/>
                <a:gd name="T90" fmla="*/ 126 w 680"/>
                <a:gd name="T91" fmla="*/ 238 h 2297"/>
                <a:gd name="T92" fmla="*/ 137 w 680"/>
                <a:gd name="T93" fmla="*/ 147 h 2297"/>
                <a:gd name="T94" fmla="*/ 241 w 680"/>
                <a:gd name="T95" fmla="*/ 0 h 2297"/>
                <a:gd name="T96" fmla="*/ 416 w 680"/>
                <a:gd name="T97" fmla="*/ 23 h 2297"/>
                <a:gd name="T98" fmla="*/ 503 w 680"/>
                <a:gd name="T99" fmla="*/ 152 h 2297"/>
                <a:gd name="T100" fmla="*/ 499 w 680"/>
                <a:gd name="T101" fmla="*/ 205 h 2297"/>
                <a:gd name="T102" fmla="*/ 486 w 680"/>
                <a:gd name="T103" fmla="*/ 251 h 2297"/>
                <a:gd name="T104" fmla="*/ 471 w 680"/>
                <a:gd name="T105" fmla="*/ 327 h 2297"/>
                <a:gd name="T106" fmla="*/ 508 w 680"/>
                <a:gd name="T107" fmla="*/ 366 h 2297"/>
                <a:gd name="T108" fmla="*/ 514 w 680"/>
                <a:gd name="T109" fmla="*/ 388 h 2297"/>
                <a:gd name="T110" fmla="*/ 498 w 680"/>
                <a:gd name="T111" fmla="*/ 402 h 2297"/>
                <a:gd name="T112" fmla="*/ 482 w 680"/>
                <a:gd name="T113" fmla="*/ 410 h 2297"/>
                <a:gd name="T114" fmla="*/ 469 w 680"/>
                <a:gd name="T115" fmla="*/ 410 h 2297"/>
                <a:gd name="T116" fmla="*/ 455 w 680"/>
                <a:gd name="T117" fmla="*/ 417 h 2297"/>
                <a:gd name="T118" fmla="*/ 439 w 680"/>
                <a:gd name="T119" fmla="*/ 419 h 2297"/>
                <a:gd name="T120" fmla="*/ 389 w 680"/>
                <a:gd name="T121" fmla="*/ 429 h 2297"/>
                <a:gd name="T122" fmla="*/ 477 w 680"/>
                <a:gd name="T123" fmla="*/ 455 h 2297"/>
                <a:gd name="T124" fmla="*/ 554 w 680"/>
                <a:gd name="T125" fmla="*/ 478 h 22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0"/>
                <a:gd name="T190" fmla="*/ 0 h 2297"/>
                <a:gd name="T191" fmla="*/ 680 w 680"/>
                <a:gd name="T192" fmla="*/ 2297 h 22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0" h="2297">
                  <a:moveTo>
                    <a:pt x="554" y="1034"/>
                  </a:moveTo>
                  <a:cubicBezTo>
                    <a:pt x="568" y="1036"/>
                    <a:pt x="583" y="1037"/>
                    <a:pt x="598" y="1043"/>
                  </a:cubicBezTo>
                  <a:cubicBezTo>
                    <a:pt x="614" y="1048"/>
                    <a:pt x="630" y="1059"/>
                    <a:pt x="642" y="1067"/>
                  </a:cubicBezTo>
                  <a:cubicBezTo>
                    <a:pt x="653" y="1076"/>
                    <a:pt x="670" y="1089"/>
                    <a:pt x="666" y="1098"/>
                  </a:cubicBezTo>
                  <a:cubicBezTo>
                    <a:pt x="663" y="1108"/>
                    <a:pt x="616" y="1070"/>
                    <a:pt x="618" y="1074"/>
                  </a:cubicBezTo>
                  <a:cubicBezTo>
                    <a:pt x="619" y="1079"/>
                    <a:pt x="680" y="1115"/>
                    <a:pt x="676" y="1127"/>
                  </a:cubicBezTo>
                  <a:cubicBezTo>
                    <a:pt x="672" y="1139"/>
                    <a:pt x="590" y="1090"/>
                    <a:pt x="588" y="1091"/>
                  </a:cubicBezTo>
                  <a:cubicBezTo>
                    <a:pt x="586" y="1092"/>
                    <a:pt x="649" y="1123"/>
                    <a:pt x="661" y="1132"/>
                  </a:cubicBezTo>
                  <a:cubicBezTo>
                    <a:pt x="674" y="1141"/>
                    <a:pt x="671" y="1146"/>
                    <a:pt x="663" y="1146"/>
                  </a:cubicBezTo>
                  <a:cubicBezTo>
                    <a:pt x="656" y="1152"/>
                    <a:pt x="628" y="1138"/>
                    <a:pt x="615" y="1135"/>
                  </a:cubicBezTo>
                  <a:lnTo>
                    <a:pt x="567" y="1117"/>
                  </a:lnTo>
                  <a:cubicBezTo>
                    <a:pt x="568" y="1119"/>
                    <a:pt x="622" y="1144"/>
                    <a:pt x="620" y="1147"/>
                  </a:cubicBezTo>
                  <a:cubicBezTo>
                    <a:pt x="612" y="1152"/>
                    <a:pt x="575" y="1144"/>
                    <a:pt x="554" y="1136"/>
                  </a:cubicBezTo>
                  <a:lnTo>
                    <a:pt x="554" y="1573"/>
                  </a:lnTo>
                  <a:lnTo>
                    <a:pt x="549" y="1755"/>
                  </a:lnTo>
                  <a:lnTo>
                    <a:pt x="534" y="1837"/>
                  </a:lnTo>
                  <a:lnTo>
                    <a:pt x="458" y="1869"/>
                  </a:lnTo>
                  <a:lnTo>
                    <a:pt x="441" y="1873"/>
                  </a:lnTo>
                  <a:lnTo>
                    <a:pt x="438" y="1966"/>
                  </a:lnTo>
                  <a:lnTo>
                    <a:pt x="423" y="2060"/>
                  </a:lnTo>
                  <a:lnTo>
                    <a:pt x="413" y="2107"/>
                  </a:lnTo>
                  <a:lnTo>
                    <a:pt x="438" y="2114"/>
                  </a:lnTo>
                  <a:lnTo>
                    <a:pt x="447" y="2150"/>
                  </a:lnTo>
                  <a:lnTo>
                    <a:pt x="480" y="2172"/>
                  </a:lnTo>
                  <a:cubicBezTo>
                    <a:pt x="497" y="2181"/>
                    <a:pt x="529" y="2191"/>
                    <a:pt x="550" y="2206"/>
                  </a:cubicBezTo>
                  <a:cubicBezTo>
                    <a:pt x="566" y="2215"/>
                    <a:pt x="619" y="2255"/>
                    <a:pt x="603" y="2264"/>
                  </a:cubicBezTo>
                  <a:cubicBezTo>
                    <a:pt x="588" y="2273"/>
                    <a:pt x="576" y="2272"/>
                    <a:pt x="552" y="2274"/>
                  </a:cubicBezTo>
                  <a:lnTo>
                    <a:pt x="465" y="2267"/>
                  </a:lnTo>
                  <a:lnTo>
                    <a:pt x="422" y="2248"/>
                  </a:lnTo>
                  <a:lnTo>
                    <a:pt x="336" y="2168"/>
                  </a:lnTo>
                  <a:lnTo>
                    <a:pt x="341" y="2146"/>
                  </a:lnTo>
                  <a:lnTo>
                    <a:pt x="336" y="2124"/>
                  </a:lnTo>
                  <a:lnTo>
                    <a:pt x="306" y="2105"/>
                  </a:lnTo>
                  <a:lnTo>
                    <a:pt x="313" y="2046"/>
                  </a:lnTo>
                  <a:lnTo>
                    <a:pt x="303" y="1953"/>
                  </a:lnTo>
                  <a:lnTo>
                    <a:pt x="309" y="1869"/>
                  </a:lnTo>
                  <a:lnTo>
                    <a:pt x="317" y="1842"/>
                  </a:lnTo>
                  <a:lnTo>
                    <a:pt x="309" y="1838"/>
                  </a:lnTo>
                  <a:lnTo>
                    <a:pt x="313" y="1762"/>
                  </a:lnTo>
                  <a:lnTo>
                    <a:pt x="300" y="1847"/>
                  </a:lnTo>
                  <a:lnTo>
                    <a:pt x="269" y="1861"/>
                  </a:lnTo>
                  <a:lnTo>
                    <a:pt x="277" y="2008"/>
                  </a:lnTo>
                  <a:lnTo>
                    <a:pt x="290" y="2111"/>
                  </a:lnTo>
                  <a:lnTo>
                    <a:pt x="313" y="2108"/>
                  </a:lnTo>
                  <a:lnTo>
                    <a:pt x="332" y="2118"/>
                  </a:lnTo>
                  <a:lnTo>
                    <a:pt x="342" y="2168"/>
                  </a:lnTo>
                  <a:lnTo>
                    <a:pt x="378" y="2209"/>
                  </a:lnTo>
                  <a:lnTo>
                    <a:pt x="413" y="2237"/>
                  </a:lnTo>
                  <a:lnTo>
                    <a:pt x="447" y="2283"/>
                  </a:lnTo>
                  <a:cubicBezTo>
                    <a:pt x="445" y="2293"/>
                    <a:pt x="434" y="2297"/>
                    <a:pt x="400" y="2295"/>
                  </a:cubicBezTo>
                  <a:cubicBezTo>
                    <a:pt x="371" y="2292"/>
                    <a:pt x="268" y="2280"/>
                    <a:pt x="244" y="2274"/>
                  </a:cubicBezTo>
                  <a:cubicBezTo>
                    <a:pt x="220" y="2267"/>
                    <a:pt x="220" y="2277"/>
                    <a:pt x="208" y="2274"/>
                  </a:cubicBezTo>
                  <a:cubicBezTo>
                    <a:pt x="196" y="2274"/>
                    <a:pt x="178" y="2272"/>
                    <a:pt x="172" y="2266"/>
                  </a:cubicBezTo>
                  <a:lnTo>
                    <a:pt x="170" y="2238"/>
                  </a:lnTo>
                  <a:lnTo>
                    <a:pt x="182" y="2174"/>
                  </a:lnTo>
                  <a:lnTo>
                    <a:pt x="181" y="2148"/>
                  </a:lnTo>
                  <a:lnTo>
                    <a:pt x="196" y="2129"/>
                  </a:lnTo>
                  <a:lnTo>
                    <a:pt x="148" y="2008"/>
                  </a:lnTo>
                  <a:cubicBezTo>
                    <a:pt x="137" y="1973"/>
                    <a:pt x="134" y="1945"/>
                    <a:pt x="132" y="1920"/>
                  </a:cubicBezTo>
                  <a:cubicBezTo>
                    <a:pt x="129" y="1896"/>
                    <a:pt x="141" y="1875"/>
                    <a:pt x="132" y="1862"/>
                  </a:cubicBezTo>
                  <a:lnTo>
                    <a:pt x="80" y="1843"/>
                  </a:lnTo>
                  <a:lnTo>
                    <a:pt x="80" y="1820"/>
                  </a:lnTo>
                  <a:lnTo>
                    <a:pt x="96" y="1723"/>
                  </a:lnTo>
                  <a:lnTo>
                    <a:pt x="93" y="1397"/>
                  </a:lnTo>
                  <a:lnTo>
                    <a:pt x="93" y="1335"/>
                  </a:lnTo>
                  <a:cubicBezTo>
                    <a:pt x="79" y="1321"/>
                    <a:pt x="22" y="1332"/>
                    <a:pt x="11" y="1312"/>
                  </a:cubicBezTo>
                  <a:cubicBezTo>
                    <a:pt x="0" y="1300"/>
                    <a:pt x="25" y="1258"/>
                    <a:pt x="28" y="1215"/>
                  </a:cubicBezTo>
                  <a:lnTo>
                    <a:pt x="33" y="1050"/>
                  </a:lnTo>
                  <a:lnTo>
                    <a:pt x="44" y="938"/>
                  </a:lnTo>
                  <a:lnTo>
                    <a:pt x="69" y="698"/>
                  </a:lnTo>
                  <a:cubicBezTo>
                    <a:pt x="71" y="646"/>
                    <a:pt x="57" y="645"/>
                    <a:pt x="56" y="628"/>
                  </a:cubicBezTo>
                  <a:cubicBezTo>
                    <a:pt x="52" y="613"/>
                    <a:pt x="57" y="605"/>
                    <a:pt x="60" y="596"/>
                  </a:cubicBezTo>
                  <a:lnTo>
                    <a:pt x="77" y="579"/>
                  </a:lnTo>
                  <a:lnTo>
                    <a:pt x="115" y="537"/>
                  </a:lnTo>
                  <a:lnTo>
                    <a:pt x="177" y="487"/>
                  </a:lnTo>
                  <a:lnTo>
                    <a:pt x="220" y="455"/>
                  </a:lnTo>
                  <a:lnTo>
                    <a:pt x="227" y="399"/>
                  </a:lnTo>
                  <a:lnTo>
                    <a:pt x="220" y="373"/>
                  </a:lnTo>
                  <a:lnTo>
                    <a:pt x="203" y="404"/>
                  </a:lnTo>
                  <a:cubicBezTo>
                    <a:pt x="195" y="414"/>
                    <a:pt x="189" y="426"/>
                    <a:pt x="177" y="433"/>
                  </a:cubicBezTo>
                  <a:cubicBezTo>
                    <a:pt x="165" y="440"/>
                    <a:pt x="143" y="445"/>
                    <a:pt x="131" y="450"/>
                  </a:cubicBezTo>
                  <a:cubicBezTo>
                    <a:pt x="119" y="455"/>
                    <a:pt x="103" y="464"/>
                    <a:pt x="101" y="462"/>
                  </a:cubicBezTo>
                  <a:cubicBezTo>
                    <a:pt x="84" y="472"/>
                    <a:pt x="139" y="431"/>
                    <a:pt x="118" y="438"/>
                  </a:cubicBezTo>
                  <a:cubicBezTo>
                    <a:pt x="97" y="445"/>
                    <a:pt x="116" y="427"/>
                    <a:pt x="94" y="436"/>
                  </a:cubicBezTo>
                  <a:cubicBezTo>
                    <a:pt x="73" y="445"/>
                    <a:pt x="106" y="420"/>
                    <a:pt x="103" y="417"/>
                  </a:cubicBezTo>
                  <a:cubicBezTo>
                    <a:pt x="101" y="414"/>
                    <a:pt x="81" y="421"/>
                    <a:pt x="82" y="414"/>
                  </a:cubicBezTo>
                  <a:cubicBezTo>
                    <a:pt x="103" y="404"/>
                    <a:pt x="108" y="378"/>
                    <a:pt x="111" y="373"/>
                  </a:cubicBezTo>
                  <a:cubicBezTo>
                    <a:pt x="113" y="369"/>
                    <a:pt x="94" y="387"/>
                    <a:pt x="96" y="382"/>
                  </a:cubicBezTo>
                  <a:cubicBezTo>
                    <a:pt x="98" y="377"/>
                    <a:pt x="110" y="356"/>
                    <a:pt x="119" y="346"/>
                  </a:cubicBezTo>
                  <a:lnTo>
                    <a:pt x="148" y="324"/>
                  </a:lnTo>
                  <a:lnTo>
                    <a:pt x="150" y="290"/>
                  </a:lnTo>
                  <a:cubicBezTo>
                    <a:pt x="147" y="276"/>
                    <a:pt x="127" y="252"/>
                    <a:pt x="126" y="238"/>
                  </a:cubicBezTo>
                  <a:cubicBezTo>
                    <a:pt x="125" y="211"/>
                    <a:pt x="145" y="219"/>
                    <a:pt x="147" y="204"/>
                  </a:cubicBezTo>
                  <a:cubicBezTo>
                    <a:pt x="149" y="188"/>
                    <a:pt x="136" y="169"/>
                    <a:pt x="137" y="147"/>
                  </a:cubicBezTo>
                  <a:cubicBezTo>
                    <a:pt x="140" y="126"/>
                    <a:pt x="136" y="101"/>
                    <a:pt x="155" y="74"/>
                  </a:cubicBezTo>
                  <a:lnTo>
                    <a:pt x="241" y="0"/>
                  </a:lnTo>
                  <a:lnTo>
                    <a:pt x="371" y="0"/>
                  </a:lnTo>
                  <a:lnTo>
                    <a:pt x="416" y="23"/>
                  </a:lnTo>
                  <a:lnTo>
                    <a:pt x="474" y="68"/>
                  </a:lnTo>
                  <a:lnTo>
                    <a:pt x="503" y="152"/>
                  </a:lnTo>
                  <a:lnTo>
                    <a:pt x="496" y="184"/>
                  </a:lnTo>
                  <a:lnTo>
                    <a:pt x="499" y="205"/>
                  </a:lnTo>
                  <a:lnTo>
                    <a:pt x="492" y="227"/>
                  </a:lnTo>
                  <a:lnTo>
                    <a:pt x="486" y="251"/>
                  </a:lnTo>
                  <a:lnTo>
                    <a:pt x="476" y="266"/>
                  </a:lnTo>
                  <a:lnTo>
                    <a:pt x="471" y="327"/>
                  </a:lnTo>
                  <a:lnTo>
                    <a:pt x="465" y="356"/>
                  </a:lnTo>
                  <a:cubicBezTo>
                    <a:pt x="472" y="362"/>
                    <a:pt x="502" y="363"/>
                    <a:pt x="508" y="366"/>
                  </a:cubicBezTo>
                  <a:cubicBezTo>
                    <a:pt x="516" y="371"/>
                    <a:pt x="498" y="371"/>
                    <a:pt x="498" y="376"/>
                  </a:cubicBezTo>
                  <a:cubicBezTo>
                    <a:pt x="499" y="379"/>
                    <a:pt x="511" y="382"/>
                    <a:pt x="514" y="388"/>
                  </a:cubicBezTo>
                  <a:cubicBezTo>
                    <a:pt x="516" y="394"/>
                    <a:pt x="516" y="407"/>
                    <a:pt x="514" y="409"/>
                  </a:cubicBezTo>
                  <a:cubicBezTo>
                    <a:pt x="506" y="391"/>
                    <a:pt x="500" y="401"/>
                    <a:pt x="498" y="402"/>
                  </a:cubicBezTo>
                  <a:lnTo>
                    <a:pt x="502" y="416"/>
                  </a:lnTo>
                  <a:cubicBezTo>
                    <a:pt x="499" y="418"/>
                    <a:pt x="486" y="408"/>
                    <a:pt x="482" y="410"/>
                  </a:cubicBezTo>
                  <a:cubicBezTo>
                    <a:pt x="478" y="411"/>
                    <a:pt x="481" y="426"/>
                    <a:pt x="479" y="426"/>
                  </a:cubicBezTo>
                  <a:cubicBezTo>
                    <a:pt x="476" y="426"/>
                    <a:pt x="472" y="409"/>
                    <a:pt x="469" y="410"/>
                  </a:cubicBezTo>
                  <a:cubicBezTo>
                    <a:pt x="467" y="411"/>
                    <a:pt x="468" y="428"/>
                    <a:pt x="465" y="429"/>
                  </a:cubicBezTo>
                  <a:cubicBezTo>
                    <a:pt x="457" y="432"/>
                    <a:pt x="458" y="416"/>
                    <a:pt x="455" y="417"/>
                  </a:cubicBezTo>
                  <a:cubicBezTo>
                    <a:pt x="451" y="418"/>
                    <a:pt x="448" y="436"/>
                    <a:pt x="446" y="436"/>
                  </a:cubicBezTo>
                  <a:cubicBezTo>
                    <a:pt x="443" y="436"/>
                    <a:pt x="443" y="424"/>
                    <a:pt x="439" y="419"/>
                  </a:cubicBezTo>
                  <a:cubicBezTo>
                    <a:pt x="434" y="414"/>
                    <a:pt x="427" y="406"/>
                    <a:pt x="419" y="407"/>
                  </a:cubicBezTo>
                  <a:lnTo>
                    <a:pt x="389" y="429"/>
                  </a:lnTo>
                  <a:cubicBezTo>
                    <a:pt x="386" y="436"/>
                    <a:pt x="385" y="441"/>
                    <a:pt x="400" y="445"/>
                  </a:cubicBezTo>
                  <a:cubicBezTo>
                    <a:pt x="414" y="449"/>
                    <a:pt x="455" y="451"/>
                    <a:pt x="477" y="455"/>
                  </a:cubicBezTo>
                  <a:lnTo>
                    <a:pt x="530" y="467"/>
                  </a:lnTo>
                  <a:lnTo>
                    <a:pt x="554" y="478"/>
                  </a:lnTo>
                  <a:lnTo>
                    <a:pt x="554" y="1034"/>
                  </a:lnTo>
                  <a:close/>
                </a:path>
              </a:pathLst>
            </a:custGeom>
            <a:gradFill rotWithShape="1">
              <a:gsLst>
                <a:gs pos="0">
                  <a:srgbClr val="ECE977"/>
                </a:gs>
                <a:gs pos="100000">
                  <a:srgbClr val="6D6C37"/>
                </a:gs>
              </a:gsLst>
              <a:lin ang="5400000" scaled="1"/>
            </a:gradFill>
            <a:ln w="1905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郑重声明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768975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735" y="2397945"/>
            <a:ext cx="53640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</a:t>
            </a:r>
            <a:r>
              <a:rPr lang="zh-CN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《时事报告》杂志是中央宣传部主管的时政月刊，是广大党员干部以及宣传、教育工作者认识、把握国内外形势政策、做好宣传教育工作的必备学习资料。</a:t>
            </a:r>
            <a:endParaRPr lang="en-US" altLang="zh-C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just">
              <a:defRPr/>
            </a:pP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供各级领导干部讲形势、作报告和公开选拔、竞争上岗，大中专院校和中学思想政治课教师讲授形势与政策课和时事课，参加公务员考试以及关心国内外形势的读者使用。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2" descr="党委中心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矩形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528888"/>
            <a:ext cx="5278438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2" descr="大学生版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4600" y="2590800"/>
            <a:ext cx="52578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时事报告大学生版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是受教育部社科司和思政司委托，中宣部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时事报告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杂志社编辑出版，专供高校形势与政策课使用的权威教材。</a:t>
            </a:r>
            <a:endParaRPr lang="en-US" altLang="zh-C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just"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每学年两期，分别于每学期开学前出版。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图片 2" descr="职教版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2590800"/>
            <a:ext cx="5194431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教育部职业与成人教育司委托，中宣部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时事报告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杂志社编辑出版的全国中职院校形势与政策教育唯一指定教材。</a:t>
            </a:r>
          </a:p>
          <a:p>
            <a:pPr algn="just"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紧密结合中职院校德育课特点，</a:t>
            </a:r>
            <a:r>
              <a:rPr lang="zh-CN" altLang="en-US" sz="2400" spc="-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解读政策、分析形势，传达就业信息，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介绍行业发展与动态，帮助学生开拓眼界、提升素质。被誉为“填补空白的权威教材”。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3" descr="高中版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2497247"/>
            <a:ext cx="5194431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时事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高中版是教育部基础教育司委托，中宣部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时事报告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杂志社编辑出版的中学时事教育教学的专用教材。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紧密配合高中思想政治课教学，针对经济社会发展中的热点难点问题，为高中生答疑解惑，提供系统的高考时事复习资料。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图片 3" descr="初中版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17929" y="2528900"/>
            <a:ext cx="5194431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教育部基础教育司委托，中宣部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时事报告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杂志社编辑出版的中学时事教育教学的专用教材。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根据教育部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思想品德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课新课标要求，深入浅出地宣传解读党和政府方针政策的新思路、新举措、新亮点；被政治教师誉为“动态教材”。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805" y="2483895"/>
            <a:ext cx="4635516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</a:t>
            </a:r>
            <a:r>
              <a:rPr lang="zh-CN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以介绍时事为主线，贴近小学生的认知特点，以图文并茂的形式，通俗易懂的文笔，向广大小学生介绍国家改革开放的成就和国内外热点，集时政性、知识性、趣味性为一身，为小学生了解时事、开阔眼界、增长知识提供了专门的动态教材。</a:t>
            </a:r>
            <a:endParaRPr lang="zh-CN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 descr="封底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28575"/>
            <a:ext cx="9167813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8" descr="谢谢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03450"/>
            <a:ext cx="1219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图片 3" descr="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-26988"/>
            <a:ext cx="4568825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1-补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6988"/>
            <a:ext cx="464820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785786" y="2095415"/>
            <a:ext cx="1730299" cy="1788091"/>
          </a:xfrm>
          <a:prstGeom prst="parallelogram">
            <a:avLst>
              <a:gd name="adj" fmla="val 52253"/>
            </a:avLst>
          </a:prstGeom>
          <a:gradFill flip="none" rotWithShape="1">
            <a:gsLst>
              <a:gs pos="100000">
                <a:srgbClr val="DA4637"/>
              </a:gs>
              <a:gs pos="0">
                <a:srgbClr val="BE321E"/>
              </a:gs>
              <a:gs pos="40000">
                <a:srgbClr val="F55A50">
                  <a:alpha val="7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1142976" y="2989461"/>
            <a:ext cx="1859473" cy="1788091"/>
          </a:xfrm>
          <a:prstGeom prst="parallelogram">
            <a:avLst>
              <a:gd name="adj" fmla="val 4960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466975" y="2847111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538983" y="3741157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1005411" y="2913140"/>
            <a:ext cx="2916000" cy="7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747081" y="4741393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394967" y="1953066"/>
            <a:ext cx="7792715" cy="1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597222" y="2038795"/>
            <a:ext cx="679994" cy="881384"/>
            <a:chOff x="1525784" y="1018807"/>
            <a:chExt cx="679994" cy="585730"/>
          </a:xfrm>
        </p:grpSpPr>
        <p:sp>
          <p:nvSpPr>
            <p:cNvPr id="12" name="矩形 11"/>
            <p:cNvSpPr/>
            <p:nvPr/>
          </p:nvSpPr>
          <p:spPr>
            <a:xfrm>
              <a:off x="1561050" y="1018807"/>
              <a:ext cx="609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Algerian" pitchFamily="82" charset="0"/>
                </a:rPr>
                <a:t>01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525784" y="1358316"/>
              <a:ext cx="6799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lgerian" pitchFamily="82" charset="0"/>
                </a:rPr>
                <a:t>OPTIONS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059342" y="2921186"/>
            <a:ext cx="679994" cy="881384"/>
            <a:chOff x="1525784" y="1018807"/>
            <a:chExt cx="679994" cy="585730"/>
          </a:xfrm>
        </p:grpSpPr>
        <p:sp>
          <p:nvSpPr>
            <p:cNvPr id="15" name="矩形 14"/>
            <p:cNvSpPr/>
            <p:nvPr/>
          </p:nvSpPr>
          <p:spPr>
            <a:xfrm>
              <a:off x="1561050" y="1018807"/>
              <a:ext cx="609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Algerian" pitchFamily="82" charset="0"/>
                </a:rPr>
                <a:t>02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25784" y="1358316"/>
              <a:ext cx="6799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lgerian" pitchFamily="82" charset="0"/>
                </a:rPr>
                <a:t>OPTIONS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71736" y="230567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中国自身发展所处的历史方位</a:t>
            </a:r>
            <a:endParaRPr lang="zh-CN" alt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288937" y="3234370"/>
            <a:ext cx="533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世界大国崛起的历史轨迹</a:t>
            </a:r>
            <a:endParaRPr lang="zh-CN" altLang="en-US" sz="280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576654" y="2024240"/>
            <a:ext cx="2916000" cy="7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任意多边形 23"/>
          <p:cNvSpPr/>
          <p:nvPr/>
        </p:nvSpPr>
        <p:spPr>
          <a:xfrm>
            <a:off x="3214678" y="4000504"/>
            <a:ext cx="3618298" cy="769441"/>
          </a:xfrm>
          <a:custGeom>
            <a:avLst/>
            <a:gdLst>
              <a:gd name="connsiteX0" fmla="*/ 0 w 3618298"/>
              <a:gd name="connsiteY0" fmla="*/ 0 h 769441"/>
              <a:gd name="connsiteX1" fmla="*/ 3618298 w 3618298"/>
              <a:gd name="connsiteY1" fmla="*/ 0 h 769441"/>
              <a:gd name="connsiteX2" fmla="*/ 3618298 w 3618298"/>
              <a:gd name="connsiteY2" fmla="*/ 769441 h 769441"/>
              <a:gd name="connsiteX3" fmla="*/ 0 w 3618298"/>
              <a:gd name="connsiteY3" fmla="*/ 769441 h 769441"/>
              <a:gd name="connsiteX4" fmla="*/ 0 w 3618298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8298" h="769441">
                <a:moveTo>
                  <a:pt x="0" y="0"/>
                </a:moveTo>
                <a:lnTo>
                  <a:pt x="3618298" y="0"/>
                </a:lnTo>
                <a:lnTo>
                  <a:pt x="3618298" y="769441"/>
                </a:lnTo>
                <a:lnTo>
                  <a:pt x="0" y="76944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和平发展道路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8992" y="857232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本章概要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85850" y="-7145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一、中国自身发展所处的历史方位</a:t>
            </a:r>
            <a:endParaRPr lang="zh-CN" altLang="en-US" sz="2600" dirty="0"/>
          </a:p>
        </p:txBody>
      </p:sp>
      <p:pic>
        <p:nvPicPr>
          <p:cNvPr id="5" name="图片 4" descr="86861192552206601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544468"/>
            <a:ext cx="4109046" cy="4670614"/>
          </a:xfrm>
          <a:prstGeom prst="rect">
            <a:avLst/>
          </a:prstGeom>
        </p:spPr>
      </p:pic>
      <p:sp>
        <p:nvSpPr>
          <p:cNvPr id="6" name="Freeform 3"/>
          <p:cNvSpPr>
            <a:spLocks/>
          </p:cNvSpPr>
          <p:nvPr/>
        </p:nvSpPr>
        <p:spPr bwMode="gray">
          <a:xfrm>
            <a:off x="1822998" y="2419351"/>
            <a:ext cx="738187" cy="1152525"/>
          </a:xfrm>
          <a:custGeom>
            <a:avLst/>
            <a:gdLst>
              <a:gd name="T0" fmla="*/ 2147483647 w 538"/>
              <a:gd name="T1" fmla="*/ 2147483647 h 840"/>
              <a:gd name="T2" fmla="*/ 2147483647 w 538"/>
              <a:gd name="T3" fmla="*/ 2147483647 h 840"/>
              <a:gd name="T4" fmla="*/ 2147483647 w 538"/>
              <a:gd name="T5" fmla="*/ 2147483647 h 840"/>
              <a:gd name="T6" fmla="*/ 2147483647 w 538"/>
              <a:gd name="T7" fmla="*/ 2147483647 h 840"/>
              <a:gd name="T8" fmla="*/ 2147483647 w 538"/>
              <a:gd name="T9" fmla="*/ 2147483647 h 840"/>
              <a:gd name="T10" fmla="*/ 2147483647 w 538"/>
              <a:gd name="T11" fmla="*/ 2147483647 h 840"/>
              <a:gd name="T12" fmla="*/ 2147483647 w 538"/>
              <a:gd name="T13" fmla="*/ 2147483647 h 840"/>
              <a:gd name="T14" fmla="*/ 2147483647 w 538"/>
              <a:gd name="T15" fmla="*/ 2147483647 h 840"/>
              <a:gd name="T16" fmla="*/ 2147483647 w 538"/>
              <a:gd name="T17" fmla="*/ 2147483647 h 840"/>
              <a:gd name="T18" fmla="*/ 2147483647 w 538"/>
              <a:gd name="T19" fmla="*/ 2147483647 h 840"/>
              <a:gd name="T20" fmla="*/ 2147483647 w 538"/>
              <a:gd name="T21" fmla="*/ 2147483647 h 840"/>
              <a:gd name="T22" fmla="*/ 2147483647 w 538"/>
              <a:gd name="T23" fmla="*/ 2147483647 h 840"/>
              <a:gd name="T24" fmla="*/ 2147483647 w 538"/>
              <a:gd name="T25" fmla="*/ 2147483647 h 840"/>
              <a:gd name="T26" fmla="*/ 0 w 538"/>
              <a:gd name="T27" fmla="*/ 2147483647 h 840"/>
              <a:gd name="T28" fmla="*/ 2147483647 w 538"/>
              <a:gd name="T29" fmla="*/ 2147483647 h 840"/>
              <a:gd name="T30" fmla="*/ 2147483647 w 538"/>
              <a:gd name="T31" fmla="*/ 2147483647 h 840"/>
              <a:gd name="T32" fmla="*/ 2147483647 w 538"/>
              <a:gd name="T33" fmla="*/ 2147483647 h 840"/>
              <a:gd name="T34" fmla="*/ 2147483647 w 538"/>
              <a:gd name="T35" fmla="*/ 2147483647 h 840"/>
              <a:gd name="T36" fmla="*/ 2147483647 w 538"/>
              <a:gd name="T37" fmla="*/ 2147483647 h 840"/>
              <a:gd name="T38" fmla="*/ 2147483647 w 538"/>
              <a:gd name="T39" fmla="*/ 2147483647 h 840"/>
              <a:gd name="T40" fmla="*/ 2147483647 w 538"/>
              <a:gd name="T41" fmla="*/ 2147483647 h 840"/>
              <a:gd name="T42" fmla="*/ 2147483647 w 538"/>
              <a:gd name="T43" fmla="*/ 2147483647 h 840"/>
              <a:gd name="T44" fmla="*/ 2147483647 w 538"/>
              <a:gd name="T45" fmla="*/ 2147483647 h 840"/>
              <a:gd name="T46" fmla="*/ 2147483647 w 538"/>
              <a:gd name="T47" fmla="*/ 2147483647 h 840"/>
              <a:gd name="T48" fmla="*/ 2147483647 w 538"/>
              <a:gd name="T49" fmla="*/ 2147483647 h 840"/>
              <a:gd name="T50" fmla="*/ 2147483647 w 538"/>
              <a:gd name="T51" fmla="*/ 2147483647 h 840"/>
              <a:gd name="T52" fmla="*/ 2147483647 w 538"/>
              <a:gd name="T53" fmla="*/ 2147483647 h 840"/>
              <a:gd name="T54" fmla="*/ 2147483647 w 538"/>
              <a:gd name="T55" fmla="*/ 2147483647 h 840"/>
              <a:gd name="T56" fmla="*/ 2147483647 w 538"/>
              <a:gd name="T57" fmla="*/ 2147483647 h 840"/>
              <a:gd name="T58" fmla="*/ 2147483647 w 538"/>
              <a:gd name="T59" fmla="*/ 2147483647 h 840"/>
              <a:gd name="T60" fmla="*/ 2147483647 w 538"/>
              <a:gd name="T61" fmla="*/ 2147483647 h 840"/>
              <a:gd name="T62" fmla="*/ 2147483647 w 538"/>
              <a:gd name="T63" fmla="*/ 2147483647 h 840"/>
              <a:gd name="T64" fmla="*/ 2147483647 w 538"/>
              <a:gd name="T65" fmla="*/ 2147483647 h 840"/>
              <a:gd name="T66" fmla="*/ 2147483647 w 538"/>
              <a:gd name="T67" fmla="*/ 0 h 840"/>
              <a:gd name="T68" fmla="*/ 2147483647 w 538"/>
              <a:gd name="T69" fmla="*/ 2147483647 h 840"/>
              <a:gd name="T70" fmla="*/ 2147483647 w 538"/>
              <a:gd name="T71" fmla="*/ 2147483647 h 840"/>
              <a:gd name="T72" fmla="*/ 2147483647 w 538"/>
              <a:gd name="T73" fmla="*/ 2147483647 h 840"/>
              <a:gd name="T74" fmla="*/ 2147483647 w 538"/>
              <a:gd name="T75" fmla="*/ 2147483647 h 8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8"/>
              <a:gd name="T115" fmla="*/ 0 h 840"/>
              <a:gd name="T116" fmla="*/ 538 w 538"/>
              <a:gd name="T117" fmla="*/ 840 h 8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8" h="840">
                <a:moveTo>
                  <a:pt x="532" y="46"/>
                </a:moveTo>
                <a:lnTo>
                  <a:pt x="348" y="682"/>
                </a:lnTo>
                <a:lnTo>
                  <a:pt x="342" y="710"/>
                </a:lnTo>
                <a:lnTo>
                  <a:pt x="340" y="734"/>
                </a:lnTo>
                <a:lnTo>
                  <a:pt x="342" y="754"/>
                </a:lnTo>
                <a:lnTo>
                  <a:pt x="352" y="770"/>
                </a:lnTo>
                <a:lnTo>
                  <a:pt x="368" y="782"/>
                </a:lnTo>
                <a:lnTo>
                  <a:pt x="390" y="786"/>
                </a:lnTo>
                <a:lnTo>
                  <a:pt x="418" y="792"/>
                </a:lnTo>
                <a:lnTo>
                  <a:pt x="434" y="800"/>
                </a:lnTo>
                <a:lnTo>
                  <a:pt x="440" y="810"/>
                </a:lnTo>
                <a:lnTo>
                  <a:pt x="436" y="826"/>
                </a:lnTo>
                <a:lnTo>
                  <a:pt x="422" y="834"/>
                </a:lnTo>
                <a:lnTo>
                  <a:pt x="400" y="838"/>
                </a:lnTo>
                <a:lnTo>
                  <a:pt x="392" y="838"/>
                </a:lnTo>
                <a:lnTo>
                  <a:pt x="382" y="836"/>
                </a:lnTo>
                <a:lnTo>
                  <a:pt x="370" y="836"/>
                </a:lnTo>
                <a:lnTo>
                  <a:pt x="288" y="828"/>
                </a:lnTo>
                <a:lnTo>
                  <a:pt x="218" y="826"/>
                </a:lnTo>
                <a:lnTo>
                  <a:pt x="144" y="828"/>
                </a:lnTo>
                <a:lnTo>
                  <a:pt x="62" y="838"/>
                </a:lnTo>
                <a:lnTo>
                  <a:pt x="42" y="840"/>
                </a:lnTo>
                <a:lnTo>
                  <a:pt x="26" y="840"/>
                </a:lnTo>
                <a:lnTo>
                  <a:pt x="16" y="840"/>
                </a:lnTo>
                <a:lnTo>
                  <a:pt x="10" y="836"/>
                </a:lnTo>
                <a:lnTo>
                  <a:pt x="4" y="832"/>
                </a:lnTo>
                <a:lnTo>
                  <a:pt x="2" y="826"/>
                </a:lnTo>
                <a:lnTo>
                  <a:pt x="0" y="820"/>
                </a:lnTo>
                <a:lnTo>
                  <a:pt x="0" y="812"/>
                </a:lnTo>
                <a:lnTo>
                  <a:pt x="4" y="804"/>
                </a:lnTo>
                <a:lnTo>
                  <a:pt x="8" y="800"/>
                </a:lnTo>
                <a:lnTo>
                  <a:pt x="14" y="794"/>
                </a:lnTo>
                <a:lnTo>
                  <a:pt x="22" y="792"/>
                </a:lnTo>
                <a:lnTo>
                  <a:pt x="32" y="790"/>
                </a:lnTo>
                <a:lnTo>
                  <a:pt x="50" y="786"/>
                </a:lnTo>
                <a:lnTo>
                  <a:pt x="76" y="780"/>
                </a:lnTo>
                <a:lnTo>
                  <a:pt x="100" y="772"/>
                </a:lnTo>
                <a:lnTo>
                  <a:pt x="120" y="750"/>
                </a:lnTo>
                <a:lnTo>
                  <a:pt x="138" y="720"/>
                </a:lnTo>
                <a:lnTo>
                  <a:pt x="154" y="678"/>
                </a:lnTo>
                <a:lnTo>
                  <a:pt x="296" y="180"/>
                </a:lnTo>
                <a:lnTo>
                  <a:pt x="300" y="168"/>
                </a:lnTo>
                <a:lnTo>
                  <a:pt x="300" y="152"/>
                </a:lnTo>
                <a:lnTo>
                  <a:pt x="300" y="144"/>
                </a:lnTo>
                <a:lnTo>
                  <a:pt x="296" y="138"/>
                </a:lnTo>
                <a:lnTo>
                  <a:pt x="292" y="134"/>
                </a:lnTo>
                <a:lnTo>
                  <a:pt x="288" y="132"/>
                </a:lnTo>
                <a:lnTo>
                  <a:pt x="280" y="130"/>
                </a:lnTo>
                <a:lnTo>
                  <a:pt x="272" y="132"/>
                </a:lnTo>
                <a:lnTo>
                  <a:pt x="258" y="136"/>
                </a:lnTo>
                <a:lnTo>
                  <a:pt x="236" y="142"/>
                </a:lnTo>
                <a:lnTo>
                  <a:pt x="206" y="150"/>
                </a:lnTo>
                <a:lnTo>
                  <a:pt x="186" y="154"/>
                </a:lnTo>
                <a:lnTo>
                  <a:pt x="170" y="156"/>
                </a:lnTo>
                <a:lnTo>
                  <a:pt x="162" y="154"/>
                </a:lnTo>
                <a:lnTo>
                  <a:pt x="156" y="152"/>
                </a:lnTo>
                <a:lnTo>
                  <a:pt x="152" y="148"/>
                </a:lnTo>
                <a:lnTo>
                  <a:pt x="150" y="142"/>
                </a:lnTo>
                <a:lnTo>
                  <a:pt x="148" y="134"/>
                </a:lnTo>
                <a:lnTo>
                  <a:pt x="154" y="122"/>
                </a:lnTo>
                <a:lnTo>
                  <a:pt x="170" y="110"/>
                </a:lnTo>
                <a:lnTo>
                  <a:pt x="198" y="98"/>
                </a:lnTo>
                <a:lnTo>
                  <a:pt x="230" y="88"/>
                </a:lnTo>
                <a:lnTo>
                  <a:pt x="262" y="80"/>
                </a:lnTo>
                <a:lnTo>
                  <a:pt x="390" y="42"/>
                </a:lnTo>
                <a:lnTo>
                  <a:pt x="506" y="2"/>
                </a:lnTo>
                <a:lnTo>
                  <a:pt x="514" y="0"/>
                </a:lnTo>
                <a:lnTo>
                  <a:pt x="520" y="0"/>
                </a:lnTo>
                <a:lnTo>
                  <a:pt x="526" y="0"/>
                </a:lnTo>
                <a:lnTo>
                  <a:pt x="532" y="2"/>
                </a:lnTo>
                <a:lnTo>
                  <a:pt x="536" y="6"/>
                </a:lnTo>
                <a:lnTo>
                  <a:pt x="538" y="12"/>
                </a:lnTo>
                <a:lnTo>
                  <a:pt x="538" y="18"/>
                </a:lnTo>
                <a:lnTo>
                  <a:pt x="538" y="22"/>
                </a:lnTo>
                <a:lnTo>
                  <a:pt x="536" y="28"/>
                </a:lnTo>
                <a:lnTo>
                  <a:pt x="534" y="36"/>
                </a:lnTo>
                <a:lnTo>
                  <a:pt x="532" y="46"/>
                </a:lnTo>
                <a:close/>
              </a:path>
            </a:pathLst>
          </a:cu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20099975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BE4AE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717462" y="283623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第一大出口国</a:t>
            </a:r>
            <a:endParaRPr lang="zh-CN" altLang="en-US" dirty="0"/>
          </a:p>
        </p:txBody>
      </p:sp>
      <p:sp>
        <p:nvSpPr>
          <p:cNvPr id="8" name="Freeform 4"/>
          <p:cNvSpPr>
            <a:spLocks/>
          </p:cNvSpPr>
          <p:nvPr/>
        </p:nvSpPr>
        <p:spPr bwMode="gray">
          <a:xfrm>
            <a:off x="1537246" y="4077072"/>
            <a:ext cx="1004887" cy="1131888"/>
          </a:xfrm>
          <a:custGeom>
            <a:avLst/>
            <a:gdLst>
              <a:gd name="T0" fmla="*/ 2147483647 w 732"/>
              <a:gd name="T1" fmla="*/ 2147483647 h 824"/>
              <a:gd name="T2" fmla="*/ 2147483647 w 732"/>
              <a:gd name="T3" fmla="*/ 2147483647 h 824"/>
              <a:gd name="T4" fmla="*/ 2147483647 w 732"/>
              <a:gd name="T5" fmla="*/ 2147483647 h 824"/>
              <a:gd name="T6" fmla="*/ 2147483647 w 732"/>
              <a:gd name="T7" fmla="*/ 2147483647 h 824"/>
              <a:gd name="T8" fmla="*/ 2147483647 w 732"/>
              <a:gd name="T9" fmla="*/ 2147483647 h 824"/>
              <a:gd name="T10" fmla="*/ 2147483647 w 732"/>
              <a:gd name="T11" fmla="*/ 2147483647 h 824"/>
              <a:gd name="T12" fmla="*/ 2147483647 w 732"/>
              <a:gd name="T13" fmla="*/ 2147483647 h 824"/>
              <a:gd name="T14" fmla="*/ 2147483647 w 732"/>
              <a:gd name="T15" fmla="*/ 2147483647 h 824"/>
              <a:gd name="T16" fmla="*/ 2147483647 w 732"/>
              <a:gd name="T17" fmla="*/ 2147483647 h 824"/>
              <a:gd name="T18" fmla="*/ 2147483647 w 732"/>
              <a:gd name="T19" fmla="*/ 2147483647 h 824"/>
              <a:gd name="T20" fmla="*/ 2147483647 w 732"/>
              <a:gd name="T21" fmla="*/ 2147483647 h 824"/>
              <a:gd name="T22" fmla="*/ 2147483647 w 732"/>
              <a:gd name="T23" fmla="*/ 2147483647 h 824"/>
              <a:gd name="T24" fmla="*/ 2147483647 w 732"/>
              <a:gd name="T25" fmla="*/ 2147483647 h 824"/>
              <a:gd name="T26" fmla="*/ 2147483647 w 732"/>
              <a:gd name="T27" fmla="*/ 2147483647 h 824"/>
              <a:gd name="T28" fmla="*/ 2147483647 w 732"/>
              <a:gd name="T29" fmla="*/ 2147483647 h 824"/>
              <a:gd name="T30" fmla="*/ 2147483647 w 732"/>
              <a:gd name="T31" fmla="*/ 2147483647 h 824"/>
              <a:gd name="T32" fmla="*/ 2147483647 w 732"/>
              <a:gd name="T33" fmla="*/ 2147483647 h 824"/>
              <a:gd name="T34" fmla="*/ 2147483647 w 732"/>
              <a:gd name="T35" fmla="*/ 2147483647 h 824"/>
              <a:gd name="T36" fmla="*/ 2147483647 w 732"/>
              <a:gd name="T37" fmla="*/ 2147483647 h 824"/>
              <a:gd name="T38" fmla="*/ 2147483647 w 732"/>
              <a:gd name="T39" fmla="*/ 2147483647 h 824"/>
              <a:gd name="T40" fmla="*/ 2147483647 w 732"/>
              <a:gd name="T41" fmla="*/ 2147483647 h 824"/>
              <a:gd name="T42" fmla="*/ 2147483647 w 732"/>
              <a:gd name="T43" fmla="*/ 2147483647 h 824"/>
              <a:gd name="T44" fmla="*/ 2147483647 w 732"/>
              <a:gd name="T45" fmla="*/ 2147483647 h 824"/>
              <a:gd name="T46" fmla="*/ 2147483647 w 732"/>
              <a:gd name="T47" fmla="*/ 2147483647 h 824"/>
              <a:gd name="T48" fmla="*/ 2147483647 w 732"/>
              <a:gd name="T49" fmla="*/ 2147483647 h 824"/>
              <a:gd name="T50" fmla="*/ 2147483647 w 732"/>
              <a:gd name="T51" fmla="*/ 2147483647 h 824"/>
              <a:gd name="T52" fmla="*/ 2147483647 w 732"/>
              <a:gd name="T53" fmla="*/ 2147483647 h 824"/>
              <a:gd name="T54" fmla="*/ 2147483647 w 732"/>
              <a:gd name="T55" fmla="*/ 2147483647 h 824"/>
              <a:gd name="T56" fmla="*/ 2147483647 w 732"/>
              <a:gd name="T57" fmla="*/ 2147483647 h 824"/>
              <a:gd name="T58" fmla="*/ 2147483647 w 732"/>
              <a:gd name="T59" fmla="*/ 2147483647 h 824"/>
              <a:gd name="T60" fmla="*/ 2147483647 w 732"/>
              <a:gd name="T61" fmla="*/ 2147483647 h 824"/>
              <a:gd name="T62" fmla="*/ 2147483647 w 732"/>
              <a:gd name="T63" fmla="*/ 2147483647 h 824"/>
              <a:gd name="T64" fmla="*/ 2147483647 w 732"/>
              <a:gd name="T65" fmla="*/ 2147483647 h 824"/>
              <a:gd name="T66" fmla="*/ 2147483647 w 732"/>
              <a:gd name="T67" fmla="*/ 2147483647 h 824"/>
              <a:gd name="T68" fmla="*/ 2147483647 w 732"/>
              <a:gd name="T69" fmla="*/ 2147483647 h 824"/>
              <a:gd name="T70" fmla="*/ 2147483647 w 732"/>
              <a:gd name="T71" fmla="*/ 2147483647 h 824"/>
              <a:gd name="T72" fmla="*/ 2147483647 w 732"/>
              <a:gd name="T73" fmla="*/ 2147483647 h 824"/>
              <a:gd name="T74" fmla="*/ 2147483647 w 732"/>
              <a:gd name="T75" fmla="*/ 2147483647 h 824"/>
              <a:gd name="T76" fmla="*/ 2147483647 w 732"/>
              <a:gd name="T77" fmla="*/ 2147483647 h 824"/>
              <a:gd name="T78" fmla="*/ 2147483647 w 732"/>
              <a:gd name="T79" fmla="*/ 2147483647 h 824"/>
              <a:gd name="T80" fmla="*/ 2147483647 w 732"/>
              <a:gd name="T81" fmla="*/ 2147483647 h 824"/>
              <a:gd name="T82" fmla="*/ 2147483647 w 732"/>
              <a:gd name="T83" fmla="*/ 2147483647 h 824"/>
              <a:gd name="T84" fmla="*/ 2147483647 w 732"/>
              <a:gd name="T85" fmla="*/ 2147483647 h 824"/>
              <a:gd name="T86" fmla="*/ 2147483647 w 732"/>
              <a:gd name="T87" fmla="*/ 2147483647 h 824"/>
              <a:gd name="T88" fmla="*/ 2147483647 w 732"/>
              <a:gd name="T89" fmla="*/ 2147483647 h 824"/>
              <a:gd name="T90" fmla="*/ 2147483647 w 732"/>
              <a:gd name="T91" fmla="*/ 2147483647 h 824"/>
              <a:gd name="T92" fmla="*/ 2147483647 w 732"/>
              <a:gd name="T93" fmla="*/ 0 h 824"/>
              <a:gd name="T94" fmla="*/ 2147483647 w 732"/>
              <a:gd name="T95" fmla="*/ 2147483647 h 824"/>
              <a:gd name="T96" fmla="*/ 2147483647 w 732"/>
              <a:gd name="T97" fmla="*/ 2147483647 h 824"/>
              <a:gd name="T98" fmla="*/ 2147483647 w 732"/>
              <a:gd name="T99" fmla="*/ 2147483647 h 824"/>
              <a:gd name="T100" fmla="*/ 2147483647 w 732"/>
              <a:gd name="T101" fmla="*/ 2147483647 h 824"/>
              <a:gd name="T102" fmla="*/ 2147483647 w 732"/>
              <a:gd name="T103" fmla="*/ 2147483647 h 824"/>
              <a:gd name="T104" fmla="*/ 2147483647 w 732"/>
              <a:gd name="T105" fmla="*/ 2147483647 h 824"/>
              <a:gd name="T106" fmla="*/ 2147483647 w 732"/>
              <a:gd name="T107" fmla="*/ 2147483647 h 824"/>
              <a:gd name="T108" fmla="*/ 2147483647 w 732"/>
              <a:gd name="T109" fmla="*/ 2147483647 h 824"/>
              <a:gd name="T110" fmla="*/ 2147483647 w 732"/>
              <a:gd name="T111" fmla="*/ 2147483647 h 824"/>
              <a:gd name="T112" fmla="*/ 2147483647 w 732"/>
              <a:gd name="T113" fmla="*/ 2147483647 h 8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32"/>
              <a:gd name="T172" fmla="*/ 0 h 824"/>
              <a:gd name="T173" fmla="*/ 732 w 732"/>
              <a:gd name="T174" fmla="*/ 824 h 82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32" h="824">
                <a:moveTo>
                  <a:pt x="206" y="668"/>
                </a:moveTo>
                <a:lnTo>
                  <a:pt x="256" y="662"/>
                </a:lnTo>
                <a:lnTo>
                  <a:pt x="300" y="660"/>
                </a:lnTo>
                <a:lnTo>
                  <a:pt x="314" y="660"/>
                </a:lnTo>
                <a:lnTo>
                  <a:pt x="338" y="660"/>
                </a:lnTo>
                <a:lnTo>
                  <a:pt x="372" y="660"/>
                </a:lnTo>
                <a:lnTo>
                  <a:pt x="508" y="662"/>
                </a:lnTo>
                <a:lnTo>
                  <a:pt x="534" y="660"/>
                </a:lnTo>
                <a:lnTo>
                  <a:pt x="556" y="652"/>
                </a:lnTo>
                <a:lnTo>
                  <a:pt x="574" y="638"/>
                </a:lnTo>
                <a:lnTo>
                  <a:pt x="586" y="618"/>
                </a:lnTo>
                <a:lnTo>
                  <a:pt x="594" y="606"/>
                </a:lnTo>
                <a:lnTo>
                  <a:pt x="602" y="598"/>
                </a:lnTo>
                <a:lnTo>
                  <a:pt x="610" y="594"/>
                </a:lnTo>
                <a:lnTo>
                  <a:pt x="618" y="592"/>
                </a:lnTo>
                <a:lnTo>
                  <a:pt x="626" y="592"/>
                </a:lnTo>
                <a:lnTo>
                  <a:pt x="632" y="594"/>
                </a:lnTo>
                <a:lnTo>
                  <a:pt x="636" y="598"/>
                </a:lnTo>
                <a:lnTo>
                  <a:pt x="638" y="604"/>
                </a:lnTo>
                <a:lnTo>
                  <a:pt x="638" y="610"/>
                </a:lnTo>
                <a:lnTo>
                  <a:pt x="636" y="622"/>
                </a:lnTo>
                <a:lnTo>
                  <a:pt x="632" y="636"/>
                </a:lnTo>
                <a:lnTo>
                  <a:pt x="624" y="656"/>
                </a:lnTo>
                <a:lnTo>
                  <a:pt x="620" y="668"/>
                </a:lnTo>
                <a:lnTo>
                  <a:pt x="614" y="690"/>
                </a:lnTo>
                <a:lnTo>
                  <a:pt x="604" y="724"/>
                </a:lnTo>
                <a:lnTo>
                  <a:pt x="592" y="768"/>
                </a:lnTo>
                <a:lnTo>
                  <a:pt x="582" y="796"/>
                </a:lnTo>
                <a:lnTo>
                  <a:pt x="572" y="812"/>
                </a:lnTo>
                <a:lnTo>
                  <a:pt x="558" y="820"/>
                </a:lnTo>
                <a:lnTo>
                  <a:pt x="556" y="820"/>
                </a:lnTo>
                <a:lnTo>
                  <a:pt x="542" y="818"/>
                </a:lnTo>
                <a:lnTo>
                  <a:pt x="518" y="818"/>
                </a:lnTo>
                <a:lnTo>
                  <a:pt x="484" y="818"/>
                </a:lnTo>
                <a:lnTo>
                  <a:pt x="384" y="818"/>
                </a:lnTo>
                <a:lnTo>
                  <a:pt x="306" y="818"/>
                </a:lnTo>
                <a:lnTo>
                  <a:pt x="240" y="818"/>
                </a:lnTo>
                <a:lnTo>
                  <a:pt x="184" y="818"/>
                </a:lnTo>
                <a:lnTo>
                  <a:pt x="138" y="818"/>
                </a:lnTo>
                <a:lnTo>
                  <a:pt x="120" y="820"/>
                </a:lnTo>
                <a:lnTo>
                  <a:pt x="88" y="820"/>
                </a:lnTo>
                <a:lnTo>
                  <a:pt x="46" y="824"/>
                </a:lnTo>
                <a:lnTo>
                  <a:pt x="36" y="824"/>
                </a:lnTo>
                <a:lnTo>
                  <a:pt x="30" y="824"/>
                </a:lnTo>
                <a:lnTo>
                  <a:pt x="18" y="824"/>
                </a:lnTo>
                <a:lnTo>
                  <a:pt x="10" y="820"/>
                </a:lnTo>
                <a:lnTo>
                  <a:pt x="4" y="816"/>
                </a:lnTo>
                <a:lnTo>
                  <a:pt x="2" y="810"/>
                </a:lnTo>
                <a:lnTo>
                  <a:pt x="0" y="802"/>
                </a:lnTo>
                <a:lnTo>
                  <a:pt x="4" y="790"/>
                </a:lnTo>
                <a:lnTo>
                  <a:pt x="18" y="770"/>
                </a:lnTo>
                <a:lnTo>
                  <a:pt x="40" y="746"/>
                </a:lnTo>
                <a:lnTo>
                  <a:pt x="72" y="718"/>
                </a:lnTo>
                <a:lnTo>
                  <a:pt x="112" y="684"/>
                </a:lnTo>
                <a:lnTo>
                  <a:pt x="160" y="644"/>
                </a:lnTo>
                <a:lnTo>
                  <a:pt x="230" y="590"/>
                </a:lnTo>
                <a:lnTo>
                  <a:pt x="288" y="540"/>
                </a:lnTo>
                <a:lnTo>
                  <a:pt x="340" y="496"/>
                </a:lnTo>
                <a:lnTo>
                  <a:pt x="382" y="456"/>
                </a:lnTo>
                <a:lnTo>
                  <a:pt x="418" y="422"/>
                </a:lnTo>
                <a:lnTo>
                  <a:pt x="442" y="392"/>
                </a:lnTo>
                <a:lnTo>
                  <a:pt x="476" y="342"/>
                </a:lnTo>
                <a:lnTo>
                  <a:pt x="500" y="292"/>
                </a:lnTo>
                <a:lnTo>
                  <a:pt x="516" y="240"/>
                </a:lnTo>
                <a:lnTo>
                  <a:pt x="520" y="190"/>
                </a:lnTo>
                <a:lnTo>
                  <a:pt x="516" y="158"/>
                </a:lnTo>
                <a:lnTo>
                  <a:pt x="506" y="130"/>
                </a:lnTo>
                <a:lnTo>
                  <a:pt x="488" y="104"/>
                </a:lnTo>
                <a:lnTo>
                  <a:pt x="466" y="82"/>
                </a:lnTo>
                <a:lnTo>
                  <a:pt x="438" y="70"/>
                </a:lnTo>
                <a:lnTo>
                  <a:pt x="408" y="66"/>
                </a:lnTo>
                <a:lnTo>
                  <a:pt x="364" y="70"/>
                </a:lnTo>
                <a:lnTo>
                  <a:pt x="324" y="86"/>
                </a:lnTo>
                <a:lnTo>
                  <a:pt x="286" y="110"/>
                </a:lnTo>
                <a:lnTo>
                  <a:pt x="250" y="144"/>
                </a:lnTo>
                <a:lnTo>
                  <a:pt x="216" y="190"/>
                </a:lnTo>
                <a:lnTo>
                  <a:pt x="208" y="200"/>
                </a:lnTo>
                <a:lnTo>
                  <a:pt x="200" y="208"/>
                </a:lnTo>
                <a:lnTo>
                  <a:pt x="192" y="212"/>
                </a:lnTo>
                <a:lnTo>
                  <a:pt x="184" y="214"/>
                </a:lnTo>
                <a:lnTo>
                  <a:pt x="178" y="212"/>
                </a:lnTo>
                <a:lnTo>
                  <a:pt x="172" y="210"/>
                </a:lnTo>
                <a:lnTo>
                  <a:pt x="168" y="206"/>
                </a:lnTo>
                <a:lnTo>
                  <a:pt x="166" y="202"/>
                </a:lnTo>
                <a:lnTo>
                  <a:pt x="166" y="194"/>
                </a:lnTo>
                <a:lnTo>
                  <a:pt x="170" y="172"/>
                </a:lnTo>
                <a:lnTo>
                  <a:pt x="184" y="146"/>
                </a:lnTo>
                <a:lnTo>
                  <a:pt x="206" y="120"/>
                </a:lnTo>
                <a:lnTo>
                  <a:pt x="236" y="88"/>
                </a:lnTo>
                <a:lnTo>
                  <a:pt x="276" y="56"/>
                </a:lnTo>
                <a:lnTo>
                  <a:pt x="320" y="32"/>
                </a:lnTo>
                <a:lnTo>
                  <a:pt x="368" y="14"/>
                </a:lnTo>
                <a:lnTo>
                  <a:pt x="418" y="4"/>
                </a:lnTo>
                <a:lnTo>
                  <a:pt x="472" y="0"/>
                </a:lnTo>
                <a:lnTo>
                  <a:pt x="524" y="4"/>
                </a:lnTo>
                <a:lnTo>
                  <a:pt x="570" y="12"/>
                </a:lnTo>
                <a:lnTo>
                  <a:pt x="612" y="28"/>
                </a:lnTo>
                <a:lnTo>
                  <a:pt x="650" y="50"/>
                </a:lnTo>
                <a:lnTo>
                  <a:pt x="686" y="82"/>
                </a:lnTo>
                <a:lnTo>
                  <a:pt x="712" y="118"/>
                </a:lnTo>
                <a:lnTo>
                  <a:pt x="728" y="162"/>
                </a:lnTo>
                <a:lnTo>
                  <a:pt x="732" y="210"/>
                </a:lnTo>
                <a:lnTo>
                  <a:pt x="726" y="260"/>
                </a:lnTo>
                <a:lnTo>
                  <a:pt x="710" y="306"/>
                </a:lnTo>
                <a:lnTo>
                  <a:pt x="682" y="350"/>
                </a:lnTo>
                <a:lnTo>
                  <a:pt x="642" y="390"/>
                </a:lnTo>
                <a:lnTo>
                  <a:pt x="590" y="426"/>
                </a:lnTo>
                <a:lnTo>
                  <a:pt x="574" y="436"/>
                </a:lnTo>
                <a:lnTo>
                  <a:pt x="552" y="448"/>
                </a:lnTo>
                <a:lnTo>
                  <a:pt x="520" y="466"/>
                </a:lnTo>
                <a:lnTo>
                  <a:pt x="482" y="488"/>
                </a:lnTo>
                <a:lnTo>
                  <a:pt x="436" y="514"/>
                </a:lnTo>
                <a:lnTo>
                  <a:pt x="352" y="564"/>
                </a:lnTo>
                <a:lnTo>
                  <a:pt x="276" y="616"/>
                </a:lnTo>
                <a:lnTo>
                  <a:pt x="206" y="668"/>
                </a:lnTo>
                <a:close/>
              </a:path>
            </a:pathLst>
          </a:cu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20099975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BE4AE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664992" y="4467533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第二大经济体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17462" y="24076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第一大工业国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 rot="512424">
            <a:off x="3686072" y="1522527"/>
            <a:ext cx="4965349" cy="707886"/>
          </a:xfrm>
          <a:prstGeom prst="rect">
            <a:avLst/>
          </a:prstGeom>
          <a:noFill/>
        </p:spPr>
        <p:txBody>
          <a:bodyPr vert="horz" wrap="square" rtlCol="0">
            <a:prstTxWarp prst="textCurveUp">
              <a:avLst>
                <a:gd name="adj" fmla="val 36114"/>
              </a:avLst>
            </a:prstTxWarp>
            <a:spAutoFit/>
          </a:bodyPr>
          <a:lstStyle/>
          <a:p>
            <a:r>
              <a:rPr lang="zh-CN" altLang="en-US" dirty="0" smtClean="0">
                <a:latin typeface="汉仪中楷简" pitchFamily="2" charset="-122"/>
                <a:ea typeface="汉仪中楷简" pitchFamily="2" charset="-122"/>
              </a:rPr>
              <a:t>对世界经济增长贡献率高达</a:t>
            </a:r>
            <a:r>
              <a:rPr lang="en-US" altLang="zh-CN" sz="4000" b="1" dirty="0" smtClean="0">
                <a:solidFill>
                  <a:srgbClr val="FF0000"/>
                </a:solidFill>
                <a:latin typeface="汉仪中楷简" pitchFamily="2" charset="-122"/>
                <a:ea typeface="汉仪中楷简" pitchFamily="2" charset="-122"/>
              </a:rPr>
              <a:t>27.76%</a:t>
            </a:r>
            <a:endParaRPr lang="zh-CN" altLang="en-US" sz="4000" b="1" dirty="0">
              <a:solidFill>
                <a:srgbClr val="FF0000"/>
              </a:solidFill>
              <a:latin typeface="汉仪中楷简" pitchFamily="2" charset="-122"/>
              <a:ea typeface="汉仪中楷简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327398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第一大外汇储备国</a:t>
            </a:r>
            <a:endParaRPr lang="zh-CN" altLang="en-US" dirty="0"/>
          </a:p>
        </p:txBody>
      </p:sp>
      <p:pic>
        <p:nvPicPr>
          <p:cNvPr id="1026" name="Picture 2" descr="C:\Users\lenovo\Desktop\QQ图片20140618195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428868"/>
            <a:ext cx="2495562" cy="2845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7020272" y="357187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128</a:t>
            </a:r>
            <a:r>
              <a:rPr lang="zh-CN" altLang="en-US" dirty="0" smtClean="0"/>
              <a:t>个国家的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最大贸易合作伙伴 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 rot="512424">
            <a:off x="3382587" y="5079654"/>
            <a:ext cx="4965349" cy="707886"/>
          </a:xfrm>
          <a:prstGeom prst="rect">
            <a:avLst/>
          </a:prstGeom>
          <a:noFill/>
        </p:spPr>
        <p:txBody>
          <a:bodyPr vert="horz" wrap="square" rtlCol="0">
            <a:prstTxWarp prst="textCurveUp">
              <a:avLst>
                <a:gd name="adj" fmla="val 36114"/>
              </a:avLst>
            </a:prstTxWarp>
            <a:spAutoFit/>
          </a:bodyPr>
          <a:lstStyle/>
          <a:p>
            <a:r>
              <a:rPr lang="zh-CN" altLang="en-US" dirty="0" smtClean="0">
                <a:latin typeface="汉仪中楷简" pitchFamily="2" charset="-122"/>
                <a:ea typeface="汉仪中楷简" pitchFamily="2" charset="-122"/>
              </a:rPr>
              <a:t>对亚洲经济增长贡献率超过</a:t>
            </a:r>
            <a:r>
              <a:rPr lang="en-US" altLang="zh-CN" sz="4000" b="1" dirty="0" smtClean="0">
                <a:solidFill>
                  <a:srgbClr val="FF0000"/>
                </a:solidFill>
                <a:latin typeface="汉仪中楷简" pitchFamily="2" charset="-122"/>
                <a:ea typeface="汉仪中楷简" pitchFamily="2" charset="-122"/>
              </a:rPr>
              <a:t>50%</a:t>
            </a:r>
            <a:endParaRPr lang="zh-CN" altLang="en-US" sz="4000" b="1" dirty="0">
              <a:solidFill>
                <a:srgbClr val="FF0000"/>
              </a:solidFill>
              <a:latin typeface="汉仪中楷简" pitchFamily="2" charset="-122"/>
              <a:ea typeface="汉仪中楷简" pitchFamily="2" charset="-122"/>
            </a:endParaRPr>
          </a:p>
        </p:txBody>
      </p:sp>
      <p:graphicFrame>
        <p:nvGraphicFramePr>
          <p:cNvPr id="15" name="图表 14"/>
          <p:cNvGraphicFramePr>
            <a:graphicFrameLocks/>
          </p:cNvGraphicFramePr>
          <p:nvPr/>
        </p:nvGraphicFramePr>
        <p:xfrm>
          <a:off x="500034" y="1643050"/>
          <a:ext cx="7957672" cy="385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 3"/>
          <p:cNvSpPr/>
          <p:nvPr/>
        </p:nvSpPr>
        <p:spPr>
          <a:xfrm rot="18675643" flipV="1">
            <a:off x="2939036" y="2321799"/>
            <a:ext cx="1655917" cy="1347197"/>
          </a:xfrm>
          <a:prstGeom prst="swooshArrow">
            <a:avLst>
              <a:gd name="adj1" fmla="val 18973"/>
              <a:gd name="adj2" fmla="val 24044"/>
            </a:avLst>
          </a:prstGeom>
          <a:solidFill>
            <a:srgbClr val="FFC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/>
      <p:bldP spid="12" grpId="0"/>
      <p:bldP spid="14" grpId="0"/>
      <p:bldP spid="16" grpId="0"/>
      <p:bldP spid="18" grpId="0"/>
      <p:bldGraphic spid="15" grpId="0">
        <p:bldAsOne/>
      </p:bldGraphic>
      <p:bldGraphic spid="15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14282" y="1500174"/>
            <a:ext cx="5643602" cy="4452310"/>
            <a:chOff x="214282" y="1500174"/>
            <a:chExt cx="5643602" cy="4452310"/>
          </a:xfrm>
        </p:grpSpPr>
        <p:sp>
          <p:nvSpPr>
            <p:cNvPr id="7" name="矩形 6"/>
            <p:cNvSpPr/>
            <p:nvPr/>
          </p:nvSpPr>
          <p:spPr>
            <a:xfrm>
              <a:off x="428596" y="5429264"/>
              <a:ext cx="52864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 smtClean="0"/>
                <a:t>形形色色的“中国威胁论”</a:t>
              </a:r>
              <a:endParaRPr lang="zh-CN" altLang="en-US" sz="2800" dirty="0"/>
            </a:p>
          </p:txBody>
        </p:sp>
        <p:pic>
          <p:nvPicPr>
            <p:cNvPr id="1026" name="Picture 2" descr="N:\课件\rdn_4dd0688a8d74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1500174"/>
              <a:ext cx="5643602" cy="3668341"/>
            </a:xfrm>
            <a:prstGeom prst="rect">
              <a:avLst/>
            </a:prstGeom>
            <a:noFill/>
          </p:spPr>
        </p:pic>
      </p:grpSp>
      <p:pic>
        <p:nvPicPr>
          <p:cNvPr id="8" name="图片 7" descr="20104477-1_e.jpg"/>
          <p:cNvPicPr>
            <a:picLocks noChangeAspect="1"/>
          </p:cNvPicPr>
          <p:nvPr/>
        </p:nvPicPr>
        <p:blipFill>
          <a:blip r:embed="rId3" cstate="print"/>
          <a:srcRect l="14500" t="3000" r="19499" b="3999"/>
          <a:stretch>
            <a:fillRect/>
          </a:stretch>
        </p:blipFill>
        <p:spPr>
          <a:xfrm>
            <a:off x="5786446" y="1214422"/>
            <a:ext cx="3143272" cy="44291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267848">
            <a:off x="6305891" y="5516719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国强必霸</a:t>
            </a:r>
            <a:endParaRPr lang="zh-CN" altLang="en-US" sz="2800" dirty="0"/>
          </a:p>
        </p:txBody>
      </p:sp>
      <p:sp>
        <p:nvSpPr>
          <p:cNvPr id="10" name="TextBox 9"/>
          <p:cNvSpPr txBox="1"/>
          <p:nvPr/>
        </p:nvSpPr>
        <p:spPr>
          <a:xfrm rot="20630411">
            <a:off x="7889568" y="5288587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-785850" y="-7145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一、中国自身发展所处的历史方位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214478" y="-1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二、世界大国崛起的历史轨迹</a:t>
            </a:r>
            <a:endParaRPr lang="zh-CN" altLang="en-US" sz="2600" dirty="0"/>
          </a:p>
        </p:txBody>
      </p:sp>
      <p:pic>
        <p:nvPicPr>
          <p:cNvPr id="3075" name="Picture 3" descr="C:\Users\lenovo\Desktop\xin_20060222091771823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702610"/>
            <a:ext cx="2071702" cy="1643074"/>
          </a:xfrm>
          <a:prstGeom prst="rect">
            <a:avLst/>
          </a:prstGeom>
          <a:noFill/>
        </p:spPr>
      </p:pic>
      <p:pic>
        <p:nvPicPr>
          <p:cNvPr id="3076" name="Picture 4" descr="C:\Users\lenovo\Desktop\20110314102808310_6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3702610"/>
            <a:ext cx="2143108" cy="1628762"/>
          </a:xfrm>
          <a:prstGeom prst="rect">
            <a:avLst/>
          </a:prstGeom>
          <a:noFill/>
        </p:spPr>
      </p:pic>
      <p:pic>
        <p:nvPicPr>
          <p:cNvPr id="3077" name="Picture 5" descr="C:\Users\lenovo\Desktop\394512925624.jpg"/>
          <p:cNvPicPr>
            <a:picLocks noChangeAspect="1" noChangeArrowheads="1"/>
          </p:cNvPicPr>
          <p:nvPr/>
        </p:nvPicPr>
        <p:blipFill>
          <a:blip r:embed="rId4" cstate="print"/>
          <a:srcRect b="12178"/>
          <a:stretch>
            <a:fillRect/>
          </a:stretch>
        </p:blipFill>
        <p:spPr bwMode="auto">
          <a:xfrm>
            <a:off x="4500562" y="3702610"/>
            <a:ext cx="2357454" cy="1643074"/>
          </a:xfrm>
          <a:prstGeom prst="rect">
            <a:avLst/>
          </a:prstGeom>
          <a:noFill/>
        </p:spPr>
      </p:pic>
      <p:pic>
        <p:nvPicPr>
          <p:cNvPr id="3078" name="Picture 6" descr="C:\Users\lenovo\Desktop\01200000011727115183320426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702610"/>
            <a:ext cx="1989965" cy="1643074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85786" y="5786454"/>
            <a:ext cx="772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通常通过激烈的方式甚至是战争实现霸权的转移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-71470" y="534568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威斯特伐利亚和约体系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643174" y="534568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维也纳体系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000628" y="533354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凡尔赛体系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429520" y="534568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雅尔塔体系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 rot="21310897">
            <a:off x="1500166" y="1500174"/>
            <a:ext cx="519830" cy="3341100"/>
            <a:chOff x="-901250" y="1258384"/>
            <a:chExt cx="519830" cy="3341100"/>
          </a:xfrm>
        </p:grpSpPr>
        <p:sp>
          <p:nvSpPr>
            <p:cNvPr id="15" name="AutoShape 2"/>
            <p:cNvSpPr>
              <a:spLocks noChangeArrowheads="1"/>
            </p:cNvSpPr>
            <p:nvPr/>
          </p:nvSpPr>
          <p:spPr bwMode="ltGray">
            <a:xfrm rot="6894359">
              <a:off x="-2357486" y="2714620"/>
              <a:ext cx="3341100" cy="4286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B05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zh-CN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430203">
              <a:off x="-873863" y="1807740"/>
              <a:ext cx="492443" cy="21431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 smtClean="0">
                  <a:latin typeface="+mn-ea"/>
                </a:rPr>
                <a:t>欧洲</a:t>
              </a:r>
              <a:r>
                <a:rPr lang="en-US" altLang="zh-CN" sz="2000" dirty="0" smtClean="0">
                  <a:latin typeface="+mn-ea"/>
                </a:rPr>
                <a:t>30</a:t>
              </a:r>
              <a:r>
                <a:rPr lang="zh-CN" altLang="en-US" sz="2000" dirty="0" smtClean="0">
                  <a:latin typeface="+mn-ea"/>
                </a:rPr>
                <a:t>年战争</a:t>
              </a:r>
              <a:endParaRPr lang="zh-CN" altLang="en-US" sz="2000" dirty="0"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21376232">
            <a:off x="3037036" y="1370667"/>
            <a:ext cx="519830" cy="3341100"/>
            <a:chOff x="-901250" y="1258384"/>
            <a:chExt cx="519830" cy="3341100"/>
          </a:xfrm>
        </p:grpSpPr>
        <p:sp>
          <p:nvSpPr>
            <p:cNvPr id="20" name="AutoShape 2"/>
            <p:cNvSpPr>
              <a:spLocks noChangeArrowheads="1"/>
            </p:cNvSpPr>
            <p:nvPr/>
          </p:nvSpPr>
          <p:spPr bwMode="ltGray">
            <a:xfrm rot="6894359">
              <a:off x="-2357486" y="2714620"/>
              <a:ext cx="3341100" cy="4286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zh-CN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430203">
              <a:off x="-873863" y="1807740"/>
              <a:ext cx="492443" cy="21431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 smtClean="0">
                  <a:latin typeface="+mn-ea"/>
                </a:rPr>
                <a:t>拿破仑战争</a:t>
              </a:r>
              <a:endParaRPr lang="zh-CN" altLang="en-US" sz="2000" dirty="0">
                <a:latin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19149740">
            <a:off x="4908987" y="1390868"/>
            <a:ext cx="519830" cy="3341100"/>
            <a:chOff x="-901250" y="1258384"/>
            <a:chExt cx="519830" cy="3341100"/>
          </a:xfrm>
        </p:grpSpPr>
        <p:sp>
          <p:nvSpPr>
            <p:cNvPr id="23" name="AutoShape 2"/>
            <p:cNvSpPr>
              <a:spLocks noChangeArrowheads="1"/>
            </p:cNvSpPr>
            <p:nvPr/>
          </p:nvSpPr>
          <p:spPr bwMode="ltGray">
            <a:xfrm rot="6894359">
              <a:off x="-2357486" y="2714620"/>
              <a:ext cx="3341100" cy="4286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zh-CN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430203">
              <a:off x="-873863" y="1807740"/>
              <a:ext cx="492443" cy="21431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 smtClean="0">
                  <a:latin typeface="+mn-ea"/>
                </a:rPr>
                <a:t>第一次世界大战</a:t>
              </a:r>
              <a:endParaRPr lang="zh-CN" altLang="en-US" sz="2000" dirty="0">
                <a:latin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18194684">
            <a:off x="7358082" y="1285860"/>
            <a:ext cx="519830" cy="3341100"/>
            <a:chOff x="-901250" y="1258384"/>
            <a:chExt cx="519830" cy="3341100"/>
          </a:xfrm>
        </p:grpSpPr>
        <p:sp>
          <p:nvSpPr>
            <p:cNvPr id="26" name="AutoShape 2"/>
            <p:cNvSpPr>
              <a:spLocks noChangeArrowheads="1"/>
            </p:cNvSpPr>
            <p:nvPr/>
          </p:nvSpPr>
          <p:spPr bwMode="ltGray">
            <a:xfrm rot="6894359">
              <a:off x="-2357486" y="2714620"/>
              <a:ext cx="3341100" cy="4286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zh-CN" dirty="0"/>
            </a:p>
          </p:txBody>
        </p:sp>
        <p:sp>
          <p:nvSpPr>
            <p:cNvPr id="27" name="TextBox 26"/>
            <p:cNvSpPr txBox="1"/>
            <p:nvPr/>
          </p:nvSpPr>
          <p:spPr>
            <a:xfrm rot="1430203">
              <a:off x="-873863" y="1807740"/>
              <a:ext cx="492443" cy="21431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 smtClean="0">
                  <a:latin typeface="+mn-ea"/>
                </a:rPr>
                <a:t>第二次世界大战</a:t>
              </a:r>
              <a:endParaRPr lang="zh-CN" altLang="en-US" sz="2000" dirty="0">
                <a:latin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85852" y="1214422"/>
            <a:ext cx="7143800" cy="623887"/>
            <a:chOff x="-5286444" y="1643050"/>
            <a:chExt cx="7143800" cy="623887"/>
          </a:xfrm>
        </p:grpSpPr>
        <p:grpSp>
          <p:nvGrpSpPr>
            <p:cNvPr id="28" name="Group 4"/>
            <p:cNvGrpSpPr>
              <a:grpSpLocks/>
            </p:cNvGrpSpPr>
            <p:nvPr/>
          </p:nvGrpSpPr>
          <p:grpSpPr bwMode="auto">
            <a:xfrm>
              <a:off x="-5286444" y="1643050"/>
              <a:ext cx="6072230" cy="623887"/>
              <a:chOff x="600" y="921"/>
              <a:chExt cx="1976" cy="393"/>
            </a:xfrm>
          </p:grpSpPr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600" y="937"/>
                <a:ext cx="1975" cy="37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600" y="921"/>
                <a:ext cx="1976" cy="3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-5215006" y="1691334"/>
              <a:ext cx="7072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</a:rPr>
                <a:t>新兴国家与既有强国之间的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“修昔底德陷阱”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3" name="图片 12" descr="1009829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857232"/>
            <a:ext cx="6643734" cy="4810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6" presetClass="entr" presetSubtype="2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PPT\制图图片\正确认识经济形势  扎实做好经济工作\2394910_171004153134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5"/>
            <a:ext cx="8181996" cy="6072206"/>
          </a:xfrm>
          <a:prstGeom prst="rect">
            <a:avLst/>
          </a:prstGeom>
          <a:noFill/>
        </p:spPr>
      </p:pic>
      <p:sp>
        <p:nvSpPr>
          <p:cNvPr id="21" name="流程图: 可选过程 20"/>
          <p:cNvSpPr/>
          <p:nvPr/>
        </p:nvSpPr>
        <p:spPr>
          <a:xfrm>
            <a:off x="214282" y="1071546"/>
            <a:ext cx="4500594" cy="2000834"/>
          </a:xfrm>
          <a:prstGeom prst="flowChartAlternateProcess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/>
              <a:t>        </a:t>
            </a:r>
            <a:r>
              <a:rPr lang="zh-CN" altLang="en-US" sz="2400" dirty="0" smtClean="0"/>
              <a:t>走和平发展道路，是我们党根据时代发展潮流和我国根本利益作出的战略抉择。</a:t>
            </a:r>
            <a:endParaRPr lang="zh-CN" altLang="en-US" sz="2400" dirty="0"/>
          </a:p>
        </p:txBody>
      </p:sp>
      <p:pic>
        <p:nvPicPr>
          <p:cNvPr id="20" name="Picture 3" descr="H:\稳定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2330" y="3429030"/>
            <a:ext cx="2000232" cy="342897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 rot="2121202">
            <a:off x="5104508" y="2896354"/>
            <a:ext cx="615553" cy="35590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坚持走和平发展道路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85720" y="5608637"/>
            <a:ext cx="1536700" cy="1249363"/>
            <a:chOff x="285720" y="5608637"/>
            <a:chExt cx="1536700" cy="1249363"/>
          </a:xfrm>
        </p:grpSpPr>
        <p:pic>
          <p:nvPicPr>
            <p:cNvPr id="2052" name="Picture 4" descr="G:\PPT\制图图片\正确认识经济形势  扎实做好经济工作\图片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5720" y="5608637"/>
              <a:ext cx="1536700" cy="1249363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428596" y="6068817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党的</a:t>
              </a:r>
              <a:endParaRPr lang="en-US" altLang="zh-CN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  <a:p>
              <a:pPr algn="ctr"/>
              <a:r>
                <a:rPr lang="zh-CN" altLang="en-US" dirty="0" smtClean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十七大</a:t>
              </a:r>
              <a:endPara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57356" y="4572008"/>
            <a:ext cx="1536700" cy="1249363"/>
            <a:chOff x="1857356" y="4572008"/>
            <a:chExt cx="1536700" cy="1249363"/>
          </a:xfrm>
        </p:grpSpPr>
        <p:pic>
          <p:nvPicPr>
            <p:cNvPr id="2053" name="Picture 5" descr="G:\PPT\制图图片\正确认识经济形势  扎实做好经济工作\图片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7356" y="4572008"/>
              <a:ext cx="1536700" cy="1249363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2071670" y="5072074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党的</a:t>
              </a:r>
              <a:endParaRPr lang="en-US" altLang="zh-CN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  <a:p>
              <a:pPr algn="ctr"/>
              <a:r>
                <a:rPr lang="zh-CN" altLang="en-US" dirty="0" smtClean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十八大</a:t>
              </a:r>
              <a:endPara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428992" y="3429000"/>
            <a:ext cx="1530350" cy="1249363"/>
            <a:chOff x="3428992" y="3429000"/>
            <a:chExt cx="1530350" cy="1249363"/>
          </a:xfrm>
        </p:grpSpPr>
        <p:pic>
          <p:nvPicPr>
            <p:cNvPr id="2054" name="Picture 6" descr="G:\PPT\制图图片\正确认识经济形势  扎实做好经济工作\图片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8992" y="3429000"/>
              <a:ext cx="1530350" cy="1249363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3643306" y="398836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党章</a:t>
              </a:r>
              <a:endPara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-1214478" y="-1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二、世界大国崛起的历史轨迹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S0fwkQkG1InIDEI4a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WMB4hNMUqAx1yW4OHe4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RKyBSXi0.k_G_fFqpc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_Fm2nZGhkqy2_tW9bgu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yeupG5YkqHdSBnfTbI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U7q0dcuUWzph6H2FL3QQ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1307</Words>
  <Application>Microsoft Office PowerPoint</Application>
  <PresentationFormat>全屏显示(4:3)</PresentationFormat>
  <Paragraphs>259</Paragraphs>
  <Slides>49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49</vt:i4>
      </vt:variant>
    </vt:vector>
  </HeadingPairs>
  <TitlesOfParts>
    <vt:vector size="51" baseType="lpstr">
      <vt:lpstr>Office 主题</vt:lpstr>
      <vt:lpstr>自定义设计方案</vt:lpstr>
      <vt:lpstr>幻灯片 1</vt:lpstr>
      <vt:lpstr>幻灯片 2</vt:lpstr>
      <vt:lpstr>幻灯片 3</vt:lpstr>
      <vt:lpstr>幻灯片 4</vt:lpstr>
      <vt:lpstr>幻灯片 5</vt:lpstr>
      <vt:lpstr>一、中国自身发展所处的历史方位</vt:lpstr>
      <vt:lpstr>一、中国自身发展所处的历史方位</vt:lpstr>
      <vt:lpstr>二、世界大国崛起的历史轨迹</vt:lpstr>
      <vt:lpstr>二、世界大国崛起的历史轨迹</vt:lpstr>
      <vt:lpstr>二、世界大国崛起的历史轨迹</vt:lpstr>
      <vt:lpstr>幻灯片 11</vt:lpstr>
      <vt:lpstr>幻灯片 12</vt:lpstr>
      <vt:lpstr>一、经济全球化的必然要求</vt:lpstr>
      <vt:lpstr>一、经济全球化的必然要求</vt:lpstr>
      <vt:lpstr>一、经济全球化的必然要求</vt:lpstr>
      <vt:lpstr>二、中国自身发展的必然要求</vt:lpstr>
      <vt:lpstr>二、中国自身发展的必然要求</vt:lpstr>
      <vt:lpstr>三、中国社会制度和文化传统的必然要求</vt:lpstr>
      <vt:lpstr>幻灯片 19</vt:lpstr>
      <vt:lpstr>幻灯片 20</vt:lpstr>
      <vt:lpstr>幻灯片 21</vt:lpstr>
      <vt:lpstr>一、把中国自身利益与各国共同利益结合起来</vt:lpstr>
      <vt:lpstr>一、把中国自身利益与各国共同利益结合起来</vt:lpstr>
      <vt:lpstr>一、把中国自身利益与各国共同利益结合起来</vt:lpstr>
      <vt:lpstr>二 努力推动与各大国关系协调发展</vt:lpstr>
      <vt:lpstr>幻灯片 26</vt:lpstr>
      <vt:lpstr>二 努力推动与各大国关系协调发展</vt:lpstr>
      <vt:lpstr>二 努力推动与各大国关系协调发展</vt:lpstr>
      <vt:lpstr>二 努力推动与各大国关系协调发展</vt:lpstr>
      <vt:lpstr>三 不断巩固与周边国家的睦邻友好</vt:lpstr>
      <vt:lpstr>三 不断巩固与周边国家的睦邻友好</vt:lpstr>
      <vt:lpstr>三 不断巩固与周边国家的睦邻友好</vt:lpstr>
      <vt:lpstr>三 不断巩固与周边国家的睦邻友好</vt:lpstr>
      <vt:lpstr>四、深化与广大发展中国家的团结合作</vt:lpstr>
      <vt:lpstr>四、深化与广大发展中国家的团结合作</vt:lpstr>
      <vt:lpstr>五、在国际事务中发挥负责任大国作用</vt:lpstr>
      <vt:lpstr>五、在国际事务中发挥负责任大国作用</vt:lpstr>
      <vt:lpstr>六、建设强大国防维护国家利益</vt:lpstr>
      <vt:lpstr>七、让广大人民群众得到更多的收益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Wangzhicai</dc:creator>
  <cp:lastModifiedBy>王志才</cp:lastModifiedBy>
  <cp:revision>213</cp:revision>
  <dcterms:modified xsi:type="dcterms:W3CDTF">2014-06-27T01:37:25Z</dcterms:modified>
</cp:coreProperties>
</file>