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300" r:id="rId3"/>
    <p:sldId id="708" r:id="rId4"/>
    <p:sldId id="303" r:id="rId5"/>
    <p:sldId id="764" r:id="rId6"/>
    <p:sldId id="770" r:id="rId7"/>
    <p:sldId id="769" r:id="rId8"/>
    <p:sldId id="771" r:id="rId9"/>
    <p:sldId id="772" r:id="rId10"/>
    <p:sldId id="780" r:id="rId11"/>
    <p:sldId id="773" r:id="rId12"/>
    <p:sldId id="774" r:id="rId13"/>
    <p:sldId id="775" r:id="rId14"/>
    <p:sldId id="776" r:id="rId15"/>
    <p:sldId id="781" r:id="rId16"/>
    <p:sldId id="793" r:id="rId17"/>
    <p:sldId id="778" r:id="rId18"/>
    <p:sldId id="779" r:id="rId19"/>
    <p:sldId id="782" r:id="rId20"/>
    <p:sldId id="794" r:id="rId21"/>
    <p:sldId id="783" r:id="rId22"/>
    <p:sldId id="784" r:id="rId23"/>
    <p:sldId id="785" r:id="rId24"/>
    <p:sldId id="795" r:id="rId25"/>
    <p:sldId id="786" r:id="rId26"/>
    <p:sldId id="787" r:id="rId27"/>
    <p:sldId id="788" r:id="rId28"/>
    <p:sldId id="789" r:id="rId29"/>
    <p:sldId id="796" r:id="rId30"/>
    <p:sldId id="797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268" r:id="rId3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1">
          <p15:clr>
            <a:srgbClr val="A4A3A4"/>
          </p15:clr>
        </p15:guide>
        <p15:guide id="2" pos="28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2D76A"/>
    <a:srgbClr val="98C824"/>
    <a:srgbClr val="FF3300"/>
    <a:srgbClr val="8EAED5"/>
    <a:srgbClr val="749CCB"/>
    <a:srgbClr val="B8E08C"/>
    <a:srgbClr val="D6E9A8"/>
    <a:srgbClr val="F2F2F2"/>
    <a:srgbClr val="B9D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4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12" y="102"/>
      </p:cViewPr>
      <p:guideLst>
        <p:guide orient="horz" pos="1981"/>
        <p:guide pos="28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年我国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GDP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走势</a:t>
            </a:r>
          </a:p>
        </c:rich>
      </c:tx>
      <c:layout>
        <c:manualLayout>
          <c:xMode val="edge"/>
          <c:yMode val="edge"/>
          <c:x val="0.24772450992930964"/>
          <c:y val="3.848903562539076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1437300526574001"/>
          <c:y val="2.5702971021198149E-2"/>
          <c:w val="0.84827584558902602"/>
          <c:h val="0.64239225414507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单位：亿元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1"/>
                <c:pt idx="0">
                  <c:v>676708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A3-4FC8-8A38-52B321FFB6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单位：亿元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1"/>
                <c:pt idx="0">
                  <c:v>743585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A3-4FC8-8A38-52B321FFB6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单位：亿元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1"/>
                <c:pt idx="0">
                  <c:v>827122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A3-4FC8-8A38-52B321FFB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3315056"/>
        <c:axId val="616397880"/>
      </c:barChart>
      <c:catAx>
        <c:axId val="56331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16397880"/>
        <c:crosses val="autoZero"/>
        <c:auto val="1"/>
        <c:lblAlgn val="ctr"/>
        <c:lblOffset val="100"/>
        <c:noMultiLvlLbl val="0"/>
      </c:catAx>
      <c:valAx>
        <c:axId val="616397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6331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第三产业占</a:t>
            </a:r>
            <a:r>
              <a:rPr lang="en-US" altLang="zh-CN" dirty="0"/>
              <a:t>GDP</a:t>
            </a:r>
            <a:r>
              <a:rPr lang="zh-CN" altLang="en-US" dirty="0"/>
              <a:t>比重变化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2013年三产首次超二产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1"/>
                <c:pt idx="0">
                  <c:v>0.45300000000000001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52-481C-96B5-1B7B4C3705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2013年三产首次超二产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1"/>
                <c:pt idx="0">
                  <c:v>0.46700000000000003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52-481C-96B5-1B7B4C3705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2013年三产首次超二产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52-481C-96B5-1B7B4C37050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2013年三产首次超二产</c:v>
                </c:pt>
              </c:strCache>
            </c:strRef>
          </c:cat>
          <c:val>
            <c:numRef>
              <c:f>Sheet1!$E$2:$E$5</c:f>
              <c:numCache>
                <c:formatCode>0.00%</c:formatCode>
                <c:ptCount val="1"/>
                <c:pt idx="0">
                  <c:v>0.51600000000000001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52-481C-96B5-1B7B4C37050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2018上半年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2013年三产首次超二产</c:v>
                </c:pt>
              </c:strCache>
            </c:strRef>
          </c:cat>
          <c:val>
            <c:numRef>
              <c:f>Sheet1!$F$2:$F$5</c:f>
              <c:numCache>
                <c:formatCode>0.00%</c:formatCode>
                <c:ptCount val="1"/>
                <c:pt idx="0">
                  <c:v>0.54300000000000004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52-481C-96B5-1B7B4C370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9905208"/>
        <c:axId val="719902968"/>
      </c:barChart>
      <c:catAx>
        <c:axId val="719905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19902968"/>
        <c:crosses val="autoZero"/>
        <c:auto val="1"/>
        <c:lblAlgn val="ctr"/>
        <c:lblOffset val="100"/>
        <c:noMultiLvlLbl val="0"/>
      </c:catAx>
      <c:valAx>
        <c:axId val="719902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19905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总杠杆率超过250%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27-420F-A2D2-7574B6A293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27-420F-A2D2-7574B6A293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27-420F-A2D2-7574B6A2930B}"/>
              </c:ext>
            </c:extLst>
          </c:dPt>
          <c:cat>
            <c:strRef>
              <c:f>Sheet1!$A$2:$A$4</c:f>
              <c:strCache>
                <c:ptCount val="3"/>
                <c:pt idx="0">
                  <c:v>政府杠杆率</c:v>
                </c:pt>
                <c:pt idx="1">
                  <c:v>居民杠杆率</c:v>
                </c:pt>
                <c:pt idx="2">
                  <c:v>非金融企业杠杆率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0.5</c:v>
                </c:pt>
                <c:pt idx="2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C4-4AF7-B6C0-CF91A2042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image" Target="../media/image33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image" Target="../media/image33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DDDD78-055D-4FB6-BF85-84F6FC937AE5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4ADBD2F-AD7B-4BBB-8486-CA0242A3F5AE}">
      <dgm:prSet phldrT="[文本]" custT="1"/>
      <dgm:spPr/>
      <dgm:t>
        <a:bodyPr/>
        <a:lstStyle/>
        <a:p>
          <a:r>
            <a:rPr lang="zh-CN" altLang="en-US" sz="2500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今年上半年，出口增长</a:t>
          </a:r>
          <a:r>
            <a:rPr lang="en-US" altLang="zh-CN" sz="2500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4.9%</a:t>
          </a:r>
          <a:endParaRPr lang="zh-CN" altLang="en-US" sz="2500" kern="1200" dirty="0">
            <a:solidFill>
              <a:prstClr val="white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9E7A1CE7-F223-4E35-BC3B-EEE4F11B14DB}" type="parTrans" cxnId="{37443A40-B53A-42A5-BB03-CC445537D1F3}">
      <dgm:prSet/>
      <dgm:spPr/>
      <dgm:t>
        <a:bodyPr/>
        <a:lstStyle/>
        <a:p>
          <a:endParaRPr lang="zh-CN" altLang="en-US"/>
        </a:p>
      </dgm:t>
    </dgm:pt>
    <dgm:pt modelId="{A86FD625-8EE2-4B5F-BB37-7488B4570A30}" type="sibTrans" cxnId="{37443A40-B53A-42A5-BB03-CC445537D1F3}">
      <dgm:prSet/>
      <dgm:spPr/>
      <dgm:t>
        <a:bodyPr/>
        <a:lstStyle/>
        <a:p>
          <a:endParaRPr lang="zh-CN" altLang="en-US"/>
        </a:p>
      </dgm:t>
    </dgm:pt>
    <dgm:pt modelId="{C3BA9FED-56F2-4103-B6E4-29696926C868}">
      <dgm:prSet phldrT="[文本]"/>
      <dgm:spPr/>
      <dgm:t>
        <a:bodyPr/>
        <a:lstStyle/>
        <a:p>
          <a:r>
            <a:rPr lang="zh-CN" dirty="0"/>
            <a:t>净顺差占GDP比重在2%以下</a:t>
          </a:r>
          <a:endParaRPr lang="zh-CN" altLang="en-US" dirty="0"/>
        </a:p>
      </dgm:t>
    </dgm:pt>
    <dgm:pt modelId="{16512EC0-962C-4D38-B4A2-853D057105DF}" type="parTrans" cxnId="{FE78B4E2-A52E-4636-8A44-9E9360A2B097}">
      <dgm:prSet/>
      <dgm:spPr/>
      <dgm:t>
        <a:bodyPr/>
        <a:lstStyle/>
        <a:p>
          <a:endParaRPr lang="zh-CN" altLang="en-US"/>
        </a:p>
      </dgm:t>
    </dgm:pt>
    <dgm:pt modelId="{69DEAC0A-70A8-4E66-AF55-B3D48A7D397A}" type="sibTrans" cxnId="{FE78B4E2-A52E-4636-8A44-9E9360A2B097}">
      <dgm:prSet/>
      <dgm:spPr/>
      <dgm:t>
        <a:bodyPr/>
        <a:lstStyle/>
        <a:p>
          <a:endParaRPr lang="zh-CN" altLang="en-US"/>
        </a:p>
      </dgm:t>
    </dgm:pt>
    <dgm:pt modelId="{256FA1EC-0E42-40C8-A46B-A0D1FA691E5B}">
      <dgm:prSet phldrT="[文本]"/>
      <dgm:spPr/>
      <dgm:t>
        <a:bodyPr/>
        <a:lstStyle/>
        <a:p>
          <a:r>
            <a:rPr lang="zh-CN" dirty="0"/>
            <a:t>外汇储备又恢复到3万亿美元以上</a:t>
          </a:r>
          <a:endParaRPr lang="zh-CN" altLang="en-US" dirty="0"/>
        </a:p>
      </dgm:t>
    </dgm:pt>
    <dgm:pt modelId="{2137DDFE-AFA2-4F36-ADC1-FC2F5FBD141C}" type="parTrans" cxnId="{DE29F755-1590-4A29-8D0A-DDC235CD6575}">
      <dgm:prSet/>
      <dgm:spPr/>
      <dgm:t>
        <a:bodyPr/>
        <a:lstStyle/>
        <a:p>
          <a:endParaRPr lang="zh-CN" altLang="en-US"/>
        </a:p>
      </dgm:t>
    </dgm:pt>
    <dgm:pt modelId="{26BE4BCB-AC63-4C24-9263-1468FA35F396}" type="sibTrans" cxnId="{DE29F755-1590-4A29-8D0A-DDC235CD6575}">
      <dgm:prSet/>
      <dgm:spPr/>
      <dgm:t>
        <a:bodyPr/>
        <a:lstStyle/>
        <a:p>
          <a:endParaRPr lang="zh-CN" altLang="en-US"/>
        </a:p>
      </dgm:t>
    </dgm:pt>
    <dgm:pt modelId="{DE07CE0C-4F70-485D-BC9E-3AD7942C5AE7}">
      <dgm:prSet/>
      <dgm:spPr/>
      <dgm:t>
        <a:bodyPr/>
        <a:lstStyle/>
        <a:p>
          <a:r>
            <a:rPr lang="zh-CN" dirty="0"/>
            <a:t>汇率在合理区间双向波动</a:t>
          </a:r>
          <a:endParaRPr lang="zh-CN" altLang="en-US" dirty="0"/>
        </a:p>
      </dgm:t>
    </dgm:pt>
    <dgm:pt modelId="{E4334DA1-F4A9-4515-B96C-5E5B466EF6B6}" type="parTrans" cxnId="{C7CD572D-2EE5-4296-8D6D-B2B996F80A5A}">
      <dgm:prSet/>
      <dgm:spPr/>
      <dgm:t>
        <a:bodyPr/>
        <a:lstStyle/>
        <a:p>
          <a:endParaRPr lang="zh-CN" altLang="en-US"/>
        </a:p>
      </dgm:t>
    </dgm:pt>
    <dgm:pt modelId="{B6F3EAE0-EEE4-4F94-B885-CCDCA8474708}" type="sibTrans" cxnId="{C7CD572D-2EE5-4296-8D6D-B2B996F80A5A}">
      <dgm:prSet/>
      <dgm:spPr/>
      <dgm:t>
        <a:bodyPr/>
        <a:lstStyle/>
        <a:p>
          <a:endParaRPr lang="zh-CN" altLang="en-US"/>
        </a:p>
      </dgm:t>
    </dgm:pt>
    <dgm:pt modelId="{98019F1A-879A-493D-AF8F-E3BBB08D5A57}" type="pres">
      <dgm:prSet presAssocID="{DDDDDD78-055D-4FB6-BF85-84F6FC937AE5}" presName="linearFlow" presStyleCnt="0">
        <dgm:presLayoutVars>
          <dgm:dir/>
          <dgm:resizeHandles val="exact"/>
        </dgm:presLayoutVars>
      </dgm:prSet>
      <dgm:spPr/>
    </dgm:pt>
    <dgm:pt modelId="{56674E8A-19DB-4034-95C9-AD475D4745EA}" type="pres">
      <dgm:prSet presAssocID="{54ADBD2F-AD7B-4BBB-8486-CA0242A3F5AE}" presName="composite" presStyleCnt="0"/>
      <dgm:spPr/>
    </dgm:pt>
    <dgm:pt modelId="{3DAF159D-A2BF-4723-B792-8B8FFD1B3C2D}" type="pres">
      <dgm:prSet presAssocID="{54ADBD2F-AD7B-4BBB-8486-CA0242A3F5AE}" presName="imgShp" presStyleLbl="fgImgPlace1" presStyleIdx="0" presStyleCnt="4" custScaleY="7068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D1CCC19E-8FF9-4B43-89F5-8371084617E7}" type="pres">
      <dgm:prSet presAssocID="{54ADBD2F-AD7B-4BBB-8486-CA0242A3F5AE}" presName="txShp" presStyleLbl="node1" presStyleIdx="0" presStyleCnt="4" custLinFactNeighborX="307" custLinFactNeighborY="-908">
        <dgm:presLayoutVars>
          <dgm:bulletEnabled val="1"/>
        </dgm:presLayoutVars>
      </dgm:prSet>
      <dgm:spPr/>
    </dgm:pt>
    <dgm:pt modelId="{913BA4CC-C2C4-4694-BBA9-7840D6130142}" type="pres">
      <dgm:prSet presAssocID="{A86FD625-8EE2-4B5F-BB37-7488B4570A30}" presName="spacing" presStyleCnt="0"/>
      <dgm:spPr/>
    </dgm:pt>
    <dgm:pt modelId="{AECB290A-EC6E-4887-A471-5ADB79A1F72D}" type="pres">
      <dgm:prSet presAssocID="{C3BA9FED-56F2-4103-B6E4-29696926C868}" presName="composite" presStyleCnt="0"/>
      <dgm:spPr/>
    </dgm:pt>
    <dgm:pt modelId="{776253E6-F78F-4F7B-8D00-CB3BD779DDE8}" type="pres">
      <dgm:prSet presAssocID="{C3BA9FED-56F2-4103-B6E4-29696926C868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8056D75-38ED-45F5-B302-DB111B616B39}" type="pres">
      <dgm:prSet presAssocID="{C3BA9FED-56F2-4103-B6E4-29696926C868}" presName="txShp" presStyleLbl="node1" presStyleIdx="1" presStyleCnt="4">
        <dgm:presLayoutVars>
          <dgm:bulletEnabled val="1"/>
        </dgm:presLayoutVars>
      </dgm:prSet>
      <dgm:spPr/>
    </dgm:pt>
    <dgm:pt modelId="{365B1088-FAA2-4997-B7E0-CB3D720A27FE}" type="pres">
      <dgm:prSet presAssocID="{69DEAC0A-70A8-4E66-AF55-B3D48A7D397A}" presName="spacing" presStyleCnt="0"/>
      <dgm:spPr/>
    </dgm:pt>
    <dgm:pt modelId="{0D15E70F-8BDB-49F9-A358-CB6FC6077E11}" type="pres">
      <dgm:prSet presAssocID="{256FA1EC-0E42-40C8-A46B-A0D1FA691E5B}" presName="composite" presStyleCnt="0"/>
      <dgm:spPr/>
    </dgm:pt>
    <dgm:pt modelId="{47A020A3-84D1-44D7-AD0E-A6B993BDC020}" type="pres">
      <dgm:prSet presAssocID="{256FA1EC-0E42-40C8-A46B-A0D1FA691E5B}" presName="imgShp" presStyleLbl="fgImgPlace1" presStyleIdx="2" presStyleCnt="4" custScaleX="95090" custScaleY="9270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F82DA40E-99FD-46B3-9074-04B9C3C07E04}" type="pres">
      <dgm:prSet presAssocID="{256FA1EC-0E42-40C8-A46B-A0D1FA691E5B}" presName="txShp" presStyleLbl="node1" presStyleIdx="2" presStyleCnt="4">
        <dgm:presLayoutVars>
          <dgm:bulletEnabled val="1"/>
        </dgm:presLayoutVars>
      </dgm:prSet>
      <dgm:spPr/>
    </dgm:pt>
    <dgm:pt modelId="{2DC0BC4C-6036-4DF5-8BDF-41A65EF87959}" type="pres">
      <dgm:prSet presAssocID="{26BE4BCB-AC63-4C24-9263-1468FA35F396}" presName="spacing" presStyleCnt="0"/>
      <dgm:spPr/>
    </dgm:pt>
    <dgm:pt modelId="{44284AC6-E9BE-4162-A43D-548DFFE7671E}" type="pres">
      <dgm:prSet presAssocID="{DE07CE0C-4F70-485D-BC9E-3AD7942C5AE7}" presName="composite" presStyleCnt="0"/>
      <dgm:spPr/>
    </dgm:pt>
    <dgm:pt modelId="{43293497-DFF2-4C68-8A1F-056892980149}" type="pres">
      <dgm:prSet presAssocID="{DE07CE0C-4F70-485D-BC9E-3AD7942C5AE7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D0B4E37C-3084-497F-B728-5B5635FA8ABF}" type="pres">
      <dgm:prSet presAssocID="{DE07CE0C-4F70-485D-BC9E-3AD7942C5AE7}" presName="txShp" presStyleLbl="node1" presStyleIdx="3" presStyleCnt="4">
        <dgm:presLayoutVars>
          <dgm:bulletEnabled val="1"/>
        </dgm:presLayoutVars>
      </dgm:prSet>
      <dgm:spPr/>
    </dgm:pt>
  </dgm:ptLst>
  <dgm:cxnLst>
    <dgm:cxn modelId="{E390CE0C-8801-4BFC-982B-C0F9E3D5FCDE}" type="presOf" srcId="{DE07CE0C-4F70-485D-BC9E-3AD7942C5AE7}" destId="{D0B4E37C-3084-497F-B728-5B5635FA8ABF}" srcOrd="0" destOrd="0" presId="urn:microsoft.com/office/officeart/2005/8/layout/vList3"/>
    <dgm:cxn modelId="{C7CD572D-2EE5-4296-8D6D-B2B996F80A5A}" srcId="{DDDDDD78-055D-4FB6-BF85-84F6FC937AE5}" destId="{DE07CE0C-4F70-485D-BC9E-3AD7942C5AE7}" srcOrd="3" destOrd="0" parTransId="{E4334DA1-F4A9-4515-B96C-5E5B466EF6B6}" sibTransId="{B6F3EAE0-EEE4-4F94-B885-CCDCA8474708}"/>
    <dgm:cxn modelId="{37443A40-B53A-42A5-BB03-CC445537D1F3}" srcId="{DDDDDD78-055D-4FB6-BF85-84F6FC937AE5}" destId="{54ADBD2F-AD7B-4BBB-8486-CA0242A3F5AE}" srcOrd="0" destOrd="0" parTransId="{9E7A1CE7-F223-4E35-BC3B-EEE4F11B14DB}" sibTransId="{A86FD625-8EE2-4B5F-BB37-7488B4570A30}"/>
    <dgm:cxn modelId="{B9FF6455-BCC6-4A95-8483-5CB62622FCC0}" type="presOf" srcId="{54ADBD2F-AD7B-4BBB-8486-CA0242A3F5AE}" destId="{D1CCC19E-8FF9-4B43-89F5-8371084617E7}" srcOrd="0" destOrd="0" presId="urn:microsoft.com/office/officeart/2005/8/layout/vList3"/>
    <dgm:cxn modelId="{DE29F755-1590-4A29-8D0A-DDC235CD6575}" srcId="{DDDDDD78-055D-4FB6-BF85-84F6FC937AE5}" destId="{256FA1EC-0E42-40C8-A46B-A0D1FA691E5B}" srcOrd="2" destOrd="0" parTransId="{2137DDFE-AFA2-4F36-ADC1-FC2F5FBD141C}" sibTransId="{26BE4BCB-AC63-4C24-9263-1468FA35F396}"/>
    <dgm:cxn modelId="{0B35CDCF-B8AE-4A72-99CE-E016E7B52641}" type="presOf" srcId="{DDDDDD78-055D-4FB6-BF85-84F6FC937AE5}" destId="{98019F1A-879A-493D-AF8F-E3BBB08D5A57}" srcOrd="0" destOrd="0" presId="urn:microsoft.com/office/officeart/2005/8/layout/vList3"/>
    <dgm:cxn modelId="{FE78B4E2-A52E-4636-8A44-9E9360A2B097}" srcId="{DDDDDD78-055D-4FB6-BF85-84F6FC937AE5}" destId="{C3BA9FED-56F2-4103-B6E4-29696926C868}" srcOrd="1" destOrd="0" parTransId="{16512EC0-962C-4D38-B4A2-853D057105DF}" sibTransId="{69DEAC0A-70A8-4E66-AF55-B3D48A7D397A}"/>
    <dgm:cxn modelId="{A4EEB9F1-4710-4F9D-8BEA-C1F51804FE54}" type="presOf" srcId="{256FA1EC-0E42-40C8-A46B-A0D1FA691E5B}" destId="{F82DA40E-99FD-46B3-9074-04B9C3C07E04}" srcOrd="0" destOrd="0" presId="urn:microsoft.com/office/officeart/2005/8/layout/vList3"/>
    <dgm:cxn modelId="{82AD3BF8-A9A3-41CE-A3C2-6C29DFA76EF5}" type="presOf" srcId="{C3BA9FED-56F2-4103-B6E4-29696926C868}" destId="{38056D75-38ED-45F5-B302-DB111B616B39}" srcOrd="0" destOrd="0" presId="urn:microsoft.com/office/officeart/2005/8/layout/vList3"/>
    <dgm:cxn modelId="{8A2D766F-AA1E-4523-BBDC-C715AB61348B}" type="presParOf" srcId="{98019F1A-879A-493D-AF8F-E3BBB08D5A57}" destId="{56674E8A-19DB-4034-95C9-AD475D4745EA}" srcOrd="0" destOrd="0" presId="urn:microsoft.com/office/officeart/2005/8/layout/vList3"/>
    <dgm:cxn modelId="{242B3AED-A7A1-4888-89DF-4C42CEA5D468}" type="presParOf" srcId="{56674E8A-19DB-4034-95C9-AD475D4745EA}" destId="{3DAF159D-A2BF-4723-B792-8B8FFD1B3C2D}" srcOrd="0" destOrd="0" presId="urn:microsoft.com/office/officeart/2005/8/layout/vList3"/>
    <dgm:cxn modelId="{9E3EDBA1-2607-462C-B809-09E0974C5698}" type="presParOf" srcId="{56674E8A-19DB-4034-95C9-AD475D4745EA}" destId="{D1CCC19E-8FF9-4B43-89F5-8371084617E7}" srcOrd="1" destOrd="0" presId="urn:microsoft.com/office/officeart/2005/8/layout/vList3"/>
    <dgm:cxn modelId="{65317A8F-5DAD-4EB5-8168-60EFBBC3740E}" type="presParOf" srcId="{98019F1A-879A-493D-AF8F-E3BBB08D5A57}" destId="{913BA4CC-C2C4-4694-BBA9-7840D6130142}" srcOrd="1" destOrd="0" presId="urn:microsoft.com/office/officeart/2005/8/layout/vList3"/>
    <dgm:cxn modelId="{D07BFDA6-C784-4649-9AAF-76C96EA4E068}" type="presParOf" srcId="{98019F1A-879A-493D-AF8F-E3BBB08D5A57}" destId="{AECB290A-EC6E-4887-A471-5ADB79A1F72D}" srcOrd="2" destOrd="0" presId="urn:microsoft.com/office/officeart/2005/8/layout/vList3"/>
    <dgm:cxn modelId="{2601A92E-9BA9-44E8-A3F7-8D671991A7FD}" type="presParOf" srcId="{AECB290A-EC6E-4887-A471-5ADB79A1F72D}" destId="{776253E6-F78F-4F7B-8D00-CB3BD779DDE8}" srcOrd="0" destOrd="0" presId="urn:microsoft.com/office/officeart/2005/8/layout/vList3"/>
    <dgm:cxn modelId="{9E961A0E-23EB-4BE1-951A-7D7BEA7E717D}" type="presParOf" srcId="{AECB290A-EC6E-4887-A471-5ADB79A1F72D}" destId="{38056D75-38ED-45F5-B302-DB111B616B39}" srcOrd="1" destOrd="0" presId="urn:microsoft.com/office/officeart/2005/8/layout/vList3"/>
    <dgm:cxn modelId="{358DE404-6722-48AC-B24C-51FA194933A0}" type="presParOf" srcId="{98019F1A-879A-493D-AF8F-E3BBB08D5A57}" destId="{365B1088-FAA2-4997-B7E0-CB3D720A27FE}" srcOrd="3" destOrd="0" presId="urn:microsoft.com/office/officeart/2005/8/layout/vList3"/>
    <dgm:cxn modelId="{40A14AD2-E216-43D5-8E4C-FF1B7CF54DE9}" type="presParOf" srcId="{98019F1A-879A-493D-AF8F-E3BBB08D5A57}" destId="{0D15E70F-8BDB-49F9-A358-CB6FC6077E11}" srcOrd="4" destOrd="0" presId="urn:microsoft.com/office/officeart/2005/8/layout/vList3"/>
    <dgm:cxn modelId="{AF936521-587D-42B2-A90B-72DDF9F725BF}" type="presParOf" srcId="{0D15E70F-8BDB-49F9-A358-CB6FC6077E11}" destId="{47A020A3-84D1-44D7-AD0E-A6B993BDC020}" srcOrd="0" destOrd="0" presId="urn:microsoft.com/office/officeart/2005/8/layout/vList3"/>
    <dgm:cxn modelId="{9D3D0ADE-2E2C-4C1E-BFC2-F232B2FA5C0B}" type="presParOf" srcId="{0D15E70F-8BDB-49F9-A358-CB6FC6077E11}" destId="{F82DA40E-99FD-46B3-9074-04B9C3C07E04}" srcOrd="1" destOrd="0" presId="urn:microsoft.com/office/officeart/2005/8/layout/vList3"/>
    <dgm:cxn modelId="{678DD38C-1BE4-457B-BCFF-BE124E132E1A}" type="presParOf" srcId="{98019F1A-879A-493D-AF8F-E3BBB08D5A57}" destId="{2DC0BC4C-6036-4DF5-8BDF-41A65EF87959}" srcOrd="5" destOrd="0" presId="urn:microsoft.com/office/officeart/2005/8/layout/vList3"/>
    <dgm:cxn modelId="{749CBDDC-A7E6-48D8-AE61-74802E5C3BE8}" type="presParOf" srcId="{98019F1A-879A-493D-AF8F-E3BBB08D5A57}" destId="{44284AC6-E9BE-4162-A43D-548DFFE7671E}" srcOrd="6" destOrd="0" presId="urn:microsoft.com/office/officeart/2005/8/layout/vList3"/>
    <dgm:cxn modelId="{31E47107-2287-4FB2-81ED-93E3281FFE52}" type="presParOf" srcId="{44284AC6-E9BE-4162-A43D-548DFFE7671E}" destId="{43293497-DFF2-4C68-8A1F-056892980149}" srcOrd="0" destOrd="0" presId="urn:microsoft.com/office/officeart/2005/8/layout/vList3"/>
    <dgm:cxn modelId="{EBB9C0B8-A114-4893-A2AF-351B26E11BE3}" type="presParOf" srcId="{44284AC6-E9BE-4162-A43D-548DFFE7671E}" destId="{D0B4E37C-3084-497F-B728-5B5635FA8AB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71CC50-A3BC-41AC-8AC1-E5A8A37E6B6F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7EB08A42-238F-4D1D-B73B-D204B28C7122}">
      <dgm:prSet phldrT="[文本]"/>
      <dgm:spPr/>
      <dgm:t>
        <a:bodyPr/>
        <a:lstStyle/>
        <a:p>
          <a:r>
            <a:rPr lang="zh-CN" dirty="0"/>
            <a:t>2012</a:t>
          </a:r>
          <a:r>
            <a:rPr lang="zh-CN" altLang="en-US" dirty="0"/>
            <a:t>年</a:t>
          </a:r>
          <a:r>
            <a:rPr lang="zh-CN" dirty="0"/>
            <a:t>-2013年，中国投资增长速度开始回落，消费的增长率和贡献率稳步提升</a:t>
          </a:r>
          <a:r>
            <a:rPr lang="zh-CN" altLang="en-US" dirty="0"/>
            <a:t>，发生转折性变化</a:t>
          </a:r>
        </a:p>
      </dgm:t>
    </dgm:pt>
    <dgm:pt modelId="{C38ACA4D-CFB9-4926-9552-E825973B7E28}" type="parTrans" cxnId="{8411BE7C-6782-48AC-B653-63A3B3922B7E}">
      <dgm:prSet/>
      <dgm:spPr/>
      <dgm:t>
        <a:bodyPr/>
        <a:lstStyle/>
        <a:p>
          <a:endParaRPr lang="zh-CN" altLang="en-US"/>
        </a:p>
      </dgm:t>
    </dgm:pt>
    <dgm:pt modelId="{4A913FAE-AB1C-4DFC-9227-575E181D2748}" type="sibTrans" cxnId="{8411BE7C-6782-48AC-B653-63A3B3922B7E}">
      <dgm:prSet/>
      <dgm:spPr/>
      <dgm:t>
        <a:bodyPr/>
        <a:lstStyle/>
        <a:p>
          <a:endParaRPr lang="zh-CN" altLang="en-US"/>
        </a:p>
      </dgm:t>
    </dgm:pt>
    <dgm:pt modelId="{2449B4E2-7694-4CDD-A7F1-2D9CE7441FBB}">
      <dgm:prSet phldrT="[文本]"/>
      <dgm:spPr/>
      <dgm:t>
        <a:bodyPr/>
        <a:lstStyle/>
        <a:p>
          <a:r>
            <a:rPr lang="zh-CN" dirty="0"/>
            <a:t>过去五年消费对经济增长的平均贡献率达到56.2%，今年上半年达到78.5%</a:t>
          </a:r>
          <a:endParaRPr lang="zh-CN" altLang="en-US" dirty="0"/>
        </a:p>
      </dgm:t>
    </dgm:pt>
    <dgm:pt modelId="{B1348CAA-5169-45C0-9ED0-ABD5994D6EF3}" type="parTrans" cxnId="{2D4DCF74-C8A4-4C76-A81A-868B5B1131C0}">
      <dgm:prSet/>
      <dgm:spPr/>
      <dgm:t>
        <a:bodyPr/>
        <a:lstStyle/>
        <a:p>
          <a:endParaRPr lang="zh-CN" altLang="en-US"/>
        </a:p>
      </dgm:t>
    </dgm:pt>
    <dgm:pt modelId="{D711EA54-B240-481E-AE41-62B18E3C4906}" type="sibTrans" cxnId="{2D4DCF74-C8A4-4C76-A81A-868B5B1131C0}">
      <dgm:prSet/>
      <dgm:spPr/>
      <dgm:t>
        <a:bodyPr/>
        <a:lstStyle/>
        <a:p>
          <a:endParaRPr lang="zh-CN" altLang="en-US"/>
        </a:p>
      </dgm:t>
    </dgm:pt>
    <dgm:pt modelId="{97EBB1F9-A7C6-416A-B9F4-764CE50E21F4}">
      <dgm:prSet phldrT="[文本]"/>
      <dgm:spPr/>
      <dgm:t>
        <a:bodyPr/>
        <a:lstStyle/>
        <a:p>
          <a:r>
            <a:rPr lang="zh-CN" dirty="0"/>
            <a:t>结构调整符合预期，经济再平衡在发生</a:t>
          </a:r>
          <a:endParaRPr lang="zh-CN" altLang="en-US" dirty="0"/>
        </a:p>
      </dgm:t>
    </dgm:pt>
    <dgm:pt modelId="{653A5316-D24E-4484-A5BA-9E628E36E04C}" type="parTrans" cxnId="{91DA17F3-F680-4211-899D-7B163B053569}">
      <dgm:prSet/>
      <dgm:spPr/>
      <dgm:t>
        <a:bodyPr/>
        <a:lstStyle/>
        <a:p>
          <a:endParaRPr lang="zh-CN" altLang="en-US"/>
        </a:p>
      </dgm:t>
    </dgm:pt>
    <dgm:pt modelId="{5D0C6166-F175-4A0C-A924-4EDB18C2BC8A}" type="sibTrans" cxnId="{91DA17F3-F680-4211-899D-7B163B053569}">
      <dgm:prSet/>
      <dgm:spPr/>
      <dgm:t>
        <a:bodyPr/>
        <a:lstStyle/>
        <a:p>
          <a:endParaRPr lang="zh-CN" altLang="en-US"/>
        </a:p>
      </dgm:t>
    </dgm:pt>
    <dgm:pt modelId="{B7F15695-DCC3-4CFF-AD72-D85F62E37348}" type="pres">
      <dgm:prSet presAssocID="{B271CC50-A3BC-41AC-8AC1-E5A8A37E6B6F}" presName="linearFlow" presStyleCnt="0">
        <dgm:presLayoutVars>
          <dgm:dir/>
          <dgm:resizeHandles val="exact"/>
        </dgm:presLayoutVars>
      </dgm:prSet>
      <dgm:spPr/>
    </dgm:pt>
    <dgm:pt modelId="{9BA46C48-8179-488C-A922-115BDC47F14D}" type="pres">
      <dgm:prSet presAssocID="{7EB08A42-238F-4D1D-B73B-D204B28C7122}" presName="composite" presStyleCnt="0"/>
      <dgm:spPr/>
    </dgm:pt>
    <dgm:pt modelId="{D88E1F39-7700-4CA6-9A4E-C150A7BB45E4}" type="pres">
      <dgm:prSet presAssocID="{7EB08A42-238F-4D1D-B73B-D204B28C7122}" presName="imgShp" presStyleLbl="fgImgPlace1" presStyleIdx="0" presStyleCnt="3" custScaleX="99990" custScaleY="1078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51EFCD6F-4086-4DDE-859E-67E6F48D0DF4}" type="pres">
      <dgm:prSet presAssocID="{7EB08A42-238F-4D1D-B73B-D204B28C7122}" presName="txShp" presStyleLbl="node1" presStyleIdx="0" presStyleCnt="3">
        <dgm:presLayoutVars>
          <dgm:bulletEnabled val="1"/>
        </dgm:presLayoutVars>
      </dgm:prSet>
      <dgm:spPr/>
    </dgm:pt>
    <dgm:pt modelId="{EA7BC1F6-A11D-45B3-AD56-11995B2A7996}" type="pres">
      <dgm:prSet presAssocID="{4A913FAE-AB1C-4DFC-9227-575E181D2748}" presName="spacing" presStyleCnt="0"/>
      <dgm:spPr/>
    </dgm:pt>
    <dgm:pt modelId="{C3324940-7901-4331-866A-A1AFE455374D}" type="pres">
      <dgm:prSet presAssocID="{2449B4E2-7694-4CDD-A7F1-2D9CE7441FBB}" presName="composite" presStyleCnt="0"/>
      <dgm:spPr/>
    </dgm:pt>
    <dgm:pt modelId="{497B9FC2-56C4-4A4C-BDA5-396E8C56B4B8}" type="pres">
      <dgm:prSet presAssocID="{2449B4E2-7694-4CDD-A7F1-2D9CE7441FBB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358F795-EBB4-4118-940F-C332B3D8EC41}" type="pres">
      <dgm:prSet presAssocID="{2449B4E2-7694-4CDD-A7F1-2D9CE7441FBB}" presName="txShp" presStyleLbl="node1" presStyleIdx="1" presStyleCnt="3">
        <dgm:presLayoutVars>
          <dgm:bulletEnabled val="1"/>
        </dgm:presLayoutVars>
      </dgm:prSet>
      <dgm:spPr/>
    </dgm:pt>
    <dgm:pt modelId="{87EF852B-AEA1-41CA-A461-E80FF3C9BEB7}" type="pres">
      <dgm:prSet presAssocID="{D711EA54-B240-481E-AE41-62B18E3C4906}" presName="spacing" presStyleCnt="0"/>
      <dgm:spPr/>
    </dgm:pt>
    <dgm:pt modelId="{0D818B06-594F-4FB5-9F33-41538BDABF55}" type="pres">
      <dgm:prSet presAssocID="{97EBB1F9-A7C6-416A-B9F4-764CE50E21F4}" presName="composite" presStyleCnt="0"/>
      <dgm:spPr/>
    </dgm:pt>
    <dgm:pt modelId="{0955940D-DF35-481F-B7CD-53167418750B}" type="pres">
      <dgm:prSet presAssocID="{97EBB1F9-A7C6-416A-B9F4-764CE50E21F4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9FA2CB0-3D81-402F-9E90-1AF5A3E72FAA}" type="pres">
      <dgm:prSet presAssocID="{97EBB1F9-A7C6-416A-B9F4-764CE50E21F4}" presName="txShp" presStyleLbl="node1" presStyleIdx="2" presStyleCnt="3">
        <dgm:presLayoutVars>
          <dgm:bulletEnabled val="1"/>
        </dgm:presLayoutVars>
      </dgm:prSet>
      <dgm:spPr/>
    </dgm:pt>
  </dgm:ptLst>
  <dgm:cxnLst>
    <dgm:cxn modelId="{3AAA8D29-16D1-49EC-8A2B-7700FE9B92F4}" type="presOf" srcId="{B271CC50-A3BC-41AC-8AC1-E5A8A37E6B6F}" destId="{B7F15695-DCC3-4CFF-AD72-D85F62E37348}" srcOrd="0" destOrd="0" presId="urn:microsoft.com/office/officeart/2005/8/layout/vList3"/>
    <dgm:cxn modelId="{2D4DCF74-C8A4-4C76-A81A-868B5B1131C0}" srcId="{B271CC50-A3BC-41AC-8AC1-E5A8A37E6B6F}" destId="{2449B4E2-7694-4CDD-A7F1-2D9CE7441FBB}" srcOrd="1" destOrd="0" parTransId="{B1348CAA-5169-45C0-9ED0-ABD5994D6EF3}" sibTransId="{D711EA54-B240-481E-AE41-62B18E3C4906}"/>
    <dgm:cxn modelId="{8411BE7C-6782-48AC-B653-63A3B3922B7E}" srcId="{B271CC50-A3BC-41AC-8AC1-E5A8A37E6B6F}" destId="{7EB08A42-238F-4D1D-B73B-D204B28C7122}" srcOrd="0" destOrd="0" parTransId="{C38ACA4D-CFB9-4926-9552-E825973B7E28}" sibTransId="{4A913FAE-AB1C-4DFC-9227-575E181D2748}"/>
    <dgm:cxn modelId="{D35ED588-8166-436E-A40B-886FD102D521}" type="presOf" srcId="{2449B4E2-7694-4CDD-A7F1-2D9CE7441FBB}" destId="{F358F795-EBB4-4118-940F-C332B3D8EC41}" srcOrd="0" destOrd="0" presId="urn:microsoft.com/office/officeart/2005/8/layout/vList3"/>
    <dgm:cxn modelId="{D2A8C9A0-F22D-4729-85A7-21E2B5C4EA25}" type="presOf" srcId="{7EB08A42-238F-4D1D-B73B-D204B28C7122}" destId="{51EFCD6F-4086-4DDE-859E-67E6F48D0DF4}" srcOrd="0" destOrd="0" presId="urn:microsoft.com/office/officeart/2005/8/layout/vList3"/>
    <dgm:cxn modelId="{C84A41A6-F90D-478B-8C4A-B1DD871BF2A0}" type="presOf" srcId="{97EBB1F9-A7C6-416A-B9F4-764CE50E21F4}" destId="{99FA2CB0-3D81-402F-9E90-1AF5A3E72FAA}" srcOrd="0" destOrd="0" presId="urn:microsoft.com/office/officeart/2005/8/layout/vList3"/>
    <dgm:cxn modelId="{91DA17F3-F680-4211-899D-7B163B053569}" srcId="{B271CC50-A3BC-41AC-8AC1-E5A8A37E6B6F}" destId="{97EBB1F9-A7C6-416A-B9F4-764CE50E21F4}" srcOrd="2" destOrd="0" parTransId="{653A5316-D24E-4484-A5BA-9E628E36E04C}" sibTransId="{5D0C6166-F175-4A0C-A924-4EDB18C2BC8A}"/>
    <dgm:cxn modelId="{E1E9D19F-9FD3-4D3D-A53D-CE8109B86D23}" type="presParOf" srcId="{B7F15695-DCC3-4CFF-AD72-D85F62E37348}" destId="{9BA46C48-8179-488C-A922-115BDC47F14D}" srcOrd="0" destOrd="0" presId="urn:microsoft.com/office/officeart/2005/8/layout/vList3"/>
    <dgm:cxn modelId="{3077CA8F-4EC0-456E-8B38-A94B0269EDFA}" type="presParOf" srcId="{9BA46C48-8179-488C-A922-115BDC47F14D}" destId="{D88E1F39-7700-4CA6-9A4E-C150A7BB45E4}" srcOrd="0" destOrd="0" presId="urn:microsoft.com/office/officeart/2005/8/layout/vList3"/>
    <dgm:cxn modelId="{F0FEFEF0-F243-45C8-B637-AB16515B6D05}" type="presParOf" srcId="{9BA46C48-8179-488C-A922-115BDC47F14D}" destId="{51EFCD6F-4086-4DDE-859E-67E6F48D0DF4}" srcOrd="1" destOrd="0" presId="urn:microsoft.com/office/officeart/2005/8/layout/vList3"/>
    <dgm:cxn modelId="{BAE9C32B-6F9B-42D4-879A-3D07346B4176}" type="presParOf" srcId="{B7F15695-DCC3-4CFF-AD72-D85F62E37348}" destId="{EA7BC1F6-A11D-45B3-AD56-11995B2A7996}" srcOrd="1" destOrd="0" presId="urn:microsoft.com/office/officeart/2005/8/layout/vList3"/>
    <dgm:cxn modelId="{6C00F05F-717E-46E2-8FFB-9B187EDE36A3}" type="presParOf" srcId="{B7F15695-DCC3-4CFF-AD72-D85F62E37348}" destId="{C3324940-7901-4331-866A-A1AFE455374D}" srcOrd="2" destOrd="0" presId="urn:microsoft.com/office/officeart/2005/8/layout/vList3"/>
    <dgm:cxn modelId="{A4E40475-4C45-41B3-BDC9-EEC6594020FD}" type="presParOf" srcId="{C3324940-7901-4331-866A-A1AFE455374D}" destId="{497B9FC2-56C4-4A4C-BDA5-396E8C56B4B8}" srcOrd="0" destOrd="0" presId="urn:microsoft.com/office/officeart/2005/8/layout/vList3"/>
    <dgm:cxn modelId="{9E9E0FC8-3EF7-4B35-ABB7-D39841D09452}" type="presParOf" srcId="{C3324940-7901-4331-866A-A1AFE455374D}" destId="{F358F795-EBB4-4118-940F-C332B3D8EC41}" srcOrd="1" destOrd="0" presId="urn:microsoft.com/office/officeart/2005/8/layout/vList3"/>
    <dgm:cxn modelId="{A9DBE311-A87E-4C49-A6B9-1B98F0C3CAD6}" type="presParOf" srcId="{B7F15695-DCC3-4CFF-AD72-D85F62E37348}" destId="{87EF852B-AEA1-41CA-A461-E80FF3C9BEB7}" srcOrd="3" destOrd="0" presId="urn:microsoft.com/office/officeart/2005/8/layout/vList3"/>
    <dgm:cxn modelId="{461CE758-787B-4430-AF90-436095EFC221}" type="presParOf" srcId="{B7F15695-DCC3-4CFF-AD72-D85F62E37348}" destId="{0D818B06-594F-4FB5-9F33-41538BDABF55}" srcOrd="4" destOrd="0" presId="urn:microsoft.com/office/officeart/2005/8/layout/vList3"/>
    <dgm:cxn modelId="{D5BB1E6E-A544-41A8-A368-ACA47ACDDDE4}" type="presParOf" srcId="{0D818B06-594F-4FB5-9F33-41538BDABF55}" destId="{0955940D-DF35-481F-B7CD-53167418750B}" srcOrd="0" destOrd="0" presId="urn:microsoft.com/office/officeart/2005/8/layout/vList3"/>
    <dgm:cxn modelId="{673C859F-090B-4D0B-9916-8CD90A4CA9C2}" type="presParOf" srcId="{0D818B06-594F-4FB5-9F33-41538BDABF55}" destId="{99FA2CB0-3D81-402F-9E90-1AF5A3E72FA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86E2AE-3C2F-4145-AD2B-5E622212B58A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5CC14301-3CDD-4E12-B324-37222345DF0B}">
      <dgm:prSet phldrT="[文本]"/>
      <dgm:spPr/>
      <dgm:t>
        <a:bodyPr/>
        <a:lstStyle/>
        <a:p>
          <a:r>
            <a:rPr lang="zh-CN" dirty="0"/>
            <a:t>美元是世界货币</a:t>
          </a:r>
          <a:r>
            <a:rPr lang="zh-CN" altLang="en-US" dirty="0"/>
            <a:t>，</a:t>
          </a:r>
          <a:r>
            <a:rPr lang="zh-CN" dirty="0"/>
            <a:t>尽管次贷危机是美国人惹祸，但是在这轮调整中是受益最大的</a:t>
          </a:r>
          <a:endParaRPr lang="zh-CN" altLang="en-US" dirty="0"/>
        </a:p>
      </dgm:t>
    </dgm:pt>
    <dgm:pt modelId="{F2EB288D-2ABF-4CE4-9BDA-E0EF6A85EE1B}" type="parTrans" cxnId="{C9CC6050-63F1-4063-8A41-83F26DAEF59C}">
      <dgm:prSet/>
      <dgm:spPr/>
      <dgm:t>
        <a:bodyPr/>
        <a:lstStyle/>
        <a:p>
          <a:endParaRPr lang="zh-CN" altLang="en-US"/>
        </a:p>
      </dgm:t>
    </dgm:pt>
    <dgm:pt modelId="{0C39E43B-991B-415C-ABC0-79E6F8490A0F}" type="sibTrans" cxnId="{C9CC6050-63F1-4063-8A41-83F26DAEF59C}">
      <dgm:prSet/>
      <dgm:spPr/>
      <dgm:t>
        <a:bodyPr/>
        <a:lstStyle/>
        <a:p>
          <a:endParaRPr lang="zh-CN" altLang="en-US"/>
        </a:p>
      </dgm:t>
    </dgm:pt>
    <dgm:pt modelId="{8D31149E-12A8-4E44-8193-65E265B582CD}">
      <dgm:prSet phldrT="[文本]"/>
      <dgm:spPr/>
      <dgm:t>
        <a:bodyPr/>
        <a:lstStyle/>
        <a:p>
          <a:r>
            <a:rPr lang="zh-CN" dirty="0"/>
            <a:t>2015年开始美国货币政策转向</a:t>
          </a:r>
          <a:r>
            <a:rPr lang="zh-CN" altLang="en-US" dirty="0"/>
            <a:t>，</a:t>
          </a:r>
          <a:r>
            <a:rPr lang="zh-CN" dirty="0"/>
            <a:t>原来流出去的资金在回笼</a:t>
          </a:r>
          <a:endParaRPr lang="zh-CN" altLang="en-US" dirty="0"/>
        </a:p>
      </dgm:t>
    </dgm:pt>
    <dgm:pt modelId="{D4A8857D-35D1-482E-B051-0332FF9F2C8E}" type="parTrans" cxnId="{FFFCDB37-AD57-4175-BFA7-A90E0E9AA97D}">
      <dgm:prSet/>
      <dgm:spPr/>
      <dgm:t>
        <a:bodyPr/>
        <a:lstStyle/>
        <a:p>
          <a:endParaRPr lang="zh-CN" altLang="en-US"/>
        </a:p>
      </dgm:t>
    </dgm:pt>
    <dgm:pt modelId="{84CD10E3-7090-4997-B758-A51A304858A1}" type="sibTrans" cxnId="{FFFCDB37-AD57-4175-BFA7-A90E0E9AA97D}">
      <dgm:prSet/>
      <dgm:spPr/>
      <dgm:t>
        <a:bodyPr/>
        <a:lstStyle/>
        <a:p>
          <a:endParaRPr lang="zh-CN" altLang="en-US"/>
        </a:p>
      </dgm:t>
    </dgm:pt>
    <dgm:pt modelId="{CD03D133-10B0-4A00-B9AC-2EA1E63608F5}">
      <dgm:prSet phldrT="[文本]"/>
      <dgm:spPr/>
      <dgm:t>
        <a:bodyPr/>
        <a:lstStyle/>
        <a:p>
          <a:r>
            <a:rPr lang="zh-CN" dirty="0"/>
            <a:t>2015-2016上半年，人民币外汇储备每个月减少1000亿美元左右，有一些月份，人民币汇率逼近1：7</a:t>
          </a:r>
          <a:endParaRPr lang="zh-CN" altLang="en-US" dirty="0"/>
        </a:p>
      </dgm:t>
    </dgm:pt>
    <dgm:pt modelId="{AC812999-1DDF-423B-8C9F-223B4A765E95}" type="parTrans" cxnId="{AB9ACA51-C732-4BEE-8517-4B90F9DA5231}">
      <dgm:prSet/>
      <dgm:spPr/>
      <dgm:t>
        <a:bodyPr/>
        <a:lstStyle/>
        <a:p>
          <a:endParaRPr lang="zh-CN" altLang="en-US"/>
        </a:p>
      </dgm:t>
    </dgm:pt>
    <dgm:pt modelId="{6A00EF30-FEF1-4EC5-BE5B-46F621940A9B}" type="sibTrans" cxnId="{AB9ACA51-C732-4BEE-8517-4B90F9DA5231}">
      <dgm:prSet/>
      <dgm:spPr/>
      <dgm:t>
        <a:bodyPr/>
        <a:lstStyle/>
        <a:p>
          <a:endParaRPr lang="zh-CN" altLang="en-US"/>
        </a:p>
      </dgm:t>
    </dgm:pt>
    <dgm:pt modelId="{488CAB6C-AEE1-4F1A-8FE4-AD34CA42F851}" type="pres">
      <dgm:prSet presAssocID="{2686E2AE-3C2F-4145-AD2B-5E622212B58A}" presName="linearFlow" presStyleCnt="0">
        <dgm:presLayoutVars>
          <dgm:dir/>
          <dgm:resizeHandles val="exact"/>
        </dgm:presLayoutVars>
      </dgm:prSet>
      <dgm:spPr/>
    </dgm:pt>
    <dgm:pt modelId="{24F938F2-770F-4548-8848-BF9FF36DF4F5}" type="pres">
      <dgm:prSet presAssocID="{5CC14301-3CDD-4E12-B324-37222345DF0B}" presName="composite" presStyleCnt="0"/>
      <dgm:spPr/>
    </dgm:pt>
    <dgm:pt modelId="{6ECC2D15-AB9D-4FA1-8A1C-0DF3030DE56C}" type="pres">
      <dgm:prSet presAssocID="{5CC14301-3CDD-4E12-B324-37222345DF0B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0B6771A8-80DD-43AB-B1D1-E59D433BBDDE}" type="pres">
      <dgm:prSet presAssocID="{5CC14301-3CDD-4E12-B324-37222345DF0B}" presName="txShp" presStyleLbl="node1" presStyleIdx="0" presStyleCnt="3">
        <dgm:presLayoutVars>
          <dgm:bulletEnabled val="1"/>
        </dgm:presLayoutVars>
      </dgm:prSet>
      <dgm:spPr/>
    </dgm:pt>
    <dgm:pt modelId="{BB6184EE-87DC-49D2-93F0-C093BF85416A}" type="pres">
      <dgm:prSet presAssocID="{0C39E43B-991B-415C-ABC0-79E6F8490A0F}" presName="spacing" presStyleCnt="0"/>
      <dgm:spPr/>
    </dgm:pt>
    <dgm:pt modelId="{60AD28E9-97E6-4F6A-9C72-667AECB71E78}" type="pres">
      <dgm:prSet presAssocID="{8D31149E-12A8-4E44-8193-65E265B582CD}" presName="composite" presStyleCnt="0"/>
      <dgm:spPr/>
    </dgm:pt>
    <dgm:pt modelId="{0C245431-A80C-41B1-90C0-DD5C9219A23F}" type="pres">
      <dgm:prSet presAssocID="{8D31149E-12A8-4E44-8193-65E265B582CD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BEA31F7-0EBC-4F11-B10F-2A402AF94E3D}" type="pres">
      <dgm:prSet presAssocID="{8D31149E-12A8-4E44-8193-65E265B582CD}" presName="txShp" presStyleLbl="node1" presStyleIdx="1" presStyleCnt="3">
        <dgm:presLayoutVars>
          <dgm:bulletEnabled val="1"/>
        </dgm:presLayoutVars>
      </dgm:prSet>
      <dgm:spPr/>
    </dgm:pt>
    <dgm:pt modelId="{D1AB8FCA-9F08-4065-A553-A2F69A887CF4}" type="pres">
      <dgm:prSet presAssocID="{84CD10E3-7090-4997-B758-A51A304858A1}" presName="spacing" presStyleCnt="0"/>
      <dgm:spPr/>
    </dgm:pt>
    <dgm:pt modelId="{61FD6FB7-7909-4695-A88A-0D9A792C57B4}" type="pres">
      <dgm:prSet presAssocID="{CD03D133-10B0-4A00-B9AC-2EA1E63608F5}" presName="composite" presStyleCnt="0"/>
      <dgm:spPr/>
    </dgm:pt>
    <dgm:pt modelId="{E9A7AFC9-05CE-470B-944D-C2C524269C6A}" type="pres">
      <dgm:prSet presAssocID="{CD03D133-10B0-4A00-B9AC-2EA1E63608F5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EBB3F76C-7934-4F3D-B057-131831889FB6}" type="pres">
      <dgm:prSet presAssocID="{CD03D133-10B0-4A00-B9AC-2EA1E63608F5}" presName="txShp" presStyleLbl="node1" presStyleIdx="2" presStyleCnt="3">
        <dgm:presLayoutVars>
          <dgm:bulletEnabled val="1"/>
        </dgm:presLayoutVars>
      </dgm:prSet>
      <dgm:spPr/>
    </dgm:pt>
  </dgm:ptLst>
  <dgm:cxnLst>
    <dgm:cxn modelId="{FFFCDB37-AD57-4175-BFA7-A90E0E9AA97D}" srcId="{2686E2AE-3C2F-4145-AD2B-5E622212B58A}" destId="{8D31149E-12A8-4E44-8193-65E265B582CD}" srcOrd="1" destOrd="0" parTransId="{D4A8857D-35D1-482E-B051-0332FF9F2C8E}" sibTransId="{84CD10E3-7090-4997-B758-A51A304858A1}"/>
    <dgm:cxn modelId="{800A6C61-2E89-4FB0-ABFA-161440529759}" type="presOf" srcId="{2686E2AE-3C2F-4145-AD2B-5E622212B58A}" destId="{488CAB6C-AEE1-4F1A-8FE4-AD34CA42F851}" srcOrd="0" destOrd="0" presId="urn:microsoft.com/office/officeart/2005/8/layout/vList3"/>
    <dgm:cxn modelId="{8E02E066-5EC6-4B2A-9CB2-8D09858981FF}" type="presOf" srcId="{5CC14301-3CDD-4E12-B324-37222345DF0B}" destId="{0B6771A8-80DD-43AB-B1D1-E59D433BBDDE}" srcOrd="0" destOrd="0" presId="urn:microsoft.com/office/officeart/2005/8/layout/vList3"/>
    <dgm:cxn modelId="{41AC3047-5458-4C1C-AE8A-E6028F31D7DB}" type="presOf" srcId="{8D31149E-12A8-4E44-8193-65E265B582CD}" destId="{EBEA31F7-0EBC-4F11-B10F-2A402AF94E3D}" srcOrd="0" destOrd="0" presId="urn:microsoft.com/office/officeart/2005/8/layout/vList3"/>
    <dgm:cxn modelId="{C9CC6050-63F1-4063-8A41-83F26DAEF59C}" srcId="{2686E2AE-3C2F-4145-AD2B-5E622212B58A}" destId="{5CC14301-3CDD-4E12-B324-37222345DF0B}" srcOrd="0" destOrd="0" parTransId="{F2EB288D-2ABF-4CE4-9BDA-E0EF6A85EE1B}" sibTransId="{0C39E43B-991B-415C-ABC0-79E6F8490A0F}"/>
    <dgm:cxn modelId="{AB9ACA51-C732-4BEE-8517-4B90F9DA5231}" srcId="{2686E2AE-3C2F-4145-AD2B-5E622212B58A}" destId="{CD03D133-10B0-4A00-B9AC-2EA1E63608F5}" srcOrd="2" destOrd="0" parTransId="{AC812999-1DDF-423B-8C9F-223B4A765E95}" sibTransId="{6A00EF30-FEF1-4EC5-BE5B-46F621940A9B}"/>
    <dgm:cxn modelId="{235EE3CE-D5ED-4E93-9A32-5A964BCAC6F8}" type="presOf" srcId="{CD03D133-10B0-4A00-B9AC-2EA1E63608F5}" destId="{EBB3F76C-7934-4F3D-B057-131831889FB6}" srcOrd="0" destOrd="0" presId="urn:microsoft.com/office/officeart/2005/8/layout/vList3"/>
    <dgm:cxn modelId="{A3A1B682-B69D-4336-8C07-A3715B3B8533}" type="presParOf" srcId="{488CAB6C-AEE1-4F1A-8FE4-AD34CA42F851}" destId="{24F938F2-770F-4548-8848-BF9FF36DF4F5}" srcOrd="0" destOrd="0" presId="urn:microsoft.com/office/officeart/2005/8/layout/vList3"/>
    <dgm:cxn modelId="{4E2F8E17-1BD1-4653-97DE-1F6B4BBAB145}" type="presParOf" srcId="{24F938F2-770F-4548-8848-BF9FF36DF4F5}" destId="{6ECC2D15-AB9D-4FA1-8A1C-0DF3030DE56C}" srcOrd="0" destOrd="0" presId="urn:microsoft.com/office/officeart/2005/8/layout/vList3"/>
    <dgm:cxn modelId="{C1F43F3A-1724-46F8-91C6-A918F7692488}" type="presParOf" srcId="{24F938F2-770F-4548-8848-BF9FF36DF4F5}" destId="{0B6771A8-80DD-43AB-B1D1-E59D433BBDDE}" srcOrd="1" destOrd="0" presId="urn:microsoft.com/office/officeart/2005/8/layout/vList3"/>
    <dgm:cxn modelId="{397D243E-02A0-4768-934C-BDF6AE0A8228}" type="presParOf" srcId="{488CAB6C-AEE1-4F1A-8FE4-AD34CA42F851}" destId="{BB6184EE-87DC-49D2-93F0-C093BF85416A}" srcOrd="1" destOrd="0" presId="urn:microsoft.com/office/officeart/2005/8/layout/vList3"/>
    <dgm:cxn modelId="{3CA889C8-8104-4D01-8EFD-C674EB00A208}" type="presParOf" srcId="{488CAB6C-AEE1-4F1A-8FE4-AD34CA42F851}" destId="{60AD28E9-97E6-4F6A-9C72-667AECB71E78}" srcOrd="2" destOrd="0" presId="urn:microsoft.com/office/officeart/2005/8/layout/vList3"/>
    <dgm:cxn modelId="{3979D271-4EA9-42A4-9A05-D25F465E2A57}" type="presParOf" srcId="{60AD28E9-97E6-4F6A-9C72-667AECB71E78}" destId="{0C245431-A80C-41B1-90C0-DD5C9219A23F}" srcOrd="0" destOrd="0" presId="urn:microsoft.com/office/officeart/2005/8/layout/vList3"/>
    <dgm:cxn modelId="{4861129C-6ECE-4280-97D3-B61210C829E4}" type="presParOf" srcId="{60AD28E9-97E6-4F6A-9C72-667AECB71E78}" destId="{EBEA31F7-0EBC-4F11-B10F-2A402AF94E3D}" srcOrd="1" destOrd="0" presId="urn:microsoft.com/office/officeart/2005/8/layout/vList3"/>
    <dgm:cxn modelId="{8FCACC78-D159-4492-B41F-E4EB094C5E59}" type="presParOf" srcId="{488CAB6C-AEE1-4F1A-8FE4-AD34CA42F851}" destId="{D1AB8FCA-9F08-4065-A553-A2F69A887CF4}" srcOrd="3" destOrd="0" presId="urn:microsoft.com/office/officeart/2005/8/layout/vList3"/>
    <dgm:cxn modelId="{06C585E0-EB3C-47D3-95BE-982720994082}" type="presParOf" srcId="{488CAB6C-AEE1-4F1A-8FE4-AD34CA42F851}" destId="{61FD6FB7-7909-4695-A88A-0D9A792C57B4}" srcOrd="4" destOrd="0" presId="urn:microsoft.com/office/officeart/2005/8/layout/vList3"/>
    <dgm:cxn modelId="{1FCDB191-0311-4E84-A220-8CA23757DD26}" type="presParOf" srcId="{61FD6FB7-7909-4695-A88A-0D9A792C57B4}" destId="{E9A7AFC9-05CE-470B-944D-C2C524269C6A}" srcOrd="0" destOrd="0" presId="urn:microsoft.com/office/officeart/2005/8/layout/vList3"/>
    <dgm:cxn modelId="{3D67838A-C371-4A66-AD81-4ADC5895B34C}" type="presParOf" srcId="{61FD6FB7-7909-4695-A88A-0D9A792C57B4}" destId="{EBB3F76C-7934-4F3D-B057-131831889FB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7F07B0-51FB-408A-AF4E-C837D1E0046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3652ABB-6C0C-427E-A8C4-9882952F63B9}">
      <dgm:prSet phldrT="[文本]"/>
      <dgm:spPr>
        <a:solidFill>
          <a:srgbClr val="FFC000"/>
        </a:solidFill>
      </dgm:spPr>
      <dgm:t>
        <a:bodyPr/>
        <a:lstStyle/>
        <a:p>
          <a:r>
            <a:rPr lang="zh-CN" dirty="0"/>
            <a:t>传统产能占比仍超过80%</a:t>
          </a:r>
          <a:endParaRPr lang="zh-CN" altLang="en-US" dirty="0"/>
        </a:p>
      </dgm:t>
    </dgm:pt>
    <dgm:pt modelId="{0CCF0450-72FA-40E2-AAD6-150BC567E132}" type="parTrans" cxnId="{67C78C5F-EC38-42D0-B49E-90871BBBB794}">
      <dgm:prSet/>
      <dgm:spPr/>
      <dgm:t>
        <a:bodyPr/>
        <a:lstStyle/>
        <a:p>
          <a:endParaRPr lang="zh-CN" altLang="en-US"/>
        </a:p>
      </dgm:t>
    </dgm:pt>
    <dgm:pt modelId="{4DB638E3-6E64-4AF2-A412-87ACF940B842}" type="sibTrans" cxnId="{67C78C5F-EC38-42D0-B49E-90871BBBB794}">
      <dgm:prSet/>
      <dgm:spPr/>
      <dgm:t>
        <a:bodyPr/>
        <a:lstStyle/>
        <a:p>
          <a:endParaRPr lang="zh-CN" altLang="en-US"/>
        </a:p>
      </dgm:t>
    </dgm:pt>
    <dgm:pt modelId="{60F18CCA-9023-4D5A-BFAF-2EA95C81A278}">
      <dgm:prSet phldrT="[文本]"/>
      <dgm:spPr/>
      <dgm:t>
        <a:bodyPr/>
        <a:lstStyle/>
        <a:p>
          <a:r>
            <a:rPr lang="zh-CN" altLang="en-US" dirty="0"/>
            <a:t>煤炭</a:t>
          </a:r>
        </a:p>
      </dgm:t>
    </dgm:pt>
    <dgm:pt modelId="{88FDC43A-F5C8-4C7F-AB99-E19F2B22F82A}" type="parTrans" cxnId="{2599B70A-3311-46B0-B5D9-CB7879899EC8}">
      <dgm:prSet/>
      <dgm:spPr/>
      <dgm:t>
        <a:bodyPr/>
        <a:lstStyle/>
        <a:p>
          <a:endParaRPr lang="zh-CN" altLang="en-US"/>
        </a:p>
      </dgm:t>
    </dgm:pt>
    <dgm:pt modelId="{B62CD51C-E087-43AE-BB56-9C66D8252FF4}" type="sibTrans" cxnId="{2599B70A-3311-46B0-B5D9-CB7879899EC8}">
      <dgm:prSet/>
      <dgm:spPr/>
      <dgm:t>
        <a:bodyPr/>
        <a:lstStyle/>
        <a:p>
          <a:endParaRPr lang="zh-CN" altLang="en-US"/>
        </a:p>
      </dgm:t>
    </dgm:pt>
    <dgm:pt modelId="{97AD7D3B-3D1E-4B58-9E74-57BFDE75ADDC}">
      <dgm:prSet phldrT="[文本]"/>
      <dgm:spPr/>
      <dgm:t>
        <a:bodyPr/>
        <a:lstStyle/>
        <a:p>
          <a:r>
            <a:rPr lang="zh-CN" altLang="en-US" dirty="0"/>
            <a:t>钢铁</a:t>
          </a:r>
        </a:p>
      </dgm:t>
    </dgm:pt>
    <dgm:pt modelId="{54C82200-F7E9-4116-B2B6-6207C6C902FE}" type="parTrans" cxnId="{3D5A385D-347A-4FC3-8242-48A9B5428C3C}">
      <dgm:prSet/>
      <dgm:spPr/>
      <dgm:t>
        <a:bodyPr/>
        <a:lstStyle/>
        <a:p>
          <a:endParaRPr lang="zh-CN" altLang="en-US"/>
        </a:p>
      </dgm:t>
    </dgm:pt>
    <dgm:pt modelId="{CC511B83-5BEA-4311-9CB9-05F6C7B6E61B}" type="sibTrans" cxnId="{3D5A385D-347A-4FC3-8242-48A9B5428C3C}">
      <dgm:prSet/>
      <dgm:spPr/>
      <dgm:t>
        <a:bodyPr/>
        <a:lstStyle/>
        <a:p>
          <a:endParaRPr lang="zh-CN" altLang="en-US"/>
        </a:p>
      </dgm:t>
    </dgm:pt>
    <dgm:pt modelId="{635D4443-D565-409C-B7AB-88CB9DCC2751}">
      <dgm:prSet phldrT="[文本]"/>
      <dgm:spPr/>
      <dgm:t>
        <a:bodyPr/>
        <a:lstStyle/>
        <a:p>
          <a:r>
            <a:rPr lang="zh-CN" altLang="en-US" dirty="0"/>
            <a:t>水泥</a:t>
          </a:r>
        </a:p>
      </dgm:t>
    </dgm:pt>
    <dgm:pt modelId="{B45715EF-2405-449A-B6F4-53A53A42BCB8}" type="parTrans" cxnId="{954934E5-4E60-4B0D-95F0-0BDEC740BE11}">
      <dgm:prSet/>
      <dgm:spPr/>
      <dgm:t>
        <a:bodyPr/>
        <a:lstStyle/>
        <a:p>
          <a:endParaRPr lang="zh-CN" altLang="en-US"/>
        </a:p>
      </dgm:t>
    </dgm:pt>
    <dgm:pt modelId="{46351D37-9638-46FD-82C5-28676771ED61}" type="sibTrans" cxnId="{954934E5-4E60-4B0D-95F0-0BDEC740BE11}">
      <dgm:prSet/>
      <dgm:spPr/>
      <dgm:t>
        <a:bodyPr/>
        <a:lstStyle/>
        <a:p>
          <a:endParaRPr lang="zh-CN" altLang="en-US"/>
        </a:p>
      </dgm:t>
    </dgm:pt>
    <dgm:pt modelId="{5A581676-DF84-4576-A036-17DE41EEBB6F}">
      <dgm:prSet phldrT="[文本]"/>
      <dgm:spPr/>
      <dgm:t>
        <a:bodyPr/>
        <a:lstStyle/>
        <a:p>
          <a:r>
            <a:rPr lang="zh-CN" altLang="en-US" dirty="0"/>
            <a:t>建材</a:t>
          </a:r>
        </a:p>
      </dgm:t>
    </dgm:pt>
    <dgm:pt modelId="{AE4E24C8-6DF8-47AF-A5C4-BAD3B20031F6}" type="parTrans" cxnId="{AE624042-1B29-4F82-AD6B-C5C6EBB611AF}">
      <dgm:prSet/>
      <dgm:spPr/>
      <dgm:t>
        <a:bodyPr/>
        <a:lstStyle/>
        <a:p>
          <a:endParaRPr lang="zh-CN" altLang="en-US"/>
        </a:p>
      </dgm:t>
    </dgm:pt>
    <dgm:pt modelId="{7A662D88-8549-42F6-BA2D-1F88DA2D3247}" type="sibTrans" cxnId="{AE624042-1B29-4F82-AD6B-C5C6EBB611AF}">
      <dgm:prSet/>
      <dgm:spPr/>
      <dgm:t>
        <a:bodyPr/>
        <a:lstStyle/>
        <a:p>
          <a:endParaRPr lang="zh-CN" altLang="en-US"/>
        </a:p>
      </dgm:t>
    </dgm:pt>
    <dgm:pt modelId="{6C7A0018-3B94-4E46-92DC-F6132D111148}">
      <dgm:prSet/>
      <dgm:spPr/>
      <dgm:t>
        <a:bodyPr/>
        <a:lstStyle/>
        <a:p>
          <a:r>
            <a:rPr lang="zh-CN" altLang="en-US" dirty="0"/>
            <a:t>有色</a:t>
          </a:r>
        </a:p>
      </dgm:t>
    </dgm:pt>
    <dgm:pt modelId="{98E36D9C-87A8-4435-B79F-B184B218DDC6}" type="parTrans" cxnId="{94143D1A-90D2-4172-B5BA-111AEFB17064}">
      <dgm:prSet/>
      <dgm:spPr/>
      <dgm:t>
        <a:bodyPr/>
        <a:lstStyle/>
        <a:p>
          <a:endParaRPr lang="zh-CN" altLang="en-US"/>
        </a:p>
      </dgm:t>
    </dgm:pt>
    <dgm:pt modelId="{491478DD-1CFC-490B-812A-87C1FCC6354B}" type="sibTrans" cxnId="{94143D1A-90D2-4172-B5BA-111AEFB17064}">
      <dgm:prSet/>
      <dgm:spPr/>
      <dgm:t>
        <a:bodyPr/>
        <a:lstStyle/>
        <a:p>
          <a:endParaRPr lang="zh-CN" altLang="en-US"/>
        </a:p>
      </dgm:t>
    </dgm:pt>
    <dgm:pt modelId="{FB5D9C14-47A2-48F0-AAD9-44A4D7577218}">
      <dgm:prSet/>
      <dgm:spPr/>
      <dgm:t>
        <a:bodyPr/>
        <a:lstStyle/>
        <a:p>
          <a:r>
            <a:rPr lang="zh-CN" altLang="en-US" dirty="0"/>
            <a:t>纺织</a:t>
          </a:r>
        </a:p>
      </dgm:t>
    </dgm:pt>
    <dgm:pt modelId="{13135501-DCFE-4468-8F3B-262D2DBB8CC2}" type="parTrans" cxnId="{7687C4A5-7E7A-4EF5-A09B-F6064E5A62F9}">
      <dgm:prSet/>
      <dgm:spPr/>
      <dgm:t>
        <a:bodyPr/>
        <a:lstStyle/>
        <a:p>
          <a:endParaRPr lang="zh-CN" altLang="en-US"/>
        </a:p>
      </dgm:t>
    </dgm:pt>
    <dgm:pt modelId="{E2D6DD4F-35E0-4A9B-ABA9-848941462CB2}" type="sibTrans" cxnId="{7687C4A5-7E7A-4EF5-A09B-F6064E5A62F9}">
      <dgm:prSet/>
      <dgm:spPr/>
      <dgm:t>
        <a:bodyPr/>
        <a:lstStyle/>
        <a:p>
          <a:endParaRPr lang="zh-CN" altLang="en-US"/>
        </a:p>
      </dgm:t>
    </dgm:pt>
    <dgm:pt modelId="{10CAC46C-B507-473D-9D1B-0E6E99696C6F}">
      <dgm:prSet/>
      <dgm:spPr/>
      <dgm:t>
        <a:bodyPr/>
        <a:lstStyle/>
        <a:p>
          <a:r>
            <a:rPr lang="zh-CN" altLang="en-US" dirty="0"/>
            <a:t>家电</a:t>
          </a:r>
        </a:p>
      </dgm:t>
    </dgm:pt>
    <dgm:pt modelId="{BA389389-DE03-4186-80C1-544687E1D549}" type="parTrans" cxnId="{DEB367F0-DF67-4ACF-B0A3-434129858CA5}">
      <dgm:prSet/>
      <dgm:spPr/>
      <dgm:t>
        <a:bodyPr/>
        <a:lstStyle/>
        <a:p>
          <a:endParaRPr lang="zh-CN" altLang="en-US"/>
        </a:p>
      </dgm:t>
    </dgm:pt>
    <dgm:pt modelId="{4EA7A8D2-B68B-4C93-9C94-47B4553F138F}" type="sibTrans" cxnId="{DEB367F0-DF67-4ACF-B0A3-434129858CA5}">
      <dgm:prSet/>
      <dgm:spPr/>
      <dgm:t>
        <a:bodyPr/>
        <a:lstStyle/>
        <a:p>
          <a:endParaRPr lang="zh-CN" altLang="en-US"/>
        </a:p>
      </dgm:t>
    </dgm:pt>
    <dgm:pt modelId="{B638D622-5718-4EE9-AF34-AB7066D0054F}" type="pres">
      <dgm:prSet presAssocID="{BE7F07B0-51FB-408A-AF4E-C837D1E0046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1758B5A-69B4-4004-A158-28364497A630}" type="pres">
      <dgm:prSet presAssocID="{B3652ABB-6C0C-427E-A8C4-9882952F63B9}" presName="centerShape" presStyleLbl="node0" presStyleIdx="0" presStyleCnt="1"/>
      <dgm:spPr/>
    </dgm:pt>
    <dgm:pt modelId="{F1340BC9-D392-4CC6-89DE-94F3BC4C4F83}" type="pres">
      <dgm:prSet presAssocID="{60F18CCA-9023-4D5A-BFAF-2EA95C81A278}" presName="node" presStyleLbl="node1" presStyleIdx="0" presStyleCnt="7">
        <dgm:presLayoutVars>
          <dgm:bulletEnabled val="1"/>
        </dgm:presLayoutVars>
      </dgm:prSet>
      <dgm:spPr/>
    </dgm:pt>
    <dgm:pt modelId="{9411A663-D602-4BD5-91F0-E7101137EFE1}" type="pres">
      <dgm:prSet presAssocID="{60F18CCA-9023-4D5A-BFAF-2EA95C81A278}" presName="dummy" presStyleCnt="0"/>
      <dgm:spPr/>
    </dgm:pt>
    <dgm:pt modelId="{86965791-AE54-4210-9D61-E35507F23359}" type="pres">
      <dgm:prSet presAssocID="{B62CD51C-E087-43AE-BB56-9C66D8252FF4}" presName="sibTrans" presStyleLbl="sibTrans2D1" presStyleIdx="0" presStyleCnt="7"/>
      <dgm:spPr/>
    </dgm:pt>
    <dgm:pt modelId="{132D7260-FB47-432D-AE57-929CFD4CCD1C}" type="pres">
      <dgm:prSet presAssocID="{97AD7D3B-3D1E-4B58-9E74-57BFDE75ADDC}" presName="node" presStyleLbl="node1" presStyleIdx="1" presStyleCnt="7">
        <dgm:presLayoutVars>
          <dgm:bulletEnabled val="1"/>
        </dgm:presLayoutVars>
      </dgm:prSet>
      <dgm:spPr/>
    </dgm:pt>
    <dgm:pt modelId="{17BD6BC4-9F19-409D-A6F1-3F239FB77392}" type="pres">
      <dgm:prSet presAssocID="{97AD7D3B-3D1E-4B58-9E74-57BFDE75ADDC}" presName="dummy" presStyleCnt="0"/>
      <dgm:spPr/>
    </dgm:pt>
    <dgm:pt modelId="{70A3866F-06BD-42CF-8C73-3376664AA495}" type="pres">
      <dgm:prSet presAssocID="{CC511B83-5BEA-4311-9CB9-05F6C7B6E61B}" presName="sibTrans" presStyleLbl="sibTrans2D1" presStyleIdx="1" presStyleCnt="7"/>
      <dgm:spPr/>
    </dgm:pt>
    <dgm:pt modelId="{9480D1E8-5846-4B64-99FA-DE7504F0F409}" type="pres">
      <dgm:prSet presAssocID="{635D4443-D565-409C-B7AB-88CB9DCC2751}" presName="node" presStyleLbl="node1" presStyleIdx="2" presStyleCnt="7">
        <dgm:presLayoutVars>
          <dgm:bulletEnabled val="1"/>
        </dgm:presLayoutVars>
      </dgm:prSet>
      <dgm:spPr/>
    </dgm:pt>
    <dgm:pt modelId="{EA6CBADA-9D5B-468A-A7BE-205CBAAD9911}" type="pres">
      <dgm:prSet presAssocID="{635D4443-D565-409C-B7AB-88CB9DCC2751}" presName="dummy" presStyleCnt="0"/>
      <dgm:spPr/>
    </dgm:pt>
    <dgm:pt modelId="{ECABE115-206C-4594-B126-841789A384D5}" type="pres">
      <dgm:prSet presAssocID="{46351D37-9638-46FD-82C5-28676771ED61}" presName="sibTrans" presStyleLbl="sibTrans2D1" presStyleIdx="2" presStyleCnt="7"/>
      <dgm:spPr/>
    </dgm:pt>
    <dgm:pt modelId="{AB318397-8A0F-41DE-B4EC-F452273DF10D}" type="pres">
      <dgm:prSet presAssocID="{5A581676-DF84-4576-A036-17DE41EEBB6F}" presName="node" presStyleLbl="node1" presStyleIdx="3" presStyleCnt="7">
        <dgm:presLayoutVars>
          <dgm:bulletEnabled val="1"/>
        </dgm:presLayoutVars>
      </dgm:prSet>
      <dgm:spPr/>
    </dgm:pt>
    <dgm:pt modelId="{6FF5F7CC-D0D3-448C-8D8A-A4177049A2C8}" type="pres">
      <dgm:prSet presAssocID="{5A581676-DF84-4576-A036-17DE41EEBB6F}" presName="dummy" presStyleCnt="0"/>
      <dgm:spPr/>
    </dgm:pt>
    <dgm:pt modelId="{D2FB8BD1-A8A9-4744-974A-EE5CA18447F5}" type="pres">
      <dgm:prSet presAssocID="{7A662D88-8549-42F6-BA2D-1F88DA2D3247}" presName="sibTrans" presStyleLbl="sibTrans2D1" presStyleIdx="3" presStyleCnt="7"/>
      <dgm:spPr/>
    </dgm:pt>
    <dgm:pt modelId="{7FF3A48D-4404-43CF-8B65-23A95881672D}" type="pres">
      <dgm:prSet presAssocID="{6C7A0018-3B94-4E46-92DC-F6132D111148}" presName="node" presStyleLbl="node1" presStyleIdx="4" presStyleCnt="7">
        <dgm:presLayoutVars>
          <dgm:bulletEnabled val="1"/>
        </dgm:presLayoutVars>
      </dgm:prSet>
      <dgm:spPr/>
    </dgm:pt>
    <dgm:pt modelId="{727E3187-E07C-4D3F-B22C-EA42859761E6}" type="pres">
      <dgm:prSet presAssocID="{6C7A0018-3B94-4E46-92DC-F6132D111148}" presName="dummy" presStyleCnt="0"/>
      <dgm:spPr/>
    </dgm:pt>
    <dgm:pt modelId="{4AFB859E-E56A-44F6-9F16-7EB642F14DC4}" type="pres">
      <dgm:prSet presAssocID="{491478DD-1CFC-490B-812A-87C1FCC6354B}" presName="sibTrans" presStyleLbl="sibTrans2D1" presStyleIdx="4" presStyleCnt="7"/>
      <dgm:spPr/>
    </dgm:pt>
    <dgm:pt modelId="{A0AE275F-8E5C-4D32-99E1-171B3DA0E008}" type="pres">
      <dgm:prSet presAssocID="{FB5D9C14-47A2-48F0-AAD9-44A4D7577218}" presName="node" presStyleLbl="node1" presStyleIdx="5" presStyleCnt="7">
        <dgm:presLayoutVars>
          <dgm:bulletEnabled val="1"/>
        </dgm:presLayoutVars>
      </dgm:prSet>
      <dgm:spPr/>
    </dgm:pt>
    <dgm:pt modelId="{3D9F6A67-C12D-47BE-96FC-542012B8D3D3}" type="pres">
      <dgm:prSet presAssocID="{FB5D9C14-47A2-48F0-AAD9-44A4D7577218}" presName="dummy" presStyleCnt="0"/>
      <dgm:spPr/>
    </dgm:pt>
    <dgm:pt modelId="{565AAA7A-8EAD-40F2-B57D-74232DB5A854}" type="pres">
      <dgm:prSet presAssocID="{E2D6DD4F-35E0-4A9B-ABA9-848941462CB2}" presName="sibTrans" presStyleLbl="sibTrans2D1" presStyleIdx="5" presStyleCnt="7"/>
      <dgm:spPr/>
    </dgm:pt>
    <dgm:pt modelId="{4FACD208-F9A9-4743-A201-9E028DC30F13}" type="pres">
      <dgm:prSet presAssocID="{10CAC46C-B507-473D-9D1B-0E6E99696C6F}" presName="node" presStyleLbl="node1" presStyleIdx="6" presStyleCnt="7">
        <dgm:presLayoutVars>
          <dgm:bulletEnabled val="1"/>
        </dgm:presLayoutVars>
      </dgm:prSet>
      <dgm:spPr/>
    </dgm:pt>
    <dgm:pt modelId="{8FA6754F-89AB-44D1-AF3B-2664565AD840}" type="pres">
      <dgm:prSet presAssocID="{10CAC46C-B507-473D-9D1B-0E6E99696C6F}" presName="dummy" presStyleCnt="0"/>
      <dgm:spPr/>
    </dgm:pt>
    <dgm:pt modelId="{6621D52C-BF00-4A85-BE40-54C5B3CD7088}" type="pres">
      <dgm:prSet presAssocID="{4EA7A8D2-B68B-4C93-9C94-47B4553F138F}" presName="sibTrans" presStyleLbl="sibTrans2D1" presStyleIdx="6" presStyleCnt="7"/>
      <dgm:spPr/>
    </dgm:pt>
  </dgm:ptLst>
  <dgm:cxnLst>
    <dgm:cxn modelId="{2599B70A-3311-46B0-B5D9-CB7879899EC8}" srcId="{B3652ABB-6C0C-427E-A8C4-9882952F63B9}" destId="{60F18CCA-9023-4D5A-BFAF-2EA95C81A278}" srcOrd="0" destOrd="0" parTransId="{88FDC43A-F5C8-4C7F-AB99-E19F2B22F82A}" sibTransId="{B62CD51C-E087-43AE-BB56-9C66D8252FF4}"/>
    <dgm:cxn modelId="{06C94D10-6851-44B3-A456-447033445549}" type="presOf" srcId="{97AD7D3B-3D1E-4B58-9E74-57BFDE75ADDC}" destId="{132D7260-FB47-432D-AE57-929CFD4CCD1C}" srcOrd="0" destOrd="0" presId="urn:microsoft.com/office/officeart/2005/8/layout/radial6"/>
    <dgm:cxn modelId="{94143D1A-90D2-4172-B5BA-111AEFB17064}" srcId="{B3652ABB-6C0C-427E-A8C4-9882952F63B9}" destId="{6C7A0018-3B94-4E46-92DC-F6132D111148}" srcOrd="4" destOrd="0" parTransId="{98E36D9C-87A8-4435-B79F-B184B218DDC6}" sibTransId="{491478DD-1CFC-490B-812A-87C1FCC6354B}"/>
    <dgm:cxn modelId="{84947E20-B381-46BD-A13D-A5A5F84E26F4}" type="presOf" srcId="{4EA7A8D2-B68B-4C93-9C94-47B4553F138F}" destId="{6621D52C-BF00-4A85-BE40-54C5B3CD7088}" srcOrd="0" destOrd="0" presId="urn:microsoft.com/office/officeart/2005/8/layout/radial6"/>
    <dgm:cxn modelId="{B717F022-7B15-4FFF-AA1F-14215B110702}" type="presOf" srcId="{FB5D9C14-47A2-48F0-AAD9-44A4D7577218}" destId="{A0AE275F-8E5C-4D32-99E1-171B3DA0E008}" srcOrd="0" destOrd="0" presId="urn:microsoft.com/office/officeart/2005/8/layout/radial6"/>
    <dgm:cxn modelId="{E44FE42A-AAF7-4493-A7A8-886B85CFCB1C}" type="presOf" srcId="{10CAC46C-B507-473D-9D1B-0E6E99696C6F}" destId="{4FACD208-F9A9-4743-A201-9E028DC30F13}" srcOrd="0" destOrd="0" presId="urn:microsoft.com/office/officeart/2005/8/layout/radial6"/>
    <dgm:cxn modelId="{4B97A12C-C494-4D3A-BE8A-F21E5EBEAB11}" type="presOf" srcId="{CC511B83-5BEA-4311-9CB9-05F6C7B6E61B}" destId="{70A3866F-06BD-42CF-8C73-3376664AA495}" srcOrd="0" destOrd="0" presId="urn:microsoft.com/office/officeart/2005/8/layout/radial6"/>
    <dgm:cxn modelId="{3D5A385D-347A-4FC3-8242-48A9B5428C3C}" srcId="{B3652ABB-6C0C-427E-A8C4-9882952F63B9}" destId="{97AD7D3B-3D1E-4B58-9E74-57BFDE75ADDC}" srcOrd="1" destOrd="0" parTransId="{54C82200-F7E9-4116-B2B6-6207C6C902FE}" sibTransId="{CC511B83-5BEA-4311-9CB9-05F6C7B6E61B}"/>
    <dgm:cxn modelId="{67C78C5F-EC38-42D0-B49E-90871BBBB794}" srcId="{BE7F07B0-51FB-408A-AF4E-C837D1E0046E}" destId="{B3652ABB-6C0C-427E-A8C4-9882952F63B9}" srcOrd="0" destOrd="0" parTransId="{0CCF0450-72FA-40E2-AAD6-150BC567E132}" sibTransId="{4DB638E3-6E64-4AF2-A412-87ACF940B842}"/>
    <dgm:cxn modelId="{AE624042-1B29-4F82-AD6B-C5C6EBB611AF}" srcId="{B3652ABB-6C0C-427E-A8C4-9882952F63B9}" destId="{5A581676-DF84-4576-A036-17DE41EEBB6F}" srcOrd="3" destOrd="0" parTransId="{AE4E24C8-6DF8-47AF-A5C4-BAD3B20031F6}" sibTransId="{7A662D88-8549-42F6-BA2D-1F88DA2D3247}"/>
    <dgm:cxn modelId="{19675747-1665-43DD-969B-96313D74CF32}" type="presOf" srcId="{46351D37-9638-46FD-82C5-28676771ED61}" destId="{ECABE115-206C-4594-B126-841789A384D5}" srcOrd="0" destOrd="0" presId="urn:microsoft.com/office/officeart/2005/8/layout/radial6"/>
    <dgm:cxn modelId="{021F227E-95BA-41C1-AA2F-76223495BB66}" type="presOf" srcId="{E2D6DD4F-35E0-4A9B-ABA9-848941462CB2}" destId="{565AAA7A-8EAD-40F2-B57D-74232DB5A854}" srcOrd="0" destOrd="0" presId="urn:microsoft.com/office/officeart/2005/8/layout/radial6"/>
    <dgm:cxn modelId="{D15E5590-5623-4E0D-9A1B-FC136AFFA7AF}" type="presOf" srcId="{60F18CCA-9023-4D5A-BFAF-2EA95C81A278}" destId="{F1340BC9-D392-4CC6-89DE-94F3BC4C4F83}" srcOrd="0" destOrd="0" presId="urn:microsoft.com/office/officeart/2005/8/layout/radial6"/>
    <dgm:cxn modelId="{6209D99B-D04D-4D74-A002-9DB3F7DE1161}" type="presOf" srcId="{635D4443-D565-409C-B7AB-88CB9DCC2751}" destId="{9480D1E8-5846-4B64-99FA-DE7504F0F409}" srcOrd="0" destOrd="0" presId="urn:microsoft.com/office/officeart/2005/8/layout/radial6"/>
    <dgm:cxn modelId="{7687C4A5-7E7A-4EF5-A09B-F6064E5A62F9}" srcId="{B3652ABB-6C0C-427E-A8C4-9882952F63B9}" destId="{FB5D9C14-47A2-48F0-AAD9-44A4D7577218}" srcOrd="5" destOrd="0" parTransId="{13135501-DCFE-4468-8F3B-262D2DBB8CC2}" sibTransId="{E2D6DD4F-35E0-4A9B-ABA9-848941462CB2}"/>
    <dgm:cxn modelId="{F2DF4DB7-00DF-4B08-9C96-2C84375B1F69}" type="presOf" srcId="{7A662D88-8549-42F6-BA2D-1F88DA2D3247}" destId="{D2FB8BD1-A8A9-4744-974A-EE5CA18447F5}" srcOrd="0" destOrd="0" presId="urn:microsoft.com/office/officeart/2005/8/layout/radial6"/>
    <dgm:cxn modelId="{EA15CFC5-91EE-45A5-8BAB-674217DC4C74}" type="presOf" srcId="{B62CD51C-E087-43AE-BB56-9C66D8252FF4}" destId="{86965791-AE54-4210-9D61-E35507F23359}" srcOrd="0" destOrd="0" presId="urn:microsoft.com/office/officeart/2005/8/layout/radial6"/>
    <dgm:cxn modelId="{5484B0CD-1CA9-463D-A964-60185F76C97E}" type="presOf" srcId="{5A581676-DF84-4576-A036-17DE41EEBB6F}" destId="{AB318397-8A0F-41DE-B4EC-F452273DF10D}" srcOrd="0" destOrd="0" presId="urn:microsoft.com/office/officeart/2005/8/layout/radial6"/>
    <dgm:cxn modelId="{B29F19E3-7DF1-441D-89DA-5C867081D40C}" type="presOf" srcId="{BE7F07B0-51FB-408A-AF4E-C837D1E0046E}" destId="{B638D622-5718-4EE9-AF34-AB7066D0054F}" srcOrd="0" destOrd="0" presId="urn:microsoft.com/office/officeart/2005/8/layout/radial6"/>
    <dgm:cxn modelId="{954934E5-4E60-4B0D-95F0-0BDEC740BE11}" srcId="{B3652ABB-6C0C-427E-A8C4-9882952F63B9}" destId="{635D4443-D565-409C-B7AB-88CB9DCC2751}" srcOrd="2" destOrd="0" parTransId="{B45715EF-2405-449A-B6F4-53A53A42BCB8}" sibTransId="{46351D37-9638-46FD-82C5-28676771ED61}"/>
    <dgm:cxn modelId="{0D04EFE6-D4D3-47DB-9F74-B1E8688F32FD}" type="presOf" srcId="{B3652ABB-6C0C-427E-A8C4-9882952F63B9}" destId="{31758B5A-69B4-4004-A158-28364497A630}" srcOrd="0" destOrd="0" presId="urn:microsoft.com/office/officeart/2005/8/layout/radial6"/>
    <dgm:cxn modelId="{DEB367F0-DF67-4ACF-B0A3-434129858CA5}" srcId="{B3652ABB-6C0C-427E-A8C4-9882952F63B9}" destId="{10CAC46C-B507-473D-9D1B-0E6E99696C6F}" srcOrd="6" destOrd="0" parTransId="{BA389389-DE03-4186-80C1-544687E1D549}" sibTransId="{4EA7A8D2-B68B-4C93-9C94-47B4553F138F}"/>
    <dgm:cxn modelId="{77EEF2F1-7FAD-4BB1-90CD-7FC1860C57EE}" type="presOf" srcId="{491478DD-1CFC-490B-812A-87C1FCC6354B}" destId="{4AFB859E-E56A-44F6-9F16-7EB642F14DC4}" srcOrd="0" destOrd="0" presId="urn:microsoft.com/office/officeart/2005/8/layout/radial6"/>
    <dgm:cxn modelId="{6ACDB9FA-1098-4B15-818E-50CEE960A859}" type="presOf" srcId="{6C7A0018-3B94-4E46-92DC-F6132D111148}" destId="{7FF3A48D-4404-43CF-8B65-23A95881672D}" srcOrd="0" destOrd="0" presId="urn:microsoft.com/office/officeart/2005/8/layout/radial6"/>
    <dgm:cxn modelId="{B534FCF0-F0FE-4A95-B349-DFA9DC916F8B}" type="presParOf" srcId="{B638D622-5718-4EE9-AF34-AB7066D0054F}" destId="{31758B5A-69B4-4004-A158-28364497A630}" srcOrd="0" destOrd="0" presId="urn:microsoft.com/office/officeart/2005/8/layout/radial6"/>
    <dgm:cxn modelId="{75F0C659-E43D-4FEA-872E-741E25984F93}" type="presParOf" srcId="{B638D622-5718-4EE9-AF34-AB7066D0054F}" destId="{F1340BC9-D392-4CC6-89DE-94F3BC4C4F83}" srcOrd="1" destOrd="0" presId="urn:microsoft.com/office/officeart/2005/8/layout/radial6"/>
    <dgm:cxn modelId="{F12763C9-4473-405B-8BA2-50DCE96EDFD2}" type="presParOf" srcId="{B638D622-5718-4EE9-AF34-AB7066D0054F}" destId="{9411A663-D602-4BD5-91F0-E7101137EFE1}" srcOrd="2" destOrd="0" presId="urn:microsoft.com/office/officeart/2005/8/layout/radial6"/>
    <dgm:cxn modelId="{C53F699F-7D01-4831-B6FD-29DFD2F1B7F5}" type="presParOf" srcId="{B638D622-5718-4EE9-AF34-AB7066D0054F}" destId="{86965791-AE54-4210-9D61-E35507F23359}" srcOrd="3" destOrd="0" presId="urn:microsoft.com/office/officeart/2005/8/layout/radial6"/>
    <dgm:cxn modelId="{59B815A4-1ADD-45EC-8E74-24D0BBBCE81A}" type="presParOf" srcId="{B638D622-5718-4EE9-AF34-AB7066D0054F}" destId="{132D7260-FB47-432D-AE57-929CFD4CCD1C}" srcOrd="4" destOrd="0" presId="urn:microsoft.com/office/officeart/2005/8/layout/radial6"/>
    <dgm:cxn modelId="{D1FDD515-D81E-40D9-83F5-E267342ECA3F}" type="presParOf" srcId="{B638D622-5718-4EE9-AF34-AB7066D0054F}" destId="{17BD6BC4-9F19-409D-A6F1-3F239FB77392}" srcOrd="5" destOrd="0" presId="urn:microsoft.com/office/officeart/2005/8/layout/radial6"/>
    <dgm:cxn modelId="{0E87B470-702E-4A15-8219-547FF42394D2}" type="presParOf" srcId="{B638D622-5718-4EE9-AF34-AB7066D0054F}" destId="{70A3866F-06BD-42CF-8C73-3376664AA495}" srcOrd="6" destOrd="0" presId="urn:microsoft.com/office/officeart/2005/8/layout/radial6"/>
    <dgm:cxn modelId="{3C0FFE1B-57AA-40CD-9644-B7AD4675957D}" type="presParOf" srcId="{B638D622-5718-4EE9-AF34-AB7066D0054F}" destId="{9480D1E8-5846-4B64-99FA-DE7504F0F409}" srcOrd="7" destOrd="0" presId="urn:microsoft.com/office/officeart/2005/8/layout/radial6"/>
    <dgm:cxn modelId="{FC42610F-5264-4AA9-AC28-CD8A4531F6B4}" type="presParOf" srcId="{B638D622-5718-4EE9-AF34-AB7066D0054F}" destId="{EA6CBADA-9D5B-468A-A7BE-205CBAAD9911}" srcOrd="8" destOrd="0" presId="urn:microsoft.com/office/officeart/2005/8/layout/radial6"/>
    <dgm:cxn modelId="{AD0F33DE-63DB-4CB1-9867-D4C00181285E}" type="presParOf" srcId="{B638D622-5718-4EE9-AF34-AB7066D0054F}" destId="{ECABE115-206C-4594-B126-841789A384D5}" srcOrd="9" destOrd="0" presId="urn:microsoft.com/office/officeart/2005/8/layout/radial6"/>
    <dgm:cxn modelId="{7AB7D6F0-9526-4294-8D7A-428D75DB577E}" type="presParOf" srcId="{B638D622-5718-4EE9-AF34-AB7066D0054F}" destId="{AB318397-8A0F-41DE-B4EC-F452273DF10D}" srcOrd="10" destOrd="0" presId="urn:microsoft.com/office/officeart/2005/8/layout/radial6"/>
    <dgm:cxn modelId="{8370F8BA-21F2-4853-A170-9CEDCC9FD7E0}" type="presParOf" srcId="{B638D622-5718-4EE9-AF34-AB7066D0054F}" destId="{6FF5F7CC-D0D3-448C-8D8A-A4177049A2C8}" srcOrd="11" destOrd="0" presId="urn:microsoft.com/office/officeart/2005/8/layout/radial6"/>
    <dgm:cxn modelId="{5A06B36D-D8ED-429D-90D8-7B5EFD2D1C92}" type="presParOf" srcId="{B638D622-5718-4EE9-AF34-AB7066D0054F}" destId="{D2FB8BD1-A8A9-4744-974A-EE5CA18447F5}" srcOrd="12" destOrd="0" presId="urn:microsoft.com/office/officeart/2005/8/layout/radial6"/>
    <dgm:cxn modelId="{63BFFD3C-9BBC-4F9F-AB9C-0D467A0BD874}" type="presParOf" srcId="{B638D622-5718-4EE9-AF34-AB7066D0054F}" destId="{7FF3A48D-4404-43CF-8B65-23A95881672D}" srcOrd="13" destOrd="0" presId="urn:microsoft.com/office/officeart/2005/8/layout/radial6"/>
    <dgm:cxn modelId="{D42282E4-3674-4036-A695-FC606EC0483C}" type="presParOf" srcId="{B638D622-5718-4EE9-AF34-AB7066D0054F}" destId="{727E3187-E07C-4D3F-B22C-EA42859761E6}" srcOrd="14" destOrd="0" presId="urn:microsoft.com/office/officeart/2005/8/layout/radial6"/>
    <dgm:cxn modelId="{6916ED9A-4C45-4CF1-BE8A-FB39BD22C14D}" type="presParOf" srcId="{B638D622-5718-4EE9-AF34-AB7066D0054F}" destId="{4AFB859E-E56A-44F6-9F16-7EB642F14DC4}" srcOrd="15" destOrd="0" presId="urn:microsoft.com/office/officeart/2005/8/layout/radial6"/>
    <dgm:cxn modelId="{34CE3124-7F97-4199-820D-4C4EB033C246}" type="presParOf" srcId="{B638D622-5718-4EE9-AF34-AB7066D0054F}" destId="{A0AE275F-8E5C-4D32-99E1-171B3DA0E008}" srcOrd="16" destOrd="0" presId="urn:microsoft.com/office/officeart/2005/8/layout/radial6"/>
    <dgm:cxn modelId="{434744C8-41DF-4DD7-96DB-6B75837BA64C}" type="presParOf" srcId="{B638D622-5718-4EE9-AF34-AB7066D0054F}" destId="{3D9F6A67-C12D-47BE-96FC-542012B8D3D3}" srcOrd="17" destOrd="0" presId="urn:microsoft.com/office/officeart/2005/8/layout/radial6"/>
    <dgm:cxn modelId="{FCA46FC6-6423-4524-B2A3-C2D2AA313B87}" type="presParOf" srcId="{B638D622-5718-4EE9-AF34-AB7066D0054F}" destId="{565AAA7A-8EAD-40F2-B57D-74232DB5A854}" srcOrd="18" destOrd="0" presId="urn:microsoft.com/office/officeart/2005/8/layout/radial6"/>
    <dgm:cxn modelId="{122D3CB2-519D-4AEF-99B4-1AC0AB1B1179}" type="presParOf" srcId="{B638D622-5718-4EE9-AF34-AB7066D0054F}" destId="{4FACD208-F9A9-4743-A201-9E028DC30F13}" srcOrd="19" destOrd="0" presId="urn:microsoft.com/office/officeart/2005/8/layout/radial6"/>
    <dgm:cxn modelId="{B3CDA648-D518-4C08-822F-410CE391D597}" type="presParOf" srcId="{B638D622-5718-4EE9-AF34-AB7066D0054F}" destId="{8FA6754F-89AB-44D1-AF3B-2664565AD840}" srcOrd="20" destOrd="0" presId="urn:microsoft.com/office/officeart/2005/8/layout/radial6"/>
    <dgm:cxn modelId="{6CD13CA7-2EA8-4C3C-A7BF-1750D01ADAAD}" type="presParOf" srcId="{B638D622-5718-4EE9-AF34-AB7066D0054F}" destId="{6621D52C-BF00-4A85-BE40-54C5B3CD708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D12763-7DAC-420D-8D9B-99455D6A423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52FD4E1-CEA8-45E1-898F-B13F1018A11A}">
      <dgm:prSet phldrT="[文本]"/>
      <dgm:spPr/>
      <dgm:t>
        <a:bodyPr/>
        <a:lstStyle/>
        <a:p>
          <a:r>
            <a:rPr lang="zh-CN" dirty="0"/>
            <a:t>深化供给侧结构</a:t>
          </a:r>
          <a:r>
            <a:rPr lang="zh-CN" altLang="en-US" dirty="0"/>
            <a:t>性</a:t>
          </a:r>
          <a:r>
            <a:rPr lang="zh-CN" dirty="0"/>
            <a:t>改革</a:t>
          </a:r>
          <a:endParaRPr lang="zh-CN" altLang="en-US" dirty="0"/>
        </a:p>
      </dgm:t>
    </dgm:pt>
    <dgm:pt modelId="{30C26DB1-5B86-45AE-97E7-46323AE2F889}" type="parTrans" cxnId="{C7BD43E1-472B-4D29-8960-C8506238F92C}">
      <dgm:prSet/>
      <dgm:spPr/>
      <dgm:t>
        <a:bodyPr/>
        <a:lstStyle/>
        <a:p>
          <a:endParaRPr lang="zh-CN" altLang="en-US"/>
        </a:p>
      </dgm:t>
    </dgm:pt>
    <dgm:pt modelId="{BE5C940D-7387-4C47-9518-1A9FE822FD9E}" type="sibTrans" cxnId="{C7BD43E1-472B-4D29-8960-C8506238F92C}">
      <dgm:prSet/>
      <dgm:spPr/>
      <dgm:t>
        <a:bodyPr/>
        <a:lstStyle/>
        <a:p>
          <a:endParaRPr lang="zh-CN" altLang="en-US"/>
        </a:p>
      </dgm:t>
    </dgm:pt>
    <dgm:pt modelId="{4C866B46-A728-4DF2-91A6-3354BA18C20C}">
      <dgm:prSet phldrT="[文本]"/>
      <dgm:spPr/>
      <dgm:t>
        <a:bodyPr/>
        <a:lstStyle/>
        <a:p>
          <a:r>
            <a:rPr lang="zh-CN" dirty="0"/>
            <a:t>加快建设创新型国家</a:t>
          </a:r>
          <a:endParaRPr lang="zh-CN" altLang="en-US" dirty="0"/>
        </a:p>
      </dgm:t>
    </dgm:pt>
    <dgm:pt modelId="{A751B829-AFE3-4941-911C-263A14A06F81}" type="parTrans" cxnId="{5B77889C-A777-4294-879E-8FC28E33884E}">
      <dgm:prSet/>
      <dgm:spPr/>
      <dgm:t>
        <a:bodyPr/>
        <a:lstStyle/>
        <a:p>
          <a:endParaRPr lang="zh-CN" altLang="en-US"/>
        </a:p>
      </dgm:t>
    </dgm:pt>
    <dgm:pt modelId="{04FA2B28-CBFB-4C78-8EA3-B80DCD5F882F}" type="sibTrans" cxnId="{5B77889C-A777-4294-879E-8FC28E33884E}">
      <dgm:prSet/>
      <dgm:spPr/>
      <dgm:t>
        <a:bodyPr/>
        <a:lstStyle/>
        <a:p>
          <a:endParaRPr lang="zh-CN" altLang="en-US"/>
        </a:p>
      </dgm:t>
    </dgm:pt>
    <dgm:pt modelId="{4BAA9F67-C6E8-410B-B396-5F688D202217}">
      <dgm:prSet phldrT="[文本]"/>
      <dgm:spPr/>
      <dgm:t>
        <a:bodyPr/>
        <a:lstStyle/>
        <a:p>
          <a:r>
            <a:rPr lang="zh-CN" altLang="en-US" dirty="0"/>
            <a:t>实施</a:t>
          </a:r>
          <a:r>
            <a:rPr lang="zh-CN" dirty="0"/>
            <a:t>乡村振兴战略</a:t>
          </a:r>
          <a:endParaRPr lang="zh-CN" altLang="en-US" dirty="0"/>
        </a:p>
      </dgm:t>
    </dgm:pt>
    <dgm:pt modelId="{D2BB7F42-AFC8-42F8-A13C-68C59BFB2C87}" type="parTrans" cxnId="{A4AEDDB6-3E8F-476A-BA6C-5D36A17E36CE}">
      <dgm:prSet/>
      <dgm:spPr/>
      <dgm:t>
        <a:bodyPr/>
        <a:lstStyle/>
        <a:p>
          <a:endParaRPr lang="zh-CN" altLang="en-US"/>
        </a:p>
      </dgm:t>
    </dgm:pt>
    <dgm:pt modelId="{049F83AA-B7B2-4969-BD1C-10FED7F3D5DB}" type="sibTrans" cxnId="{A4AEDDB6-3E8F-476A-BA6C-5D36A17E36CE}">
      <dgm:prSet/>
      <dgm:spPr/>
      <dgm:t>
        <a:bodyPr/>
        <a:lstStyle/>
        <a:p>
          <a:endParaRPr lang="zh-CN" altLang="en-US"/>
        </a:p>
      </dgm:t>
    </dgm:pt>
    <dgm:pt modelId="{9FE7227D-019C-4DD0-B092-010FC70E3C8A}">
      <dgm:prSet/>
      <dgm:spPr/>
      <dgm:t>
        <a:bodyPr/>
        <a:lstStyle/>
        <a:p>
          <a:r>
            <a:rPr lang="zh-CN" altLang="en-US" dirty="0"/>
            <a:t>实施</a:t>
          </a:r>
          <a:r>
            <a:rPr lang="zh-CN" dirty="0"/>
            <a:t>区域协调发展战略</a:t>
          </a:r>
          <a:endParaRPr lang="zh-CN" altLang="en-US" dirty="0"/>
        </a:p>
      </dgm:t>
    </dgm:pt>
    <dgm:pt modelId="{35835B70-0A7E-4326-9CF8-C3185B0F414F}" type="parTrans" cxnId="{76950CE0-DBEB-453A-960E-7402AADED18F}">
      <dgm:prSet/>
      <dgm:spPr/>
      <dgm:t>
        <a:bodyPr/>
        <a:lstStyle/>
        <a:p>
          <a:endParaRPr lang="zh-CN" altLang="en-US"/>
        </a:p>
      </dgm:t>
    </dgm:pt>
    <dgm:pt modelId="{42A57E25-64C1-4F68-9C79-F5BF59D146C1}" type="sibTrans" cxnId="{76950CE0-DBEB-453A-960E-7402AADED18F}">
      <dgm:prSet/>
      <dgm:spPr/>
      <dgm:t>
        <a:bodyPr/>
        <a:lstStyle/>
        <a:p>
          <a:endParaRPr lang="zh-CN" altLang="en-US"/>
        </a:p>
      </dgm:t>
    </dgm:pt>
    <dgm:pt modelId="{3E4AFED3-A742-46C2-A7B4-68068577D8D3}">
      <dgm:prSet/>
      <dgm:spPr/>
      <dgm:t>
        <a:bodyPr/>
        <a:lstStyle/>
        <a:p>
          <a:r>
            <a:rPr lang="zh-CN" dirty="0"/>
            <a:t>完善社会主义市场经济体制</a:t>
          </a:r>
          <a:endParaRPr lang="zh-CN" altLang="en-US" dirty="0"/>
        </a:p>
      </dgm:t>
    </dgm:pt>
    <dgm:pt modelId="{AD735EE2-7A7D-4437-9C17-679A248689EB}" type="parTrans" cxnId="{40A42E0D-7F16-4234-869B-D76777E91CE1}">
      <dgm:prSet/>
      <dgm:spPr/>
      <dgm:t>
        <a:bodyPr/>
        <a:lstStyle/>
        <a:p>
          <a:endParaRPr lang="zh-CN" altLang="en-US"/>
        </a:p>
      </dgm:t>
    </dgm:pt>
    <dgm:pt modelId="{9EB961EB-8D81-408C-B22E-3DAA270EE45C}" type="sibTrans" cxnId="{40A42E0D-7F16-4234-869B-D76777E91CE1}">
      <dgm:prSet/>
      <dgm:spPr/>
      <dgm:t>
        <a:bodyPr/>
        <a:lstStyle/>
        <a:p>
          <a:endParaRPr lang="zh-CN" altLang="en-US"/>
        </a:p>
      </dgm:t>
    </dgm:pt>
    <dgm:pt modelId="{B93E5F9A-0FFC-4857-BA34-EDFB2137909F}">
      <dgm:prSet/>
      <dgm:spPr/>
      <dgm:t>
        <a:bodyPr/>
        <a:lstStyle/>
        <a:p>
          <a:r>
            <a:rPr lang="zh-CN" dirty="0"/>
            <a:t>推动形成全面开放新格局</a:t>
          </a:r>
          <a:endParaRPr lang="zh-CN" altLang="en-US" dirty="0"/>
        </a:p>
      </dgm:t>
    </dgm:pt>
    <dgm:pt modelId="{A588CE52-1A43-48BD-A417-E8F658C29754}" type="parTrans" cxnId="{33C21967-3957-403B-BF63-F13613E937C1}">
      <dgm:prSet/>
      <dgm:spPr/>
      <dgm:t>
        <a:bodyPr/>
        <a:lstStyle/>
        <a:p>
          <a:endParaRPr lang="zh-CN" altLang="en-US"/>
        </a:p>
      </dgm:t>
    </dgm:pt>
    <dgm:pt modelId="{A259BBA8-C53E-4ABC-831E-4FDB4431A8DC}" type="sibTrans" cxnId="{33C21967-3957-403B-BF63-F13613E937C1}">
      <dgm:prSet/>
      <dgm:spPr/>
      <dgm:t>
        <a:bodyPr/>
        <a:lstStyle/>
        <a:p>
          <a:endParaRPr lang="zh-CN" altLang="en-US"/>
        </a:p>
      </dgm:t>
    </dgm:pt>
    <dgm:pt modelId="{9CC2B5D2-6785-4038-BF2B-8C790DE4289F}" type="pres">
      <dgm:prSet presAssocID="{54D12763-7DAC-420D-8D9B-99455D6A423B}" presName="linearFlow" presStyleCnt="0">
        <dgm:presLayoutVars>
          <dgm:dir/>
          <dgm:resizeHandles val="exact"/>
        </dgm:presLayoutVars>
      </dgm:prSet>
      <dgm:spPr/>
    </dgm:pt>
    <dgm:pt modelId="{C548C6B5-C650-42C2-8D81-955C9FB642E6}" type="pres">
      <dgm:prSet presAssocID="{A52FD4E1-CEA8-45E1-898F-B13F1018A11A}" presName="composite" presStyleCnt="0"/>
      <dgm:spPr/>
    </dgm:pt>
    <dgm:pt modelId="{C758DFEC-8885-4064-8C0B-CF3C063FC1A0}" type="pres">
      <dgm:prSet presAssocID="{A52FD4E1-CEA8-45E1-898F-B13F1018A11A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6D1EBBF-88CA-4259-A0C1-8618787D7352}" type="pres">
      <dgm:prSet presAssocID="{A52FD4E1-CEA8-45E1-898F-B13F1018A11A}" presName="txShp" presStyleLbl="node1" presStyleIdx="0" presStyleCnt="6">
        <dgm:presLayoutVars>
          <dgm:bulletEnabled val="1"/>
        </dgm:presLayoutVars>
      </dgm:prSet>
      <dgm:spPr/>
    </dgm:pt>
    <dgm:pt modelId="{84CAF19C-44B9-4D3C-B644-9A9B7E5567AC}" type="pres">
      <dgm:prSet presAssocID="{BE5C940D-7387-4C47-9518-1A9FE822FD9E}" presName="spacing" presStyleCnt="0"/>
      <dgm:spPr/>
    </dgm:pt>
    <dgm:pt modelId="{A90581D3-F59C-4DC8-B8BD-8E5F7F19D3D0}" type="pres">
      <dgm:prSet presAssocID="{4C866B46-A728-4DF2-91A6-3354BA18C20C}" presName="composite" presStyleCnt="0"/>
      <dgm:spPr/>
    </dgm:pt>
    <dgm:pt modelId="{3266D4C8-0DFF-4089-8621-05EA709C25D3}" type="pres">
      <dgm:prSet presAssocID="{4C866B46-A728-4DF2-91A6-3354BA18C20C}" presName="imgShp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EDEAA1B0-8F17-486B-BD21-39BD75DDCEA8}" type="pres">
      <dgm:prSet presAssocID="{4C866B46-A728-4DF2-91A6-3354BA18C20C}" presName="txShp" presStyleLbl="node1" presStyleIdx="1" presStyleCnt="6">
        <dgm:presLayoutVars>
          <dgm:bulletEnabled val="1"/>
        </dgm:presLayoutVars>
      </dgm:prSet>
      <dgm:spPr/>
    </dgm:pt>
    <dgm:pt modelId="{7AABC19F-432E-45EC-A633-49D1BB546210}" type="pres">
      <dgm:prSet presAssocID="{04FA2B28-CBFB-4C78-8EA3-B80DCD5F882F}" presName="spacing" presStyleCnt="0"/>
      <dgm:spPr/>
    </dgm:pt>
    <dgm:pt modelId="{5316DDCC-E347-49E8-A000-0FA594ED3EDB}" type="pres">
      <dgm:prSet presAssocID="{4BAA9F67-C6E8-410B-B396-5F688D202217}" presName="composite" presStyleCnt="0"/>
      <dgm:spPr/>
    </dgm:pt>
    <dgm:pt modelId="{CFFB83E3-E94D-4E58-8D97-F4FE0896FFE2}" type="pres">
      <dgm:prSet presAssocID="{4BAA9F67-C6E8-410B-B396-5F688D202217}" presName="imgShp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969E6BF-7984-4147-8DB0-0C5E202F39DD}" type="pres">
      <dgm:prSet presAssocID="{4BAA9F67-C6E8-410B-B396-5F688D202217}" presName="txShp" presStyleLbl="node1" presStyleIdx="2" presStyleCnt="6">
        <dgm:presLayoutVars>
          <dgm:bulletEnabled val="1"/>
        </dgm:presLayoutVars>
      </dgm:prSet>
      <dgm:spPr/>
    </dgm:pt>
    <dgm:pt modelId="{4EC5E3AA-4A76-4BF0-BCF2-7203F032738E}" type="pres">
      <dgm:prSet presAssocID="{049F83AA-B7B2-4969-BD1C-10FED7F3D5DB}" presName="spacing" presStyleCnt="0"/>
      <dgm:spPr/>
    </dgm:pt>
    <dgm:pt modelId="{795C9CA4-FA62-40A2-A11B-222B52893703}" type="pres">
      <dgm:prSet presAssocID="{9FE7227D-019C-4DD0-B092-010FC70E3C8A}" presName="composite" presStyleCnt="0"/>
      <dgm:spPr/>
    </dgm:pt>
    <dgm:pt modelId="{03916F62-86EB-4E5A-A0AD-28D042E92591}" type="pres">
      <dgm:prSet presAssocID="{9FE7227D-019C-4DD0-B092-010FC70E3C8A}" presName="imgShp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D8A29F2C-72A0-423C-9DEF-12BFEEDD503B}" type="pres">
      <dgm:prSet presAssocID="{9FE7227D-019C-4DD0-B092-010FC70E3C8A}" presName="txShp" presStyleLbl="node1" presStyleIdx="3" presStyleCnt="6">
        <dgm:presLayoutVars>
          <dgm:bulletEnabled val="1"/>
        </dgm:presLayoutVars>
      </dgm:prSet>
      <dgm:spPr/>
    </dgm:pt>
    <dgm:pt modelId="{1AA3A19C-C9AA-4D00-915B-417673A3ACD4}" type="pres">
      <dgm:prSet presAssocID="{42A57E25-64C1-4F68-9C79-F5BF59D146C1}" presName="spacing" presStyleCnt="0"/>
      <dgm:spPr/>
    </dgm:pt>
    <dgm:pt modelId="{2B8D55A0-E368-408A-B920-07130DB1CDAE}" type="pres">
      <dgm:prSet presAssocID="{3E4AFED3-A742-46C2-A7B4-68068577D8D3}" presName="composite" presStyleCnt="0"/>
      <dgm:spPr/>
    </dgm:pt>
    <dgm:pt modelId="{7A57A7A2-F9BC-4E79-8CE9-6EA6F9313DEC}" type="pres">
      <dgm:prSet presAssocID="{3E4AFED3-A742-46C2-A7B4-68068577D8D3}" presName="imgShp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3E191064-CBA6-4908-A6DC-8105B350A2EA}" type="pres">
      <dgm:prSet presAssocID="{3E4AFED3-A742-46C2-A7B4-68068577D8D3}" presName="txShp" presStyleLbl="node1" presStyleIdx="4" presStyleCnt="6">
        <dgm:presLayoutVars>
          <dgm:bulletEnabled val="1"/>
        </dgm:presLayoutVars>
      </dgm:prSet>
      <dgm:spPr/>
    </dgm:pt>
    <dgm:pt modelId="{2135D3C9-3037-4635-98E8-CCCF7C974477}" type="pres">
      <dgm:prSet presAssocID="{9EB961EB-8D81-408C-B22E-3DAA270EE45C}" presName="spacing" presStyleCnt="0"/>
      <dgm:spPr/>
    </dgm:pt>
    <dgm:pt modelId="{FF1966B4-D7C8-4EFB-9155-5BEB2D15AB72}" type="pres">
      <dgm:prSet presAssocID="{B93E5F9A-0FFC-4857-BA34-EDFB2137909F}" presName="composite" presStyleCnt="0"/>
      <dgm:spPr/>
    </dgm:pt>
    <dgm:pt modelId="{1CBE0C66-089C-4FA6-BEC4-3D4254A1FFD5}" type="pres">
      <dgm:prSet presAssocID="{B93E5F9A-0FFC-4857-BA34-EDFB2137909F}" presName="imgShp" presStyleLbl="fgImgPlace1" presStyleIdx="5" presStyleCnt="6"/>
      <dgm:spPr>
        <a:blipFill>
          <a:blip xmlns:r="http://schemas.openxmlformats.org/officeDocument/2006/relationships" r:embed="rId6"/>
          <a:srcRect/>
          <a:stretch>
            <a:fillRect l="-25000" r="-25000"/>
          </a:stretch>
        </a:blipFill>
      </dgm:spPr>
    </dgm:pt>
    <dgm:pt modelId="{C60F7B42-E787-4433-B623-BDE2A16C297F}" type="pres">
      <dgm:prSet presAssocID="{B93E5F9A-0FFC-4857-BA34-EDFB2137909F}" presName="txShp" presStyleLbl="node1" presStyleIdx="5" presStyleCnt="6">
        <dgm:presLayoutVars>
          <dgm:bulletEnabled val="1"/>
        </dgm:presLayoutVars>
      </dgm:prSet>
      <dgm:spPr/>
    </dgm:pt>
  </dgm:ptLst>
  <dgm:cxnLst>
    <dgm:cxn modelId="{5DB4A502-2F49-426B-9521-79E232A272ED}" type="presOf" srcId="{54D12763-7DAC-420D-8D9B-99455D6A423B}" destId="{9CC2B5D2-6785-4038-BF2B-8C790DE4289F}" srcOrd="0" destOrd="0" presId="urn:microsoft.com/office/officeart/2005/8/layout/vList3"/>
    <dgm:cxn modelId="{40A42E0D-7F16-4234-869B-D76777E91CE1}" srcId="{54D12763-7DAC-420D-8D9B-99455D6A423B}" destId="{3E4AFED3-A742-46C2-A7B4-68068577D8D3}" srcOrd="4" destOrd="0" parTransId="{AD735EE2-7A7D-4437-9C17-679A248689EB}" sibTransId="{9EB961EB-8D81-408C-B22E-3DAA270EE45C}"/>
    <dgm:cxn modelId="{50821362-ADF0-4674-B893-1FDDC41D1701}" type="presOf" srcId="{3E4AFED3-A742-46C2-A7B4-68068577D8D3}" destId="{3E191064-CBA6-4908-A6DC-8105B350A2EA}" srcOrd="0" destOrd="0" presId="urn:microsoft.com/office/officeart/2005/8/layout/vList3"/>
    <dgm:cxn modelId="{33C21967-3957-403B-BF63-F13613E937C1}" srcId="{54D12763-7DAC-420D-8D9B-99455D6A423B}" destId="{B93E5F9A-0FFC-4857-BA34-EDFB2137909F}" srcOrd="5" destOrd="0" parTransId="{A588CE52-1A43-48BD-A417-E8F658C29754}" sibTransId="{A259BBA8-C53E-4ABC-831E-4FDB4431A8DC}"/>
    <dgm:cxn modelId="{0B210956-78CC-463D-BF22-96218B1155A7}" type="presOf" srcId="{A52FD4E1-CEA8-45E1-898F-B13F1018A11A}" destId="{96D1EBBF-88CA-4259-A0C1-8618787D7352}" srcOrd="0" destOrd="0" presId="urn:microsoft.com/office/officeart/2005/8/layout/vList3"/>
    <dgm:cxn modelId="{BC927399-2704-4B17-8DFB-A46E0B47CFC0}" type="presOf" srcId="{B93E5F9A-0FFC-4857-BA34-EDFB2137909F}" destId="{C60F7B42-E787-4433-B623-BDE2A16C297F}" srcOrd="0" destOrd="0" presId="urn:microsoft.com/office/officeart/2005/8/layout/vList3"/>
    <dgm:cxn modelId="{5B77889C-A777-4294-879E-8FC28E33884E}" srcId="{54D12763-7DAC-420D-8D9B-99455D6A423B}" destId="{4C866B46-A728-4DF2-91A6-3354BA18C20C}" srcOrd="1" destOrd="0" parTransId="{A751B829-AFE3-4941-911C-263A14A06F81}" sibTransId="{04FA2B28-CBFB-4C78-8EA3-B80DCD5F882F}"/>
    <dgm:cxn modelId="{A4AEDDB6-3E8F-476A-BA6C-5D36A17E36CE}" srcId="{54D12763-7DAC-420D-8D9B-99455D6A423B}" destId="{4BAA9F67-C6E8-410B-B396-5F688D202217}" srcOrd="2" destOrd="0" parTransId="{D2BB7F42-AFC8-42F8-A13C-68C59BFB2C87}" sibTransId="{049F83AA-B7B2-4969-BD1C-10FED7F3D5DB}"/>
    <dgm:cxn modelId="{8133A5C0-057F-494C-868F-0D74D4CCF373}" type="presOf" srcId="{4C866B46-A728-4DF2-91A6-3354BA18C20C}" destId="{EDEAA1B0-8F17-486B-BD21-39BD75DDCEA8}" srcOrd="0" destOrd="0" presId="urn:microsoft.com/office/officeart/2005/8/layout/vList3"/>
    <dgm:cxn modelId="{087717CA-5D98-4CC8-9CE0-D3D462B01886}" type="presOf" srcId="{4BAA9F67-C6E8-410B-B396-5F688D202217}" destId="{B969E6BF-7984-4147-8DB0-0C5E202F39DD}" srcOrd="0" destOrd="0" presId="urn:microsoft.com/office/officeart/2005/8/layout/vList3"/>
    <dgm:cxn modelId="{76950CE0-DBEB-453A-960E-7402AADED18F}" srcId="{54D12763-7DAC-420D-8D9B-99455D6A423B}" destId="{9FE7227D-019C-4DD0-B092-010FC70E3C8A}" srcOrd="3" destOrd="0" parTransId="{35835B70-0A7E-4326-9CF8-C3185B0F414F}" sibTransId="{42A57E25-64C1-4F68-9C79-F5BF59D146C1}"/>
    <dgm:cxn modelId="{C7BD43E1-472B-4D29-8960-C8506238F92C}" srcId="{54D12763-7DAC-420D-8D9B-99455D6A423B}" destId="{A52FD4E1-CEA8-45E1-898F-B13F1018A11A}" srcOrd="0" destOrd="0" parTransId="{30C26DB1-5B86-45AE-97E7-46323AE2F889}" sibTransId="{BE5C940D-7387-4C47-9518-1A9FE822FD9E}"/>
    <dgm:cxn modelId="{8B38E4F8-9E2D-427A-914E-F313AD515351}" type="presOf" srcId="{9FE7227D-019C-4DD0-B092-010FC70E3C8A}" destId="{D8A29F2C-72A0-423C-9DEF-12BFEEDD503B}" srcOrd="0" destOrd="0" presId="urn:microsoft.com/office/officeart/2005/8/layout/vList3"/>
    <dgm:cxn modelId="{D740A588-5BD3-4355-8235-4F56AB194848}" type="presParOf" srcId="{9CC2B5D2-6785-4038-BF2B-8C790DE4289F}" destId="{C548C6B5-C650-42C2-8D81-955C9FB642E6}" srcOrd="0" destOrd="0" presId="urn:microsoft.com/office/officeart/2005/8/layout/vList3"/>
    <dgm:cxn modelId="{08B5F079-9905-42C9-8D6A-7AA85628FFB5}" type="presParOf" srcId="{C548C6B5-C650-42C2-8D81-955C9FB642E6}" destId="{C758DFEC-8885-4064-8C0B-CF3C063FC1A0}" srcOrd="0" destOrd="0" presId="urn:microsoft.com/office/officeart/2005/8/layout/vList3"/>
    <dgm:cxn modelId="{383587E0-DE82-4822-B7D8-2905534697CF}" type="presParOf" srcId="{C548C6B5-C650-42C2-8D81-955C9FB642E6}" destId="{96D1EBBF-88CA-4259-A0C1-8618787D7352}" srcOrd="1" destOrd="0" presId="urn:microsoft.com/office/officeart/2005/8/layout/vList3"/>
    <dgm:cxn modelId="{F09B1627-8E61-4300-BF48-269216134BA9}" type="presParOf" srcId="{9CC2B5D2-6785-4038-BF2B-8C790DE4289F}" destId="{84CAF19C-44B9-4D3C-B644-9A9B7E5567AC}" srcOrd="1" destOrd="0" presId="urn:microsoft.com/office/officeart/2005/8/layout/vList3"/>
    <dgm:cxn modelId="{EE90A12C-E33E-482A-836F-B7A6C651B94D}" type="presParOf" srcId="{9CC2B5D2-6785-4038-BF2B-8C790DE4289F}" destId="{A90581D3-F59C-4DC8-B8BD-8E5F7F19D3D0}" srcOrd="2" destOrd="0" presId="urn:microsoft.com/office/officeart/2005/8/layout/vList3"/>
    <dgm:cxn modelId="{A929281A-0962-4418-8B51-7FC9FE33481E}" type="presParOf" srcId="{A90581D3-F59C-4DC8-B8BD-8E5F7F19D3D0}" destId="{3266D4C8-0DFF-4089-8621-05EA709C25D3}" srcOrd="0" destOrd="0" presId="urn:microsoft.com/office/officeart/2005/8/layout/vList3"/>
    <dgm:cxn modelId="{B98FFB42-246C-431E-970A-49C3CDA34272}" type="presParOf" srcId="{A90581D3-F59C-4DC8-B8BD-8E5F7F19D3D0}" destId="{EDEAA1B0-8F17-486B-BD21-39BD75DDCEA8}" srcOrd="1" destOrd="0" presId="urn:microsoft.com/office/officeart/2005/8/layout/vList3"/>
    <dgm:cxn modelId="{A8652C21-6A31-4D83-B984-3E31D9833C7F}" type="presParOf" srcId="{9CC2B5D2-6785-4038-BF2B-8C790DE4289F}" destId="{7AABC19F-432E-45EC-A633-49D1BB546210}" srcOrd="3" destOrd="0" presId="urn:microsoft.com/office/officeart/2005/8/layout/vList3"/>
    <dgm:cxn modelId="{9DCD67E7-91C3-4A38-866C-EF0B22542399}" type="presParOf" srcId="{9CC2B5D2-6785-4038-BF2B-8C790DE4289F}" destId="{5316DDCC-E347-49E8-A000-0FA594ED3EDB}" srcOrd="4" destOrd="0" presId="urn:microsoft.com/office/officeart/2005/8/layout/vList3"/>
    <dgm:cxn modelId="{B23E76B0-416E-4979-85D2-774C1C142599}" type="presParOf" srcId="{5316DDCC-E347-49E8-A000-0FA594ED3EDB}" destId="{CFFB83E3-E94D-4E58-8D97-F4FE0896FFE2}" srcOrd="0" destOrd="0" presId="urn:microsoft.com/office/officeart/2005/8/layout/vList3"/>
    <dgm:cxn modelId="{B3656554-4D67-4C37-877E-B9908881B25C}" type="presParOf" srcId="{5316DDCC-E347-49E8-A000-0FA594ED3EDB}" destId="{B969E6BF-7984-4147-8DB0-0C5E202F39DD}" srcOrd="1" destOrd="0" presId="urn:microsoft.com/office/officeart/2005/8/layout/vList3"/>
    <dgm:cxn modelId="{6FF7EA49-1C3E-48B1-93AC-C4FFD6345ED9}" type="presParOf" srcId="{9CC2B5D2-6785-4038-BF2B-8C790DE4289F}" destId="{4EC5E3AA-4A76-4BF0-BCF2-7203F032738E}" srcOrd="5" destOrd="0" presId="urn:microsoft.com/office/officeart/2005/8/layout/vList3"/>
    <dgm:cxn modelId="{B698DDBD-C3D6-4AFC-AA51-250AB78F6500}" type="presParOf" srcId="{9CC2B5D2-6785-4038-BF2B-8C790DE4289F}" destId="{795C9CA4-FA62-40A2-A11B-222B52893703}" srcOrd="6" destOrd="0" presId="urn:microsoft.com/office/officeart/2005/8/layout/vList3"/>
    <dgm:cxn modelId="{81A82A88-59F7-4A3E-BAC8-DE07014078DF}" type="presParOf" srcId="{795C9CA4-FA62-40A2-A11B-222B52893703}" destId="{03916F62-86EB-4E5A-A0AD-28D042E92591}" srcOrd="0" destOrd="0" presId="urn:microsoft.com/office/officeart/2005/8/layout/vList3"/>
    <dgm:cxn modelId="{66A7004E-AE45-44AE-9036-3A021681096F}" type="presParOf" srcId="{795C9CA4-FA62-40A2-A11B-222B52893703}" destId="{D8A29F2C-72A0-423C-9DEF-12BFEEDD503B}" srcOrd="1" destOrd="0" presId="urn:microsoft.com/office/officeart/2005/8/layout/vList3"/>
    <dgm:cxn modelId="{9E2D60DE-055B-464D-B14A-8D4E4C422121}" type="presParOf" srcId="{9CC2B5D2-6785-4038-BF2B-8C790DE4289F}" destId="{1AA3A19C-C9AA-4D00-915B-417673A3ACD4}" srcOrd="7" destOrd="0" presId="urn:microsoft.com/office/officeart/2005/8/layout/vList3"/>
    <dgm:cxn modelId="{6D40A481-6E44-4644-9C1D-2069F5BFAAA0}" type="presParOf" srcId="{9CC2B5D2-6785-4038-BF2B-8C790DE4289F}" destId="{2B8D55A0-E368-408A-B920-07130DB1CDAE}" srcOrd="8" destOrd="0" presId="urn:microsoft.com/office/officeart/2005/8/layout/vList3"/>
    <dgm:cxn modelId="{8F4E32AA-4D39-46DD-886D-5666330B236D}" type="presParOf" srcId="{2B8D55A0-E368-408A-B920-07130DB1CDAE}" destId="{7A57A7A2-F9BC-4E79-8CE9-6EA6F9313DEC}" srcOrd="0" destOrd="0" presId="urn:microsoft.com/office/officeart/2005/8/layout/vList3"/>
    <dgm:cxn modelId="{09EAC7F7-9817-4C7F-85A9-6515772BF5C8}" type="presParOf" srcId="{2B8D55A0-E368-408A-B920-07130DB1CDAE}" destId="{3E191064-CBA6-4908-A6DC-8105B350A2EA}" srcOrd="1" destOrd="0" presId="urn:microsoft.com/office/officeart/2005/8/layout/vList3"/>
    <dgm:cxn modelId="{B8805133-E85A-42CD-9008-1BF12C435248}" type="presParOf" srcId="{9CC2B5D2-6785-4038-BF2B-8C790DE4289F}" destId="{2135D3C9-3037-4635-98E8-CCCF7C974477}" srcOrd="9" destOrd="0" presId="urn:microsoft.com/office/officeart/2005/8/layout/vList3"/>
    <dgm:cxn modelId="{577F6701-D369-4DC9-AC0F-E984C4C5E467}" type="presParOf" srcId="{9CC2B5D2-6785-4038-BF2B-8C790DE4289F}" destId="{FF1966B4-D7C8-4EFB-9155-5BEB2D15AB72}" srcOrd="10" destOrd="0" presId="urn:microsoft.com/office/officeart/2005/8/layout/vList3"/>
    <dgm:cxn modelId="{5CA3D3E0-F3AB-4538-A130-12A0EA2C7CA8}" type="presParOf" srcId="{FF1966B4-D7C8-4EFB-9155-5BEB2D15AB72}" destId="{1CBE0C66-089C-4FA6-BEC4-3D4254A1FFD5}" srcOrd="0" destOrd="0" presId="urn:microsoft.com/office/officeart/2005/8/layout/vList3"/>
    <dgm:cxn modelId="{159F3C5A-EAB2-4440-BD3F-5E1CF9ACC16C}" type="presParOf" srcId="{FF1966B4-D7C8-4EFB-9155-5BEB2D15AB72}" destId="{C60F7B42-E787-4433-B623-BDE2A16C297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D3D8C2-D7CA-452F-8F41-BF26E136642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5FE7ED8-091B-4602-AC23-F4ED2C0E35FA}">
      <dgm:prSet phldrT="[文本]"/>
      <dgm:spPr/>
      <dgm:t>
        <a:bodyPr/>
        <a:lstStyle/>
        <a:p>
          <a:r>
            <a:rPr lang="zh-CN" dirty="0"/>
            <a:t>要适应发展新常态新时代的变化，牢固树立高质量发展的思维</a:t>
          </a:r>
          <a:endParaRPr lang="zh-CN" altLang="en-US" dirty="0"/>
        </a:p>
      </dgm:t>
    </dgm:pt>
    <dgm:pt modelId="{788F5467-A277-42D1-885F-7FABF1574CB0}" type="parTrans" cxnId="{CFEBEC79-D4F4-425B-951C-BF30BF6A708F}">
      <dgm:prSet/>
      <dgm:spPr/>
      <dgm:t>
        <a:bodyPr/>
        <a:lstStyle/>
        <a:p>
          <a:endParaRPr lang="zh-CN" altLang="en-US"/>
        </a:p>
      </dgm:t>
    </dgm:pt>
    <dgm:pt modelId="{34DD52EA-0AE1-4256-BFD8-1932FC5D400A}" type="sibTrans" cxnId="{CFEBEC79-D4F4-425B-951C-BF30BF6A708F}">
      <dgm:prSet/>
      <dgm:spPr/>
      <dgm:t>
        <a:bodyPr/>
        <a:lstStyle/>
        <a:p>
          <a:endParaRPr lang="zh-CN" altLang="en-US"/>
        </a:p>
      </dgm:t>
    </dgm:pt>
    <dgm:pt modelId="{FDF87067-3DAC-4D57-A94E-E1495E5C1EF7}">
      <dgm:prSet phldrT="[文本]"/>
      <dgm:spPr/>
      <dgm:t>
        <a:bodyPr/>
        <a:lstStyle/>
        <a:p>
          <a:r>
            <a:rPr lang="zh-CN" dirty="0"/>
            <a:t>我们不可能再重复过去靠投资扩大再生产的老路</a:t>
          </a:r>
          <a:endParaRPr lang="zh-CN" altLang="en-US" dirty="0"/>
        </a:p>
      </dgm:t>
    </dgm:pt>
    <dgm:pt modelId="{363570A3-E23B-4787-B886-262DED6BBFAD}" type="parTrans" cxnId="{C6A056C8-E3D7-4DF7-8F0A-67487A89AA0D}">
      <dgm:prSet/>
      <dgm:spPr/>
      <dgm:t>
        <a:bodyPr/>
        <a:lstStyle/>
        <a:p>
          <a:endParaRPr lang="zh-CN" altLang="en-US"/>
        </a:p>
      </dgm:t>
    </dgm:pt>
    <dgm:pt modelId="{537E65D3-E578-41AF-87B3-084BAAEBA3E6}" type="sibTrans" cxnId="{C6A056C8-E3D7-4DF7-8F0A-67487A89AA0D}">
      <dgm:prSet/>
      <dgm:spPr/>
      <dgm:t>
        <a:bodyPr/>
        <a:lstStyle/>
        <a:p>
          <a:endParaRPr lang="zh-CN" altLang="en-US"/>
        </a:p>
      </dgm:t>
    </dgm:pt>
    <dgm:pt modelId="{55F034A4-0F1C-4664-9A9F-41148915A87F}">
      <dgm:prSet phldrT="[文本]"/>
      <dgm:spPr/>
      <dgm:t>
        <a:bodyPr/>
        <a:lstStyle/>
        <a:p>
          <a:r>
            <a:rPr lang="zh-CN" dirty="0"/>
            <a:t>增长速度换挡到中高速档后，经济结构在优化</a:t>
          </a:r>
          <a:endParaRPr lang="zh-CN" altLang="en-US" dirty="0"/>
        </a:p>
      </dgm:t>
    </dgm:pt>
    <dgm:pt modelId="{B6EE3A1B-6A55-40AF-B56A-40292E6C3C07}" type="parTrans" cxnId="{3FB03539-1E50-4436-862F-6048019B61C5}">
      <dgm:prSet/>
      <dgm:spPr/>
      <dgm:t>
        <a:bodyPr/>
        <a:lstStyle/>
        <a:p>
          <a:endParaRPr lang="zh-CN" altLang="en-US"/>
        </a:p>
      </dgm:t>
    </dgm:pt>
    <dgm:pt modelId="{E49515EC-8B9F-4CBB-9DB2-477ADF8C68E8}" type="sibTrans" cxnId="{3FB03539-1E50-4436-862F-6048019B61C5}">
      <dgm:prSet/>
      <dgm:spPr/>
      <dgm:t>
        <a:bodyPr/>
        <a:lstStyle/>
        <a:p>
          <a:endParaRPr lang="zh-CN" altLang="en-US"/>
        </a:p>
      </dgm:t>
    </dgm:pt>
    <dgm:pt modelId="{41E4CE2B-7C99-4BB4-BDEC-50FF419E6B17}">
      <dgm:prSet phldrT="[文本]"/>
      <dgm:spPr/>
      <dgm:t>
        <a:bodyPr/>
        <a:lstStyle/>
        <a:p>
          <a:r>
            <a:rPr lang="zh-CN" dirty="0"/>
            <a:t>要深刻认识到发展阶段不一样了，发展的路径和目标也要变化</a:t>
          </a:r>
          <a:endParaRPr lang="zh-CN" altLang="en-US" dirty="0"/>
        </a:p>
      </dgm:t>
    </dgm:pt>
    <dgm:pt modelId="{5DECA223-24D0-4BAD-91C6-CB8DE56FA303}" type="parTrans" cxnId="{D6A4077D-9659-461C-B1BC-C32EDE255525}">
      <dgm:prSet/>
      <dgm:spPr/>
      <dgm:t>
        <a:bodyPr/>
        <a:lstStyle/>
        <a:p>
          <a:endParaRPr lang="zh-CN" altLang="en-US"/>
        </a:p>
      </dgm:t>
    </dgm:pt>
    <dgm:pt modelId="{0A53A0B3-EB7B-48CE-B02E-F2B452A6A668}" type="sibTrans" cxnId="{D6A4077D-9659-461C-B1BC-C32EDE255525}">
      <dgm:prSet/>
      <dgm:spPr/>
      <dgm:t>
        <a:bodyPr/>
        <a:lstStyle/>
        <a:p>
          <a:endParaRPr lang="zh-CN" altLang="en-US"/>
        </a:p>
      </dgm:t>
    </dgm:pt>
    <dgm:pt modelId="{120C610B-C13C-4CCF-8C9B-B78692E1E8E5}">
      <dgm:prSet phldrT="[文本]"/>
      <dgm:spPr/>
      <dgm:t>
        <a:bodyPr/>
        <a:lstStyle/>
        <a:p>
          <a:r>
            <a:rPr lang="zh-CN" dirty="0"/>
            <a:t>人民希望实现实实在在的高质量发展</a:t>
          </a:r>
          <a:endParaRPr lang="zh-CN" altLang="en-US" dirty="0"/>
        </a:p>
      </dgm:t>
    </dgm:pt>
    <dgm:pt modelId="{90750888-BC17-41E9-8E3B-4FBCEB5D21E7}" type="parTrans" cxnId="{3E881CE4-F1EC-4C59-AC7E-1AC85FAE724B}">
      <dgm:prSet/>
      <dgm:spPr/>
      <dgm:t>
        <a:bodyPr/>
        <a:lstStyle/>
        <a:p>
          <a:endParaRPr lang="zh-CN" altLang="en-US"/>
        </a:p>
      </dgm:t>
    </dgm:pt>
    <dgm:pt modelId="{9DAE6882-C0F0-4F21-9377-32F8FDAA59BC}" type="sibTrans" cxnId="{3E881CE4-F1EC-4C59-AC7E-1AC85FAE724B}">
      <dgm:prSet/>
      <dgm:spPr/>
      <dgm:t>
        <a:bodyPr/>
        <a:lstStyle/>
        <a:p>
          <a:endParaRPr lang="zh-CN" altLang="en-US"/>
        </a:p>
      </dgm:t>
    </dgm:pt>
    <dgm:pt modelId="{83F29792-5EEC-4E4C-87C3-E74222781535}">
      <dgm:prSet phldrT="[文本]"/>
      <dgm:spPr/>
      <dgm:t>
        <a:bodyPr/>
        <a:lstStyle/>
        <a:p>
          <a:r>
            <a:rPr lang="zh-CN" dirty="0"/>
            <a:t>加快形成高质量指标体系、统计体系、绩效考评体系、标准体系等体系</a:t>
          </a:r>
          <a:endParaRPr lang="zh-CN" altLang="en-US" dirty="0"/>
        </a:p>
      </dgm:t>
    </dgm:pt>
    <dgm:pt modelId="{9A083270-3806-4DA1-A26F-3D00E41C34F7}" type="parTrans" cxnId="{8F87B06A-E899-43D6-AD3A-F7277A52E300}">
      <dgm:prSet/>
      <dgm:spPr/>
      <dgm:t>
        <a:bodyPr/>
        <a:lstStyle/>
        <a:p>
          <a:endParaRPr lang="zh-CN" altLang="en-US"/>
        </a:p>
      </dgm:t>
    </dgm:pt>
    <dgm:pt modelId="{AD0C9130-357C-4024-9B8E-C927F0E42245}" type="sibTrans" cxnId="{8F87B06A-E899-43D6-AD3A-F7277A52E300}">
      <dgm:prSet/>
      <dgm:spPr/>
      <dgm:t>
        <a:bodyPr/>
        <a:lstStyle/>
        <a:p>
          <a:endParaRPr lang="zh-CN" altLang="en-US"/>
        </a:p>
      </dgm:t>
    </dgm:pt>
    <dgm:pt modelId="{38B628DC-6203-4E99-94DB-444926A3C51A}" type="pres">
      <dgm:prSet presAssocID="{BDD3D8C2-D7CA-452F-8F41-BF26E136642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E9E3C8-2257-4C6A-A2BE-F642CB9B9EC6}" type="pres">
      <dgm:prSet presAssocID="{45FE7ED8-091B-4602-AC23-F4ED2C0E35FA}" presName="root" presStyleCnt="0"/>
      <dgm:spPr/>
    </dgm:pt>
    <dgm:pt modelId="{92F3BBC7-3F59-4959-89F7-6CEB96BD0E10}" type="pres">
      <dgm:prSet presAssocID="{45FE7ED8-091B-4602-AC23-F4ED2C0E35FA}" presName="rootComposite" presStyleCnt="0"/>
      <dgm:spPr/>
    </dgm:pt>
    <dgm:pt modelId="{A0669728-1516-444E-B8D2-45003F11D08A}" type="pres">
      <dgm:prSet presAssocID="{45FE7ED8-091B-4602-AC23-F4ED2C0E35FA}" presName="rootText" presStyleLbl="node1" presStyleIdx="0" presStyleCnt="2"/>
      <dgm:spPr/>
    </dgm:pt>
    <dgm:pt modelId="{B233C3F5-741D-482E-AD27-0E82D344863C}" type="pres">
      <dgm:prSet presAssocID="{45FE7ED8-091B-4602-AC23-F4ED2C0E35FA}" presName="rootConnector" presStyleLbl="node1" presStyleIdx="0" presStyleCnt="2"/>
      <dgm:spPr/>
    </dgm:pt>
    <dgm:pt modelId="{CC568112-1AAE-4D96-B59E-DB3F5B73763C}" type="pres">
      <dgm:prSet presAssocID="{45FE7ED8-091B-4602-AC23-F4ED2C0E35FA}" presName="childShape" presStyleCnt="0"/>
      <dgm:spPr/>
    </dgm:pt>
    <dgm:pt modelId="{D0F9B95E-3C9B-4B02-891C-C307DE22D07C}" type="pres">
      <dgm:prSet presAssocID="{363570A3-E23B-4787-B886-262DED6BBFAD}" presName="Name13" presStyleLbl="parChTrans1D2" presStyleIdx="0" presStyleCnt="4"/>
      <dgm:spPr/>
    </dgm:pt>
    <dgm:pt modelId="{6BDAD0F1-3788-45F8-9476-48C403608196}" type="pres">
      <dgm:prSet presAssocID="{FDF87067-3DAC-4D57-A94E-E1495E5C1EF7}" presName="childText" presStyleLbl="bgAcc1" presStyleIdx="0" presStyleCnt="4">
        <dgm:presLayoutVars>
          <dgm:bulletEnabled val="1"/>
        </dgm:presLayoutVars>
      </dgm:prSet>
      <dgm:spPr/>
    </dgm:pt>
    <dgm:pt modelId="{30700A69-7396-41E5-BC72-6460BD43F2C9}" type="pres">
      <dgm:prSet presAssocID="{B6EE3A1B-6A55-40AF-B56A-40292E6C3C07}" presName="Name13" presStyleLbl="parChTrans1D2" presStyleIdx="1" presStyleCnt="4"/>
      <dgm:spPr/>
    </dgm:pt>
    <dgm:pt modelId="{E5282861-425D-4953-B69A-F1C3FE8623EA}" type="pres">
      <dgm:prSet presAssocID="{55F034A4-0F1C-4664-9A9F-41148915A87F}" presName="childText" presStyleLbl="bgAcc1" presStyleIdx="1" presStyleCnt="4">
        <dgm:presLayoutVars>
          <dgm:bulletEnabled val="1"/>
        </dgm:presLayoutVars>
      </dgm:prSet>
      <dgm:spPr/>
    </dgm:pt>
    <dgm:pt modelId="{AD55E08F-3033-43E4-BF3D-7F55EAD7ACE6}" type="pres">
      <dgm:prSet presAssocID="{41E4CE2B-7C99-4BB4-BDEC-50FF419E6B17}" presName="root" presStyleCnt="0"/>
      <dgm:spPr/>
    </dgm:pt>
    <dgm:pt modelId="{98D00231-9DD1-4660-9AB7-C93E0D5DC89D}" type="pres">
      <dgm:prSet presAssocID="{41E4CE2B-7C99-4BB4-BDEC-50FF419E6B17}" presName="rootComposite" presStyleCnt="0"/>
      <dgm:spPr/>
    </dgm:pt>
    <dgm:pt modelId="{EC66C3E2-AC49-4E12-B79B-1ACCA3E9B8EB}" type="pres">
      <dgm:prSet presAssocID="{41E4CE2B-7C99-4BB4-BDEC-50FF419E6B17}" presName="rootText" presStyleLbl="node1" presStyleIdx="1" presStyleCnt="2"/>
      <dgm:spPr/>
    </dgm:pt>
    <dgm:pt modelId="{47E9CC64-618E-498C-BA01-22D3E7810680}" type="pres">
      <dgm:prSet presAssocID="{41E4CE2B-7C99-4BB4-BDEC-50FF419E6B17}" presName="rootConnector" presStyleLbl="node1" presStyleIdx="1" presStyleCnt="2"/>
      <dgm:spPr/>
    </dgm:pt>
    <dgm:pt modelId="{6FB1F265-259A-4085-9C99-9F09880F9DF8}" type="pres">
      <dgm:prSet presAssocID="{41E4CE2B-7C99-4BB4-BDEC-50FF419E6B17}" presName="childShape" presStyleCnt="0"/>
      <dgm:spPr/>
    </dgm:pt>
    <dgm:pt modelId="{34BA9866-9E5C-4C54-805B-BDF02B26F6D6}" type="pres">
      <dgm:prSet presAssocID="{90750888-BC17-41E9-8E3B-4FBCEB5D21E7}" presName="Name13" presStyleLbl="parChTrans1D2" presStyleIdx="2" presStyleCnt="4"/>
      <dgm:spPr/>
    </dgm:pt>
    <dgm:pt modelId="{1B3FD1BB-11C0-4737-BD57-8F138EEB0D7B}" type="pres">
      <dgm:prSet presAssocID="{120C610B-C13C-4CCF-8C9B-B78692E1E8E5}" presName="childText" presStyleLbl="bgAcc1" presStyleIdx="2" presStyleCnt="4">
        <dgm:presLayoutVars>
          <dgm:bulletEnabled val="1"/>
        </dgm:presLayoutVars>
      </dgm:prSet>
      <dgm:spPr/>
    </dgm:pt>
    <dgm:pt modelId="{BD584BA4-4BEA-403F-8AC9-5205B16EA68A}" type="pres">
      <dgm:prSet presAssocID="{9A083270-3806-4DA1-A26F-3D00E41C34F7}" presName="Name13" presStyleLbl="parChTrans1D2" presStyleIdx="3" presStyleCnt="4"/>
      <dgm:spPr/>
    </dgm:pt>
    <dgm:pt modelId="{E9D6DFBC-6E43-41B7-8460-6D4F9EE6110E}" type="pres">
      <dgm:prSet presAssocID="{83F29792-5EEC-4E4C-87C3-E74222781535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24BA0A01-11CC-452A-8C8F-C0B20321BAFC}" type="presOf" srcId="{90750888-BC17-41E9-8E3B-4FBCEB5D21E7}" destId="{34BA9866-9E5C-4C54-805B-BDF02B26F6D6}" srcOrd="0" destOrd="0" presId="urn:microsoft.com/office/officeart/2005/8/layout/hierarchy3"/>
    <dgm:cxn modelId="{C74E9B24-424F-46F2-ABBB-6D8A610530B7}" type="presOf" srcId="{B6EE3A1B-6A55-40AF-B56A-40292E6C3C07}" destId="{30700A69-7396-41E5-BC72-6460BD43F2C9}" srcOrd="0" destOrd="0" presId="urn:microsoft.com/office/officeart/2005/8/layout/hierarchy3"/>
    <dgm:cxn modelId="{F7167D25-7DC6-42BB-8CE1-144FA9425598}" type="presOf" srcId="{45FE7ED8-091B-4602-AC23-F4ED2C0E35FA}" destId="{B233C3F5-741D-482E-AD27-0E82D344863C}" srcOrd="1" destOrd="0" presId="urn:microsoft.com/office/officeart/2005/8/layout/hierarchy3"/>
    <dgm:cxn modelId="{3FB03539-1E50-4436-862F-6048019B61C5}" srcId="{45FE7ED8-091B-4602-AC23-F4ED2C0E35FA}" destId="{55F034A4-0F1C-4664-9A9F-41148915A87F}" srcOrd="1" destOrd="0" parTransId="{B6EE3A1B-6A55-40AF-B56A-40292E6C3C07}" sibTransId="{E49515EC-8B9F-4CBB-9DB2-477ADF8C68E8}"/>
    <dgm:cxn modelId="{25706F39-14EE-40DA-859A-F39498D04884}" type="presOf" srcId="{55F034A4-0F1C-4664-9A9F-41148915A87F}" destId="{E5282861-425D-4953-B69A-F1C3FE8623EA}" srcOrd="0" destOrd="0" presId="urn:microsoft.com/office/officeart/2005/8/layout/hierarchy3"/>
    <dgm:cxn modelId="{18A71145-34AF-4C22-B115-310FDDFC4329}" type="presOf" srcId="{41E4CE2B-7C99-4BB4-BDEC-50FF419E6B17}" destId="{EC66C3E2-AC49-4E12-B79B-1ACCA3E9B8EB}" srcOrd="0" destOrd="0" presId="urn:microsoft.com/office/officeart/2005/8/layout/hierarchy3"/>
    <dgm:cxn modelId="{8F87B06A-E899-43D6-AD3A-F7277A52E300}" srcId="{41E4CE2B-7C99-4BB4-BDEC-50FF419E6B17}" destId="{83F29792-5EEC-4E4C-87C3-E74222781535}" srcOrd="1" destOrd="0" parTransId="{9A083270-3806-4DA1-A26F-3D00E41C34F7}" sibTransId="{AD0C9130-357C-4024-9B8E-C927F0E42245}"/>
    <dgm:cxn modelId="{0BF1046D-FC52-4BE5-A48E-737C5E3525F8}" type="presOf" srcId="{9A083270-3806-4DA1-A26F-3D00E41C34F7}" destId="{BD584BA4-4BEA-403F-8AC9-5205B16EA68A}" srcOrd="0" destOrd="0" presId="urn:microsoft.com/office/officeart/2005/8/layout/hierarchy3"/>
    <dgm:cxn modelId="{F9DC7371-D57C-4B97-863D-429A863D8DD3}" type="presOf" srcId="{FDF87067-3DAC-4D57-A94E-E1495E5C1EF7}" destId="{6BDAD0F1-3788-45F8-9476-48C403608196}" srcOrd="0" destOrd="0" presId="urn:microsoft.com/office/officeart/2005/8/layout/hierarchy3"/>
    <dgm:cxn modelId="{CFEBEC79-D4F4-425B-951C-BF30BF6A708F}" srcId="{BDD3D8C2-D7CA-452F-8F41-BF26E1366429}" destId="{45FE7ED8-091B-4602-AC23-F4ED2C0E35FA}" srcOrd="0" destOrd="0" parTransId="{788F5467-A277-42D1-885F-7FABF1574CB0}" sibTransId="{34DD52EA-0AE1-4256-BFD8-1932FC5D400A}"/>
    <dgm:cxn modelId="{5DB35A7C-0331-40B3-987A-1AE3553E7865}" type="presOf" srcId="{120C610B-C13C-4CCF-8C9B-B78692E1E8E5}" destId="{1B3FD1BB-11C0-4737-BD57-8F138EEB0D7B}" srcOrd="0" destOrd="0" presId="urn:microsoft.com/office/officeart/2005/8/layout/hierarchy3"/>
    <dgm:cxn modelId="{D6A4077D-9659-461C-B1BC-C32EDE255525}" srcId="{BDD3D8C2-D7CA-452F-8F41-BF26E1366429}" destId="{41E4CE2B-7C99-4BB4-BDEC-50FF419E6B17}" srcOrd="1" destOrd="0" parTransId="{5DECA223-24D0-4BAD-91C6-CB8DE56FA303}" sibTransId="{0A53A0B3-EB7B-48CE-B02E-F2B452A6A668}"/>
    <dgm:cxn modelId="{3EEEC088-C6A9-447C-9247-A2F8D49A47FF}" type="presOf" srcId="{BDD3D8C2-D7CA-452F-8F41-BF26E1366429}" destId="{38B628DC-6203-4E99-94DB-444926A3C51A}" srcOrd="0" destOrd="0" presId="urn:microsoft.com/office/officeart/2005/8/layout/hierarchy3"/>
    <dgm:cxn modelId="{C5F87EA6-DA64-4184-9250-5D53283D9933}" type="presOf" srcId="{41E4CE2B-7C99-4BB4-BDEC-50FF419E6B17}" destId="{47E9CC64-618E-498C-BA01-22D3E7810680}" srcOrd="1" destOrd="0" presId="urn:microsoft.com/office/officeart/2005/8/layout/hierarchy3"/>
    <dgm:cxn modelId="{C6A056C8-E3D7-4DF7-8F0A-67487A89AA0D}" srcId="{45FE7ED8-091B-4602-AC23-F4ED2C0E35FA}" destId="{FDF87067-3DAC-4D57-A94E-E1495E5C1EF7}" srcOrd="0" destOrd="0" parTransId="{363570A3-E23B-4787-B886-262DED6BBFAD}" sibTransId="{537E65D3-E578-41AF-87B3-084BAAEBA3E6}"/>
    <dgm:cxn modelId="{3E881CE4-F1EC-4C59-AC7E-1AC85FAE724B}" srcId="{41E4CE2B-7C99-4BB4-BDEC-50FF419E6B17}" destId="{120C610B-C13C-4CCF-8C9B-B78692E1E8E5}" srcOrd="0" destOrd="0" parTransId="{90750888-BC17-41E9-8E3B-4FBCEB5D21E7}" sibTransId="{9DAE6882-C0F0-4F21-9377-32F8FDAA59BC}"/>
    <dgm:cxn modelId="{D3329CE5-D82E-43AD-9A33-198D6CAE3142}" type="presOf" srcId="{45FE7ED8-091B-4602-AC23-F4ED2C0E35FA}" destId="{A0669728-1516-444E-B8D2-45003F11D08A}" srcOrd="0" destOrd="0" presId="urn:microsoft.com/office/officeart/2005/8/layout/hierarchy3"/>
    <dgm:cxn modelId="{5FFB78F7-FF39-4617-B57A-22E6A65D3FD3}" type="presOf" srcId="{363570A3-E23B-4787-B886-262DED6BBFAD}" destId="{D0F9B95E-3C9B-4B02-891C-C307DE22D07C}" srcOrd="0" destOrd="0" presId="urn:microsoft.com/office/officeart/2005/8/layout/hierarchy3"/>
    <dgm:cxn modelId="{7C8820FF-FBDA-4DE4-A495-9806E38B87CF}" type="presOf" srcId="{83F29792-5EEC-4E4C-87C3-E74222781535}" destId="{E9D6DFBC-6E43-41B7-8460-6D4F9EE6110E}" srcOrd="0" destOrd="0" presId="urn:microsoft.com/office/officeart/2005/8/layout/hierarchy3"/>
    <dgm:cxn modelId="{65D34DE4-9F3E-450D-B339-E7EF0809CFBC}" type="presParOf" srcId="{38B628DC-6203-4E99-94DB-444926A3C51A}" destId="{11E9E3C8-2257-4C6A-A2BE-F642CB9B9EC6}" srcOrd="0" destOrd="0" presId="urn:microsoft.com/office/officeart/2005/8/layout/hierarchy3"/>
    <dgm:cxn modelId="{44FB1B58-5B7E-4D23-ADB8-665592FFF13B}" type="presParOf" srcId="{11E9E3C8-2257-4C6A-A2BE-F642CB9B9EC6}" destId="{92F3BBC7-3F59-4959-89F7-6CEB96BD0E10}" srcOrd="0" destOrd="0" presId="urn:microsoft.com/office/officeart/2005/8/layout/hierarchy3"/>
    <dgm:cxn modelId="{B20A0370-E719-4BDF-9F99-975D82DBF26C}" type="presParOf" srcId="{92F3BBC7-3F59-4959-89F7-6CEB96BD0E10}" destId="{A0669728-1516-444E-B8D2-45003F11D08A}" srcOrd="0" destOrd="0" presId="urn:microsoft.com/office/officeart/2005/8/layout/hierarchy3"/>
    <dgm:cxn modelId="{B4E26318-BCDD-4812-A28D-2A219A1D6A25}" type="presParOf" srcId="{92F3BBC7-3F59-4959-89F7-6CEB96BD0E10}" destId="{B233C3F5-741D-482E-AD27-0E82D344863C}" srcOrd="1" destOrd="0" presId="urn:microsoft.com/office/officeart/2005/8/layout/hierarchy3"/>
    <dgm:cxn modelId="{60359F08-2AC0-436A-9AA0-380CFDAAF2D9}" type="presParOf" srcId="{11E9E3C8-2257-4C6A-A2BE-F642CB9B9EC6}" destId="{CC568112-1AAE-4D96-B59E-DB3F5B73763C}" srcOrd="1" destOrd="0" presId="urn:microsoft.com/office/officeart/2005/8/layout/hierarchy3"/>
    <dgm:cxn modelId="{E0EED1AA-29EC-4AF7-95B9-B37566BF2C71}" type="presParOf" srcId="{CC568112-1AAE-4D96-B59E-DB3F5B73763C}" destId="{D0F9B95E-3C9B-4B02-891C-C307DE22D07C}" srcOrd="0" destOrd="0" presId="urn:microsoft.com/office/officeart/2005/8/layout/hierarchy3"/>
    <dgm:cxn modelId="{5D2F6827-178F-4A8A-A1E4-8BF1BCEA221E}" type="presParOf" srcId="{CC568112-1AAE-4D96-B59E-DB3F5B73763C}" destId="{6BDAD0F1-3788-45F8-9476-48C403608196}" srcOrd="1" destOrd="0" presId="urn:microsoft.com/office/officeart/2005/8/layout/hierarchy3"/>
    <dgm:cxn modelId="{208916ED-15C8-427B-9D2D-FDCAB9F8CCEF}" type="presParOf" srcId="{CC568112-1AAE-4D96-B59E-DB3F5B73763C}" destId="{30700A69-7396-41E5-BC72-6460BD43F2C9}" srcOrd="2" destOrd="0" presId="urn:microsoft.com/office/officeart/2005/8/layout/hierarchy3"/>
    <dgm:cxn modelId="{E26B6E08-D847-4F3D-8D88-B22CA8FCB999}" type="presParOf" srcId="{CC568112-1AAE-4D96-B59E-DB3F5B73763C}" destId="{E5282861-425D-4953-B69A-F1C3FE8623EA}" srcOrd="3" destOrd="0" presId="urn:microsoft.com/office/officeart/2005/8/layout/hierarchy3"/>
    <dgm:cxn modelId="{F3B81899-B5B8-42A2-B8F7-AB61CB51E054}" type="presParOf" srcId="{38B628DC-6203-4E99-94DB-444926A3C51A}" destId="{AD55E08F-3033-43E4-BF3D-7F55EAD7ACE6}" srcOrd="1" destOrd="0" presId="urn:microsoft.com/office/officeart/2005/8/layout/hierarchy3"/>
    <dgm:cxn modelId="{AA262827-57FE-45D4-AF12-417964E29E35}" type="presParOf" srcId="{AD55E08F-3033-43E4-BF3D-7F55EAD7ACE6}" destId="{98D00231-9DD1-4660-9AB7-C93E0D5DC89D}" srcOrd="0" destOrd="0" presId="urn:microsoft.com/office/officeart/2005/8/layout/hierarchy3"/>
    <dgm:cxn modelId="{6553A950-41C4-4E20-A929-89573F0E227A}" type="presParOf" srcId="{98D00231-9DD1-4660-9AB7-C93E0D5DC89D}" destId="{EC66C3E2-AC49-4E12-B79B-1ACCA3E9B8EB}" srcOrd="0" destOrd="0" presId="urn:microsoft.com/office/officeart/2005/8/layout/hierarchy3"/>
    <dgm:cxn modelId="{A4FE98FF-B28C-4F68-81A7-87AF3E9C93D3}" type="presParOf" srcId="{98D00231-9DD1-4660-9AB7-C93E0D5DC89D}" destId="{47E9CC64-618E-498C-BA01-22D3E7810680}" srcOrd="1" destOrd="0" presId="urn:microsoft.com/office/officeart/2005/8/layout/hierarchy3"/>
    <dgm:cxn modelId="{87A721AE-39FC-48F7-8B26-6A5970D5C796}" type="presParOf" srcId="{AD55E08F-3033-43E4-BF3D-7F55EAD7ACE6}" destId="{6FB1F265-259A-4085-9C99-9F09880F9DF8}" srcOrd="1" destOrd="0" presId="urn:microsoft.com/office/officeart/2005/8/layout/hierarchy3"/>
    <dgm:cxn modelId="{0C3E1E75-BCBC-4DBF-8B97-51EEA7B22550}" type="presParOf" srcId="{6FB1F265-259A-4085-9C99-9F09880F9DF8}" destId="{34BA9866-9E5C-4C54-805B-BDF02B26F6D6}" srcOrd="0" destOrd="0" presId="urn:microsoft.com/office/officeart/2005/8/layout/hierarchy3"/>
    <dgm:cxn modelId="{7277388A-7CC0-4741-A626-AEEFBC945E8C}" type="presParOf" srcId="{6FB1F265-259A-4085-9C99-9F09880F9DF8}" destId="{1B3FD1BB-11C0-4737-BD57-8F138EEB0D7B}" srcOrd="1" destOrd="0" presId="urn:microsoft.com/office/officeart/2005/8/layout/hierarchy3"/>
    <dgm:cxn modelId="{0C67CAF7-3691-4B78-B0A2-797FB1954091}" type="presParOf" srcId="{6FB1F265-259A-4085-9C99-9F09880F9DF8}" destId="{BD584BA4-4BEA-403F-8AC9-5205B16EA68A}" srcOrd="2" destOrd="0" presId="urn:microsoft.com/office/officeart/2005/8/layout/hierarchy3"/>
    <dgm:cxn modelId="{5D60BFBB-1493-4588-851F-ED3AD9CE246E}" type="presParOf" srcId="{6FB1F265-259A-4085-9C99-9F09880F9DF8}" destId="{E9D6DFBC-6E43-41B7-8460-6D4F9EE6110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E191E0-A8B8-4987-A649-68175ACD4D0D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079A106-AD0F-457E-9A8D-2C6A29B693CE}">
      <dgm:prSet phldrT="[文本]"/>
      <dgm:spPr/>
      <dgm:t>
        <a:bodyPr/>
        <a:lstStyle/>
        <a:p>
          <a:r>
            <a:rPr lang="zh-CN" dirty="0"/>
            <a:t>创新是第一位的，创新是第一动力</a:t>
          </a:r>
          <a:endParaRPr lang="zh-CN" altLang="en-US" dirty="0"/>
        </a:p>
      </dgm:t>
    </dgm:pt>
    <dgm:pt modelId="{C2B9E453-A09D-4FBD-B055-63BE16BD614B}" type="parTrans" cxnId="{B2F60AAC-2C9B-46DD-91D3-7D4D3AEB7609}">
      <dgm:prSet/>
      <dgm:spPr/>
      <dgm:t>
        <a:bodyPr/>
        <a:lstStyle/>
        <a:p>
          <a:endParaRPr lang="zh-CN" altLang="en-US"/>
        </a:p>
      </dgm:t>
    </dgm:pt>
    <dgm:pt modelId="{D13E880A-3DA8-471E-905B-BB7CF9318909}" type="sibTrans" cxnId="{B2F60AAC-2C9B-46DD-91D3-7D4D3AEB7609}">
      <dgm:prSet/>
      <dgm:spPr/>
      <dgm:t>
        <a:bodyPr/>
        <a:lstStyle/>
        <a:p>
          <a:endParaRPr lang="zh-CN" altLang="en-US"/>
        </a:p>
      </dgm:t>
    </dgm:pt>
    <dgm:pt modelId="{2400ED3E-D449-48D7-9337-164AC99CF9AC}">
      <dgm:prSet phldrT="[文本]" custT="1"/>
      <dgm:spPr/>
      <dgm:t>
        <a:bodyPr/>
        <a:lstStyle/>
        <a:p>
          <a:r>
            <a:rPr lang="zh-CN" altLang="en-US" sz="1600" dirty="0"/>
            <a:t>要协调，努力解决产业不均衡、需求不均衡、地区不均衡、社会阶层不均衡的现象</a:t>
          </a:r>
        </a:p>
      </dgm:t>
    </dgm:pt>
    <dgm:pt modelId="{29741164-7EF5-4453-AFDD-EFB5A8059E00}" type="parTrans" cxnId="{0325E0C6-CF18-41AC-8A5B-F4E58417C907}">
      <dgm:prSet/>
      <dgm:spPr/>
      <dgm:t>
        <a:bodyPr/>
        <a:lstStyle/>
        <a:p>
          <a:endParaRPr lang="zh-CN" altLang="en-US"/>
        </a:p>
      </dgm:t>
    </dgm:pt>
    <dgm:pt modelId="{D6E19A05-E763-4B88-802E-4712DB498C15}" type="sibTrans" cxnId="{0325E0C6-CF18-41AC-8A5B-F4E58417C907}">
      <dgm:prSet/>
      <dgm:spPr/>
      <dgm:t>
        <a:bodyPr/>
        <a:lstStyle/>
        <a:p>
          <a:endParaRPr lang="zh-CN" altLang="en-US"/>
        </a:p>
      </dgm:t>
    </dgm:pt>
    <dgm:pt modelId="{9135204A-D0DC-49AA-AF84-AC6370E7CB57}">
      <dgm:prSet phldrT="[文本]"/>
      <dgm:spPr/>
      <dgm:t>
        <a:bodyPr/>
        <a:lstStyle/>
        <a:p>
          <a:r>
            <a:rPr lang="zh-CN" dirty="0"/>
            <a:t>要提倡绿色发展，绿水青山就是金山银山</a:t>
          </a:r>
          <a:endParaRPr lang="zh-CN" altLang="en-US" dirty="0"/>
        </a:p>
      </dgm:t>
    </dgm:pt>
    <dgm:pt modelId="{0D4AE93F-2DF2-4CED-9139-E4C95745CAE9}" type="parTrans" cxnId="{A0018E77-9D02-4357-8473-0EF6DA24FE74}">
      <dgm:prSet/>
      <dgm:spPr/>
      <dgm:t>
        <a:bodyPr/>
        <a:lstStyle/>
        <a:p>
          <a:endParaRPr lang="zh-CN" altLang="en-US"/>
        </a:p>
      </dgm:t>
    </dgm:pt>
    <dgm:pt modelId="{AEFEF421-A5F2-4999-A600-F9FD723B800B}" type="sibTrans" cxnId="{A0018E77-9D02-4357-8473-0EF6DA24FE74}">
      <dgm:prSet/>
      <dgm:spPr/>
      <dgm:t>
        <a:bodyPr/>
        <a:lstStyle/>
        <a:p>
          <a:endParaRPr lang="zh-CN" altLang="en-US"/>
        </a:p>
      </dgm:t>
    </dgm:pt>
    <dgm:pt modelId="{9B07B0BE-1741-4B13-AD0D-30DC4097F245}">
      <dgm:prSet/>
      <dgm:spPr/>
      <dgm:t>
        <a:bodyPr/>
        <a:lstStyle/>
        <a:p>
          <a:r>
            <a:rPr lang="zh-CN" dirty="0"/>
            <a:t>开放是我们的基本国策，我们打破封锁，</a:t>
          </a:r>
          <a:r>
            <a:rPr lang="zh-CN" altLang="en-US" dirty="0"/>
            <a:t>要</a:t>
          </a:r>
          <a:r>
            <a:rPr lang="zh-CN" dirty="0"/>
            <a:t>靠更大力度的对外开放</a:t>
          </a:r>
          <a:endParaRPr lang="zh-CN" altLang="en-US" dirty="0"/>
        </a:p>
      </dgm:t>
    </dgm:pt>
    <dgm:pt modelId="{BBE36980-8B07-4D24-BC4F-A09F472214E5}" type="parTrans" cxnId="{4CA94065-4BDB-4D16-A92F-814E2DCFBC6D}">
      <dgm:prSet/>
      <dgm:spPr/>
      <dgm:t>
        <a:bodyPr/>
        <a:lstStyle/>
        <a:p>
          <a:endParaRPr lang="zh-CN" altLang="en-US"/>
        </a:p>
      </dgm:t>
    </dgm:pt>
    <dgm:pt modelId="{03EC6ED9-A4B5-41E1-87C0-63531F40FA18}" type="sibTrans" cxnId="{4CA94065-4BDB-4D16-A92F-814E2DCFBC6D}">
      <dgm:prSet/>
      <dgm:spPr/>
      <dgm:t>
        <a:bodyPr/>
        <a:lstStyle/>
        <a:p>
          <a:endParaRPr lang="zh-CN" altLang="en-US"/>
        </a:p>
      </dgm:t>
    </dgm:pt>
    <dgm:pt modelId="{F80884EF-CB69-4AF3-90D2-55AEB98F319D}">
      <dgm:prSet/>
      <dgm:spPr/>
      <dgm:t>
        <a:bodyPr/>
        <a:lstStyle/>
        <a:p>
          <a:r>
            <a:rPr lang="zh-CN" dirty="0"/>
            <a:t>要把蛋糕做大，让社会各个阶层都能够共享经济发展所带来的好处</a:t>
          </a:r>
          <a:endParaRPr lang="zh-CN" altLang="en-US" dirty="0"/>
        </a:p>
      </dgm:t>
    </dgm:pt>
    <dgm:pt modelId="{67283094-CA8A-4C17-9971-AB2FC6F6CD53}" type="parTrans" cxnId="{C06F62AB-D06E-4AA6-91C2-59BE5DFCB590}">
      <dgm:prSet/>
      <dgm:spPr/>
      <dgm:t>
        <a:bodyPr/>
        <a:lstStyle/>
        <a:p>
          <a:endParaRPr lang="zh-CN" altLang="en-US"/>
        </a:p>
      </dgm:t>
    </dgm:pt>
    <dgm:pt modelId="{8548DBC4-37AE-4B66-B78A-0E7FE8DB24E4}" type="sibTrans" cxnId="{C06F62AB-D06E-4AA6-91C2-59BE5DFCB590}">
      <dgm:prSet/>
      <dgm:spPr/>
      <dgm:t>
        <a:bodyPr/>
        <a:lstStyle/>
        <a:p>
          <a:endParaRPr lang="zh-CN" altLang="en-US"/>
        </a:p>
      </dgm:t>
    </dgm:pt>
    <dgm:pt modelId="{946BFD82-9EA0-41A6-9B0E-AC94F7681E06}" type="pres">
      <dgm:prSet presAssocID="{C3E191E0-A8B8-4987-A649-68175ACD4D0D}" presName="Name0" presStyleCnt="0">
        <dgm:presLayoutVars>
          <dgm:dir/>
          <dgm:resizeHandles val="exact"/>
        </dgm:presLayoutVars>
      </dgm:prSet>
      <dgm:spPr/>
    </dgm:pt>
    <dgm:pt modelId="{C167AABA-BE85-4E1C-B2DB-E8FC74D17DE2}" type="pres">
      <dgm:prSet presAssocID="{C3E191E0-A8B8-4987-A649-68175ACD4D0D}" presName="bkgdShp" presStyleLbl="alignAccFollowNode1" presStyleIdx="0" presStyleCnt="1"/>
      <dgm:spPr/>
    </dgm:pt>
    <dgm:pt modelId="{53EF8D84-F3BB-4E51-A1BA-D8B8921640BC}" type="pres">
      <dgm:prSet presAssocID="{C3E191E0-A8B8-4987-A649-68175ACD4D0D}" presName="linComp" presStyleCnt="0"/>
      <dgm:spPr/>
    </dgm:pt>
    <dgm:pt modelId="{99A22A64-BF1A-4554-AA43-B155766C0EA8}" type="pres">
      <dgm:prSet presAssocID="{D079A106-AD0F-457E-9A8D-2C6A29B693CE}" presName="compNode" presStyleCnt="0"/>
      <dgm:spPr/>
    </dgm:pt>
    <dgm:pt modelId="{C4F5CBB9-9A52-4030-B011-ADBE8A53E356}" type="pres">
      <dgm:prSet presAssocID="{D079A106-AD0F-457E-9A8D-2C6A29B693CE}" presName="node" presStyleLbl="node1" presStyleIdx="0" presStyleCnt="5">
        <dgm:presLayoutVars>
          <dgm:bulletEnabled val="1"/>
        </dgm:presLayoutVars>
      </dgm:prSet>
      <dgm:spPr/>
    </dgm:pt>
    <dgm:pt modelId="{DA73F9C4-BF52-4819-9810-4832429F8198}" type="pres">
      <dgm:prSet presAssocID="{D079A106-AD0F-457E-9A8D-2C6A29B693CE}" presName="invisiNode" presStyleLbl="node1" presStyleIdx="0" presStyleCnt="5"/>
      <dgm:spPr/>
    </dgm:pt>
    <dgm:pt modelId="{02F93426-108D-4484-B272-05820A8254F5}" type="pres">
      <dgm:prSet presAssocID="{D079A106-AD0F-457E-9A8D-2C6A29B693CE}" presName="imagNode" presStyleLbl="fgImgPlace1" presStyleIdx="0" presStyleCnt="5" custScaleX="97452" custScaleY="874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D290BBBC-208A-4150-A93E-25CFDA7AE519}" type="pres">
      <dgm:prSet presAssocID="{D13E880A-3DA8-471E-905B-BB7CF9318909}" presName="sibTrans" presStyleLbl="sibTrans2D1" presStyleIdx="0" presStyleCnt="0"/>
      <dgm:spPr/>
    </dgm:pt>
    <dgm:pt modelId="{CAE7A360-DCBB-46D4-A1BE-6BB2C9258264}" type="pres">
      <dgm:prSet presAssocID="{2400ED3E-D449-48D7-9337-164AC99CF9AC}" presName="compNode" presStyleCnt="0"/>
      <dgm:spPr/>
    </dgm:pt>
    <dgm:pt modelId="{A9CBBE48-7B77-4759-B89F-8A6B14E89DE1}" type="pres">
      <dgm:prSet presAssocID="{2400ED3E-D449-48D7-9337-164AC99CF9AC}" presName="node" presStyleLbl="node1" presStyleIdx="1" presStyleCnt="5">
        <dgm:presLayoutVars>
          <dgm:bulletEnabled val="1"/>
        </dgm:presLayoutVars>
      </dgm:prSet>
      <dgm:spPr/>
    </dgm:pt>
    <dgm:pt modelId="{2F070FAA-2773-4833-B0AB-41587C6027D6}" type="pres">
      <dgm:prSet presAssocID="{2400ED3E-D449-48D7-9337-164AC99CF9AC}" presName="invisiNode" presStyleLbl="node1" presStyleIdx="1" presStyleCnt="5"/>
      <dgm:spPr/>
    </dgm:pt>
    <dgm:pt modelId="{B4AD7C41-582D-447F-879D-9A82988B43DC}" type="pres">
      <dgm:prSet presAssocID="{2400ED3E-D449-48D7-9337-164AC99CF9AC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2000" r="-72000"/>
          </a:stretch>
        </a:blipFill>
      </dgm:spPr>
    </dgm:pt>
    <dgm:pt modelId="{ECF8B9AE-612A-42F7-8E1C-E3C65C09796A}" type="pres">
      <dgm:prSet presAssocID="{D6E19A05-E763-4B88-802E-4712DB498C15}" presName="sibTrans" presStyleLbl="sibTrans2D1" presStyleIdx="0" presStyleCnt="0"/>
      <dgm:spPr/>
    </dgm:pt>
    <dgm:pt modelId="{D7C3D71C-B5CE-4DD4-95F8-9326841EFDBC}" type="pres">
      <dgm:prSet presAssocID="{9135204A-D0DC-49AA-AF84-AC6370E7CB57}" presName="compNode" presStyleCnt="0"/>
      <dgm:spPr/>
    </dgm:pt>
    <dgm:pt modelId="{649E6620-469A-4F6F-8C2A-D337EE8A746B}" type="pres">
      <dgm:prSet presAssocID="{9135204A-D0DC-49AA-AF84-AC6370E7CB57}" presName="node" presStyleLbl="node1" presStyleIdx="2" presStyleCnt="5">
        <dgm:presLayoutVars>
          <dgm:bulletEnabled val="1"/>
        </dgm:presLayoutVars>
      </dgm:prSet>
      <dgm:spPr/>
    </dgm:pt>
    <dgm:pt modelId="{52FFE4C6-3FF0-43CC-A171-41F1B51A088C}" type="pres">
      <dgm:prSet presAssocID="{9135204A-D0DC-49AA-AF84-AC6370E7CB57}" presName="invisiNode" presStyleLbl="node1" presStyleIdx="2" presStyleCnt="5"/>
      <dgm:spPr/>
    </dgm:pt>
    <dgm:pt modelId="{04B15E1E-979D-4AE8-89B6-80B952AF365E}" type="pres">
      <dgm:prSet presAssocID="{9135204A-D0DC-49AA-AF84-AC6370E7CB57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39EE76C4-B1C7-435E-83D6-988AED8D90FC}" type="pres">
      <dgm:prSet presAssocID="{AEFEF421-A5F2-4999-A600-F9FD723B800B}" presName="sibTrans" presStyleLbl="sibTrans2D1" presStyleIdx="0" presStyleCnt="0"/>
      <dgm:spPr/>
    </dgm:pt>
    <dgm:pt modelId="{198CE347-35F0-4A10-8BD9-07BF68386F65}" type="pres">
      <dgm:prSet presAssocID="{9B07B0BE-1741-4B13-AD0D-30DC4097F245}" presName="compNode" presStyleCnt="0"/>
      <dgm:spPr/>
    </dgm:pt>
    <dgm:pt modelId="{39C4FC5B-A9E3-40AB-9CD5-DA41FB3C0BD2}" type="pres">
      <dgm:prSet presAssocID="{9B07B0BE-1741-4B13-AD0D-30DC4097F245}" presName="node" presStyleLbl="node1" presStyleIdx="3" presStyleCnt="5">
        <dgm:presLayoutVars>
          <dgm:bulletEnabled val="1"/>
        </dgm:presLayoutVars>
      </dgm:prSet>
      <dgm:spPr/>
    </dgm:pt>
    <dgm:pt modelId="{26064B04-AB3D-4611-B18A-EA3786CB9044}" type="pres">
      <dgm:prSet presAssocID="{9B07B0BE-1741-4B13-AD0D-30DC4097F245}" presName="invisiNode" presStyleLbl="node1" presStyleIdx="3" presStyleCnt="5"/>
      <dgm:spPr/>
    </dgm:pt>
    <dgm:pt modelId="{1E290BAA-901B-462D-B6C7-D7F1B1CCAA28}" type="pres">
      <dgm:prSet presAssocID="{9B07B0BE-1741-4B13-AD0D-30DC4097F245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DDC83459-CF23-43CD-8524-CA06457EF6D2}" type="pres">
      <dgm:prSet presAssocID="{03EC6ED9-A4B5-41E1-87C0-63531F40FA18}" presName="sibTrans" presStyleLbl="sibTrans2D1" presStyleIdx="0" presStyleCnt="0"/>
      <dgm:spPr/>
    </dgm:pt>
    <dgm:pt modelId="{1094B70D-72A7-4213-973C-20ED05ABFE93}" type="pres">
      <dgm:prSet presAssocID="{F80884EF-CB69-4AF3-90D2-55AEB98F319D}" presName="compNode" presStyleCnt="0"/>
      <dgm:spPr/>
    </dgm:pt>
    <dgm:pt modelId="{5E7884D0-4AFC-4F12-BB0B-A28A6D2E68C5}" type="pres">
      <dgm:prSet presAssocID="{F80884EF-CB69-4AF3-90D2-55AEB98F319D}" presName="node" presStyleLbl="node1" presStyleIdx="4" presStyleCnt="5">
        <dgm:presLayoutVars>
          <dgm:bulletEnabled val="1"/>
        </dgm:presLayoutVars>
      </dgm:prSet>
      <dgm:spPr/>
    </dgm:pt>
    <dgm:pt modelId="{7FB2DAFB-F3F1-411E-A482-2D6E0F62EA07}" type="pres">
      <dgm:prSet presAssocID="{F80884EF-CB69-4AF3-90D2-55AEB98F319D}" presName="invisiNode" presStyleLbl="node1" presStyleIdx="4" presStyleCnt="5"/>
      <dgm:spPr/>
    </dgm:pt>
    <dgm:pt modelId="{C6A0ADDD-42B7-46BE-BFFE-171F020A4BA1}" type="pres">
      <dgm:prSet presAssocID="{F80884EF-CB69-4AF3-90D2-55AEB98F319D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</dgm:ptLst>
  <dgm:cxnLst>
    <dgm:cxn modelId="{DD609721-AD0D-45AC-9E80-06947A463100}" type="presOf" srcId="{D6E19A05-E763-4B88-802E-4712DB498C15}" destId="{ECF8B9AE-612A-42F7-8E1C-E3C65C09796A}" srcOrd="0" destOrd="0" presId="urn:microsoft.com/office/officeart/2005/8/layout/pList2"/>
    <dgm:cxn modelId="{4CA94065-4BDB-4D16-A92F-814E2DCFBC6D}" srcId="{C3E191E0-A8B8-4987-A649-68175ACD4D0D}" destId="{9B07B0BE-1741-4B13-AD0D-30DC4097F245}" srcOrd="3" destOrd="0" parTransId="{BBE36980-8B07-4D24-BC4F-A09F472214E5}" sibTransId="{03EC6ED9-A4B5-41E1-87C0-63531F40FA18}"/>
    <dgm:cxn modelId="{C7190149-39A9-4584-9CD3-19CE2AC94024}" type="presOf" srcId="{9135204A-D0DC-49AA-AF84-AC6370E7CB57}" destId="{649E6620-469A-4F6F-8C2A-D337EE8A746B}" srcOrd="0" destOrd="0" presId="urn:microsoft.com/office/officeart/2005/8/layout/pList2"/>
    <dgm:cxn modelId="{A0018E77-9D02-4357-8473-0EF6DA24FE74}" srcId="{C3E191E0-A8B8-4987-A649-68175ACD4D0D}" destId="{9135204A-D0DC-49AA-AF84-AC6370E7CB57}" srcOrd="2" destOrd="0" parTransId="{0D4AE93F-2DF2-4CED-9139-E4C95745CAE9}" sibTransId="{AEFEF421-A5F2-4999-A600-F9FD723B800B}"/>
    <dgm:cxn modelId="{4166987B-1B1A-44EE-BF19-252548458334}" type="presOf" srcId="{D079A106-AD0F-457E-9A8D-2C6A29B693CE}" destId="{C4F5CBB9-9A52-4030-B011-ADBE8A53E356}" srcOrd="0" destOrd="0" presId="urn:microsoft.com/office/officeart/2005/8/layout/pList2"/>
    <dgm:cxn modelId="{0F4B7B7C-D696-4271-B6D8-2521BCA261E2}" type="presOf" srcId="{AEFEF421-A5F2-4999-A600-F9FD723B800B}" destId="{39EE76C4-B1C7-435E-83D6-988AED8D90FC}" srcOrd="0" destOrd="0" presId="urn:microsoft.com/office/officeart/2005/8/layout/pList2"/>
    <dgm:cxn modelId="{C06F62AB-D06E-4AA6-91C2-59BE5DFCB590}" srcId="{C3E191E0-A8B8-4987-A649-68175ACD4D0D}" destId="{F80884EF-CB69-4AF3-90D2-55AEB98F319D}" srcOrd="4" destOrd="0" parTransId="{67283094-CA8A-4C17-9971-AB2FC6F6CD53}" sibTransId="{8548DBC4-37AE-4B66-B78A-0E7FE8DB24E4}"/>
    <dgm:cxn modelId="{B2F60AAC-2C9B-46DD-91D3-7D4D3AEB7609}" srcId="{C3E191E0-A8B8-4987-A649-68175ACD4D0D}" destId="{D079A106-AD0F-457E-9A8D-2C6A29B693CE}" srcOrd="0" destOrd="0" parTransId="{C2B9E453-A09D-4FBD-B055-63BE16BD614B}" sibTransId="{D13E880A-3DA8-471E-905B-BB7CF9318909}"/>
    <dgm:cxn modelId="{3DF26DB3-EFBD-4DBE-98CA-8025B6DC3069}" type="presOf" srcId="{D13E880A-3DA8-471E-905B-BB7CF9318909}" destId="{D290BBBC-208A-4150-A93E-25CFDA7AE519}" srcOrd="0" destOrd="0" presId="urn:microsoft.com/office/officeart/2005/8/layout/pList2"/>
    <dgm:cxn modelId="{AACE91C4-EAC3-4A89-AFBB-97454F8832BE}" type="presOf" srcId="{9B07B0BE-1741-4B13-AD0D-30DC4097F245}" destId="{39C4FC5B-A9E3-40AB-9CD5-DA41FB3C0BD2}" srcOrd="0" destOrd="0" presId="urn:microsoft.com/office/officeart/2005/8/layout/pList2"/>
    <dgm:cxn modelId="{0325E0C6-CF18-41AC-8A5B-F4E58417C907}" srcId="{C3E191E0-A8B8-4987-A649-68175ACD4D0D}" destId="{2400ED3E-D449-48D7-9337-164AC99CF9AC}" srcOrd="1" destOrd="0" parTransId="{29741164-7EF5-4453-AFDD-EFB5A8059E00}" sibTransId="{D6E19A05-E763-4B88-802E-4712DB498C15}"/>
    <dgm:cxn modelId="{2B2069CB-DE17-44FE-9540-AA721A63EB38}" type="presOf" srcId="{2400ED3E-D449-48D7-9337-164AC99CF9AC}" destId="{A9CBBE48-7B77-4759-B89F-8A6B14E89DE1}" srcOrd="0" destOrd="0" presId="urn:microsoft.com/office/officeart/2005/8/layout/pList2"/>
    <dgm:cxn modelId="{3C9914CC-65C8-48EE-89FA-272707350BEA}" type="presOf" srcId="{C3E191E0-A8B8-4987-A649-68175ACD4D0D}" destId="{946BFD82-9EA0-41A6-9B0E-AC94F7681E06}" srcOrd="0" destOrd="0" presId="urn:microsoft.com/office/officeart/2005/8/layout/pList2"/>
    <dgm:cxn modelId="{332248EF-EC91-4ED5-ADD7-20940EFE1B99}" type="presOf" srcId="{03EC6ED9-A4B5-41E1-87C0-63531F40FA18}" destId="{DDC83459-CF23-43CD-8524-CA06457EF6D2}" srcOrd="0" destOrd="0" presId="urn:microsoft.com/office/officeart/2005/8/layout/pList2"/>
    <dgm:cxn modelId="{B7F82FF8-6958-4E56-B5F9-540FF50F143A}" type="presOf" srcId="{F80884EF-CB69-4AF3-90D2-55AEB98F319D}" destId="{5E7884D0-4AFC-4F12-BB0B-A28A6D2E68C5}" srcOrd="0" destOrd="0" presId="urn:microsoft.com/office/officeart/2005/8/layout/pList2"/>
    <dgm:cxn modelId="{8E03E8CE-FA21-416E-A1D9-C797D4CA6B03}" type="presParOf" srcId="{946BFD82-9EA0-41A6-9B0E-AC94F7681E06}" destId="{C167AABA-BE85-4E1C-B2DB-E8FC74D17DE2}" srcOrd="0" destOrd="0" presId="urn:microsoft.com/office/officeart/2005/8/layout/pList2"/>
    <dgm:cxn modelId="{3959609F-651C-46CF-9D7E-B3DC573AA606}" type="presParOf" srcId="{946BFD82-9EA0-41A6-9B0E-AC94F7681E06}" destId="{53EF8D84-F3BB-4E51-A1BA-D8B8921640BC}" srcOrd="1" destOrd="0" presId="urn:microsoft.com/office/officeart/2005/8/layout/pList2"/>
    <dgm:cxn modelId="{F09EB376-482F-4983-B5DB-2F33297B37C5}" type="presParOf" srcId="{53EF8D84-F3BB-4E51-A1BA-D8B8921640BC}" destId="{99A22A64-BF1A-4554-AA43-B155766C0EA8}" srcOrd="0" destOrd="0" presId="urn:microsoft.com/office/officeart/2005/8/layout/pList2"/>
    <dgm:cxn modelId="{BA7AC030-A06C-438B-8817-2268425E1639}" type="presParOf" srcId="{99A22A64-BF1A-4554-AA43-B155766C0EA8}" destId="{C4F5CBB9-9A52-4030-B011-ADBE8A53E356}" srcOrd="0" destOrd="0" presId="urn:microsoft.com/office/officeart/2005/8/layout/pList2"/>
    <dgm:cxn modelId="{3D771A62-9B33-4779-BE7C-7FBDCF77DF58}" type="presParOf" srcId="{99A22A64-BF1A-4554-AA43-B155766C0EA8}" destId="{DA73F9C4-BF52-4819-9810-4832429F8198}" srcOrd="1" destOrd="0" presId="urn:microsoft.com/office/officeart/2005/8/layout/pList2"/>
    <dgm:cxn modelId="{4355F52E-0426-4CAE-905E-061093E7ECA0}" type="presParOf" srcId="{99A22A64-BF1A-4554-AA43-B155766C0EA8}" destId="{02F93426-108D-4484-B272-05820A8254F5}" srcOrd="2" destOrd="0" presId="urn:microsoft.com/office/officeart/2005/8/layout/pList2"/>
    <dgm:cxn modelId="{69F6A543-8A93-4AA9-8975-ACEE9D601884}" type="presParOf" srcId="{53EF8D84-F3BB-4E51-A1BA-D8B8921640BC}" destId="{D290BBBC-208A-4150-A93E-25CFDA7AE519}" srcOrd="1" destOrd="0" presId="urn:microsoft.com/office/officeart/2005/8/layout/pList2"/>
    <dgm:cxn modelId="{13FA2ED3-6B7E-4FD0-B788-B291B742C5C0}" type="presParOf" srcId="{53EF8D84-F3BB-4E51-A1BA-D8B8921640BC}" destId="{CAE7A360-DCBB-46D4-A1BE-6BB2C9258264}" srcOrd="2" destOrd="0" presId="urn:microsoft.com/office/officeart/2005/8/layout/pList2"/>
    <dgm:cxn modelId="{1930B211-90EE-4408-87E6-E01E67CCB41E}" type="presParOf" srcId="{CAE7A360-DCBB-46D4-A1BE-6BB2C9258264}" destId="{A9CBBE48-7B77-4759-B89F-8A6B14E89DE1}" srcOrd="0" destOrd="0" presId="urn:microsoft.com/office/officeart/2005/8/layout/pList2"/>
    <dgm:cxn modelId="{BA713A3B-FA01-4709-BCFA-02FE3F935D95}" type="presParOf" srcId="{CAE7A360-DCBB-46D4-A1BE-6BB2C9258264}" destId="{2F070FAA-2773-4833-B0AB-41587C6027D6}" srcOrd="1" destOrd="0" presId="urn:microsoft.com/office/officeart/2005/8/layout/pList2"/>
    <dgm:cxn modelId="{63E4DE5E-FC6E-484D-A9CC-D5058AEF5A25}" type="presParOf" srcId="{CAE7A360-DCBB-46D4-A1BE-6BB2C9258264}" destId="{B4AD7C41-582D-447F-879D-9A82988B43DC}" srcOrd="2" destOrd="0" presId="urn:microsoft.com/office/officeart/2005/8/layout/pList2"/>
    <dgm:cxn modelId="{AE52B909-BA04-4845-A6B6-ECCE0DB439A9}" type="presParOf" srcId="{53EF8D84-F3BB-4E51-A1BA-D8B8921640BC}" destId="{ECF8B9AE-612A-42F7-8E1C-E3C65C09796A}" srcOrd="3" destOrd="0" presId="urn:microsoft.com/office/officeart/2005/8/layout/pList2"/>
    <dgm:cxn modelId="{6C76D0CA-89B1-4F60-9865-6B48CBE89EFE}" type="presParOf" srcId="{53EF8D84-F3BB-4E51-A1BA-D8B8921640BC}" destId="{D7C3D71C-B5CE-4DD4-95F8-9326841EFDBC}" srcOrd="4" destOrd="0" presId="urn:microsoft.com/office/officeart/2005/8/layout/pList2"/>
    <dgm:cxn modelId="{EBD89BE5-C4CE-4960-8EFF-9E0B46F66FED}" type="presParOf" srcId="{D7C3D71C-B5CE-4DD4-95F8-9326841EFDBC}" destId="{649E6620-469A-4F6F-8C2A-D337EE8A746B}" srcOrd="0" destOrd="0" presId="urn:microsoft.com/office/officeart/2005/8/layout/pList2"/>
    <dgm:cxn modelId="{6575BF80-E66D-4B4E-9801-E0A99C12A062}" type="presParOf" srcId="{D7C3D71C-B5CE-4DD4-95F8-9326841EFDBC}" destId="{52FFE4C6-3FF0-43CC-A171-41F1B51A088C}" srcOrd="1" destOrd="0" presId="urn:microsoft.com/office/officeart/2005/8/layout/pList2"/>
    <dgm:cxn modelId="{19BE2949-F4F7-4B72-9ECC-4DB2BF6F519B}" type="presParOf" srcId="{D7C3D71C-B5CE-4DD4-95F8-9326841EFDBC}" destId="{04B15E1E-979D-4AE8-89B6-80B952AF365E}" srcOrd="2" destOrd="0" presId="urn:microsoft.com/office/officeart/2005/8/layout/pList2"/>
    <dgm:cxn modelId="{5C296075-5851-4B8B-9D2B-BFF15EA98374}" type="presParOf" srcId="{53EF8D84-F3BB-4E51-A1BA-D8B8921640BC}" destId="{39EE76C4-B1C7-435E-83D6-988AED8D90FC}" srcOrd="5" destOrd="0" presId="urn:microsoft.com/office/officeart/2005/8/layout/pList2"/>
    <dgm:cxn modelId="{7792E2DA-B49F-4038-A72C-11779A0BB56F}" type="presParOf" srcId="{53EF8D84-F3BB-4E51-A1BA-D8B8921640BC}" destId="{198CE347-35F0-4A10-8BD9-07BF68386F65}" srcOrd="6" destOrd="0" presId="urn:microsoft.com/office/officeart/2005/8/layout/pList2"/>
    <dgm:cxn modelId="{BFA31B2B-B23F-4AC7-975B-AA4AB596DC7A}" type="presParOf" srcId="{198CE347-35F0-4A10-8BD9-07BF68386F65}" destId="{39C4FC5B-A9E3-40AB-9CD5-DA41FB3C0BD2}" srcOrd="0" destOrd="0" presId="urn:microsoft.com/office/officeart/2005/8/layout/pList2"/>
    <dgm:cxn modelId="{16F71F3C-5A03-4AC4-B823-740F8DDEC926}" type="presParOf" srcId="{198CE347-35F0-4A10-8BD9-07BF68386F65}" destId="{26064B04-AB3D-4611-B18A-EA3786CB9044}" srcOrd="1" destOrd="0" presId="urn:microsoft.com/office/officeart/2005/8/layout/pList2"/>
    <dgm:cxn modelId="{FA4619F1-8BDC-4560-B012-5E4085C66CB1}" type="presParOf" srcId="{198CE347-35F0-4A10-8BD9-07BF68386F65}" destId="{1E290BAA-901B-462D-B6C7-D7F1B1CCAA28}" srcOrd="2" destOrd="0" presId="urn:microsoft.com/office/officeart/2005/8/layout/pList2"/>
    <dgm:cxn modelId="{7D943BFA-66FE-40B8-B9E8-A66D0ADD56D2}" type="presParOf" srcId="{53EF8D84-F3BB-4E51-A1BA-D8B8921640BC}" destId="{DDC83459-CF23-43CD-8524-CA06457EF6D2}" srcOrd="7" destOrd="0" presId="urn:microsoft.com/office/officeart/2005/8/layout/pList2"/>
    <dgm:cxn modelId="{D7096729-9966-4225-8540-91E4C61D0D5D}" type="presParOf" srcId="{53EF8D84-F3BB-4E51-A1BA-D8B8921640BC}" destId="{1094B70D-72A7-4213-973C-20ED05ABFE93}" srcOrd="8" destOrd="0" presId="urn:microsoft.com/office/officeart/2005/8/layout/pList2"/>
    <dgm:cxn modelId="{D33782F5-6F29-4052-A813-5FCAF4321307}" type="presParOf" srcId="{1094B70D-72A7-4213-973C-20ED05ABFE93}" destId="{5E7884D0-4AFC-4F12-BB0B-A28A6D2E68C5}" srcOrd="0" destOrd="0" presId="urn:microsoft.com/office/officeart/2005/8/layout/pList2"/>
    <dgm:cxn modelId="{27F3FEEC-4BAE-4D61-840C-4B7705833189}" type="presParOf" srcId="{1094B70D-72A7-4213-973C-20ED05ABFE93}" destId="{7FB2DAFB-F3F1-411E-A482-2D6E0F62EA07}" srcOrd="1" destOrd="0" presId="urn:microsoft.com/office/officeart/2005/8/layout/pList2"/>
    <dgm:cxn modelId="{65B17DB0-E485-4415-B0D1-17C0DB0BD5E9}" type="presParOf" srcId="{1094B70D-72A7-4213-973C-20ED05ABFE93}" destId="{C6A0ADDD-42B7-46BE-BFFE-171F020A4BA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4E46F5-CC14-4F52-88F8-F86284EA8795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03F73707-3522-4D81-A107-9D944F7771F4}">
      <dgm:prSet phldrT="[文本]"/>
      <dgm:spPr/>
      <dgm:t>
        <a:bodyPr/>
        <a:lstStyle/>
        <a:p>
          <a:r>
            <a:rPr lang="zh-CN" altLang="en-US" dirty="0"/>
            <a:t>推动</a:t>
          </a:r>
          <a:r>
            <a:rPr lang="zh-CN" b="1" dirty="0"/>
            <a:t>政府行政体制改革</a:t>
          </a:r>
          <a:endParaRPr lang="zh-CN" altLang="en-US" dirty="0"/>
        </a:p>
      </dgm:t>
    </dgm:pt>
    <dgm:pt modelId="{BA89F1A2-E68B-4BF2-82EB-20A51EAC2095}" type="parTrans" cxnId="{7F3EB1EF-6488-49DD-B965-8433FF78579B}">
      <dgm:prSet/>
      <dgm:spPr/>
      <dgm:t>
        <a:bodyPr/>
        <a:lstStyle/>
        <a:p>
          <a:endParaRPr lang="zh-CN" altLang="en-US"/>
        </a:p>
      </dgm:t>
    </dgm:pt>
    <dgm:pt modelId="{916E7D8C-7F8A-46BD-9262-F67A8BB5DC43}" type="sibTrans" cxnId="{7F3EB1EF-6488-49DD-B965-8433FF78579B}">
      <dgm:prSet/>
      <dgm:spPr/>
      <dgm:t>
        <a:bodyPr/>
        <a:lstStyle/>
        <a:p>
          <a:endParaRPr lang="zh-CN" altLang="en-US"/>
        </a:p>
      </dgm:t>
    </dgm:pt>
    <dgm:pt modelId="{809743FD-8E67-429A-89A0-A9DF0878263F}">
      <dgm:prSet phldrT="[文本]"/>
      <dgm:spPr/>
      <dgm:t>
        <a:bodyPr/>
        <a:lstStyle/>
        <a:p>
          <a:r>
            <a:rPr lang="zh-CN" altLang="en-US" dirty="0"/>
            <a:t>推动</a:t>
          </a:r>
          <a:r>
            <a:rPr lang="zh-CN" b="1" dirty="0"/>
            <a:t>市场价格体制改革</a:t>
          </a:r>
          <a:endParaRPr lang="zh-CN" altLang="en-US" dirty="0"/>
        </a:p>
      </dgm:t>
    </dgm:pt>
    <dgm:pt modelId="{D79767C2-726D-4B3D-BA6D-4687C5F0C9BD}" type="parTrans" cxnId="{2A7A226E-0B27-4564-A5E0-E363C1D2E059}">
      <dgm:prSet/>
      <dgm:spPr/>
      <dgm:t>
        <a:bodyPr/>
        <a:lstStyle/>
        <a:p>
          <a:endParaRPr lang="zh-CN" altLang="en-US"/>
        </a:p>
      </dgm:t>
    </dgm:pt>
    <dgm:pt modelId="{853A84CD-2CE2-4B38-955B-75E1B79D62F0}" type="sibTrans" cxnId="{2A7A226E-0B27-4564-A5E0-E363C1D2E059}">
      <dgm:prSet/>
      <dgm:spPr/>
      <dgm:t>
        <a:bodyPr/>
        <a:lstStyle/>
        <a:p>
          <a:endParaRPr lang="zh-CN" altLang="en-US"/>
        </a:p>
      </dgm:t>
    </dgm:pt>
    <dgm:pt modelId="{94417FF9-8933-4C32-81DE-5F92B2AE5BA1}">
      <dgm:prSet phldrT="[文本]"/>
      <dgm:spPr/>
      <dgm:t>
        <a:bodyPr/>
        <a:lstStyle/>
        <a:p>
          <a:r>
            <a:rPr lang="zh-CN" altLang="en-US" dirty="0"/>
            <a:t>推动</a:t>
          </a:r>
          <a:r>
            <a:rPr lang="zh-CN" b="1" dirty="0"/>
            <a:t>收入分配体制改革</a:t>
          </a:r>
          <a:endParaRPr lang="zh-CN" altLang="en-US" dirty="0"/>
        </a:p>
      </dgm:t>
    </dgm:pt>
    <dgm:pt modelId="{FFAA9C26-8CB6-4EE6-AB04-EC5C8882CE51}" type="parTrans" cxnId="{C4202AE2-2963-4973-8F53-732659BB5FAE}">
      <dgm:prSet/>
      <dgm:spPr/>
      <dgm:t>
        <a:bodyPr/>
        <a:lstStyle/>
        <a:p>
          <a:endParaRPr lang="zh-CN" altLang="en-US"/>
        </a:p>
      </dgm:t>
    </dgm:pt>
    <dgm:pt modelId="{25949C99-0F14-4F46-9292-875702AB34B8}" type="sibTrans" cxnId="{C4202AE2-2963-4973-8F53-732659BB5FAE}">
      <dgm:prSet/>
      <dgm:spPr/>
      <dgm:t>
        <a:bodyPr/>
        <a:lstStyle/>
        <a:p>
          <a:endParaRPr lang="zh-CN" altLang="en-US"/>
        </a:p>
      </dgm:t>
    </dgm:pt>
    <dgm:pt modelId="{7E38027C-2E17-4563-A2AA-04DE77A90C5D}">
      <dgm:prSet/>
      <dgm:spPr/>
      <dgm:t>
        <a:bodyPr/>
        <a:lstStyle/>
        <a:p>
          <a:r>
            <a:rPr lang="zh-CN" altLang="en-US" b="1" dirty="0"/>
            <a:t>推动</a:t>
          </a:r>
          <a:r>
            <a:rPr lang="zh-CN" b="1" dirty="0"/>
            <a:t>国有企业改革</a:t>
          </a:r>
          <a:endParaRPr lang="zh-CN" altLang="en-US" dirty="0"/>
        </a:p>
      </dgm:t>
    </dgm:pt>
    <dgm:pt modelId="{2B26545D-E945-4777-AA69-8F8350911AC4}" type="parTrans" cxnId="{5CC092F0-A3F8-4AF3-9DB1-00BA74A8412D}">
      <dgm:prSet/>
      <dgm:spPr/>
      <dgm:t>
        <a:bodyPr/>
        <a:lstStyle/>
        <a:p>
          <a:endParaRPr lang="zh-CN" altLang="en-US"/>
        </a:p>
      </dgm:t>
    </dgm:pt>
    <dgm:pt modelId="{A0111D93-5DD4-4C60-ACB4-0235EA1FB03B}" type="sibTrans" cxnId="{5CC092F0-A3F8-4AF3-9DB1-00BA74A8412D}">
      <dgm:prSet/>
      <dgm:spPr/>
      <dgm:t>
        <a:bodyPr/>
        <a:lstStyle/>
        <a:p>
          <a:endParaRPr lang="zh-CN" altLang="en-US"/>
        </a:p>
      </dgm:t>
    </dgm:pt>
    <dgm:pt modelId="{520623CA-C0F3-47F0-9D20-DA584C8F3160}">
      <dgm:prSet/>
      <dgm:spPr/>
      <dgm:t>
        <a:bodyPr/>
        <a:lstStyle/>
        <a:p>
          <a:r>
            <a:rPr lang="zh-CN" altLang="en-US" b="1" dirty="0"/>
            <a:t>推动</a:t>
          </a:r>
          <a:r>
            <a:rPr lang="zh-CN" b="1" dirty="0"/>
            <a:t>财政金融体制改革</a:t>
          </a:r>
          <a:endParaRPr lang="zh-CN" altLang="en-US" dirty="0"/>
        </a:p>
      </dgm:t>
    </dgm:pt>
    <dgm:pt modelId="{40C2DD13-E6F7-4C54-A470-144034A212E3}" type="parTrans" cxnId="{259A1CDB-74F0-44D0-BB2E-5F6B761A1C79}">
      <dgm:prSet/>
      <dgm:spPr/>
      <dgm:t>
        <a:bodyPr/>
        <a:lstStyle/>
        <a:p>
          <a:endParaRPr lang="zh-CN" altLang="en-US"/>
        </a:p>
      </dgm:t>
    </dgm:pt>
    <dgm:pt modelId="{81DD6648-838D-48EC-B2E7-B230A0735705}" type="sibTrans" cxnId="{259A1CDB-74F0-44D0-BB2E-5F6B761A1C79}">
      <dgm:prSet/>
      <dgm:spPr/>
      <dgm:t>
        <a:bodyPr/>
        <a:lstStyle/>
        <a:p>
          <a:endParaRPr lang="zh-CN" altLang="en-US"/>
        </a:p>
      </dgm:t>
    </dgm:pt>
    <dgm:pt modelId="{4CA429A9-C6EE-401E-B713-45BD685E1068}" type="pres">
      <dgm:prSet presAssocID="{114E46F5-CC14-4F52-88F8-F86284EA8795}" presName="linearFlow" presStyleCnt="0">
        <dgm:presLayoutVars>
          <dgm:dir/>
          <dgm:resizeHandles val="exact"/>
        </dgm:presLayoutVars>
      </dgm:prSet>
      <dgm:spPr/>
    </dgm:pt>
    <dgm:pt modelId="{812E38E4-9FD3-491B-AEF2-36DDD3724270}" type="pres">
      <dgm:prSet presAssocID="{03F73707-3522-4D81-A107-9D944F7771F4}" presName="composite" presStyleCnt="0"/>
      <dgm:spPr/>
    </dgm:pt>
    <dgm:pt modelId="{2BF20A1E-F9CE-42F4-B37D-7DFFCC166F2E}" type="pres">
      <dgm:prSet presAssocID="{03F73707-3522-4D81-A107-9D944F7771F4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DA34686F-3EEC-4060-A2D9-437737F4B47D}" type="pres">
      <dgm:prSet presAssocID="{03F73707-3522-4D81-A107-9D944F7771F4}" presName="txShp" presStyleLbl="node1" presStyleIdx="0" presStyleCnt="5">
        <dgm:presLayoutVars>
          <dgm:bulletEnabled val="1"/>
        </dgm:presLayoutVars>
      </dgm:prSet>
      <dgm:spPr/>
    </dgm:pt>
    <dgm:pt modelId="{39B4D59B-1F4D-4498-883F-CFF781786C23}" type="pres">
      <dgm:prSet presAssocID="{916E7D8C-7F8A-46BD-9262-F67A8BB5DC43}" presName="spacing" presStyleCnt="0"/>
      <dgm:spPr/>
    </dgm:pt>
    <dgm:pt modelId="{AFE090E4-762A-4B39-8D0C-D657EFFCA137}" type="pres">
      <dgm:prSet presAssocID="{809743FD-8E67-429A-89A0-A9DF0878263F}" presName="composite" presStyleCnt="0"/>
      <dgm:spPr/>
    </dgm:pt>
    <dgm:pt modelId="{AA302705-1DED-48EE-996C-62FD10161287}" type="pres">
      <dgm:prSet presAssocID="{809743FD-8E67-429A-89A0-A9DF0878263F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4B60D45A-D5A6-4B02-9641-2A97C8F5B668}" type="pres">
      <dgm:prSet presAssocID="{809743FD-8E67-429A-89A0-A9DF0878263F}" presName="txShp" presStyleLbl="node1" presStyleIdx="1" presStyleCnt="5">
        <dgm:presLayoutVars>
          <dgm:bulletEnabled val="1"/>
        </dgm:presLayoutVars>
      </dgm:prSet>
      <dgm:spPr/>
    </dgm:pt>
    <dgm:pt modelId="{1667F8C1-F237-404F-8467-CEB2DF553AA0}" type="pres">
      <dgm:prSet presAssocID="{853A84CD-2CE2-4B38-955B-75E1B79D62F0}" presName="spacing" presStyleCnt="0"/>
      <dgm:spPr/>
    </dgm:pt>
    <dgm:pt modelId="{26EE050D-DB21-4EB5-91E8-AD2A93DB81FF}" type="pres">
      <dgm:prSet presAssocID="{7E38027C-2E17-4563-A2AA-04DE77A90C5D}" presName="composite" presStyleCnt="0"/>
      <dgm:spPr/>
    </dgm:pt>
    <dgm:pt modelId="{555EDE9E-CC7B-49DC-B7DE-0EAC6FED18AA}" type="pres">
      <dgm:prSet presAssocID="{7E38027C-2E17-4563-A2AA-04DE77A90C5D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22F6DBC-7FFF-4232-AA45-91E7920F6F8A}" type="pres">
      <dgm:prSet presAssocID="{7E38027C-2E17-4563-A2AA-04DE77A90C5D}" presName="txShp" presStyleLbl="node1" presStyleIdx="2" presStyleCnt="5">
        <dgm:presLayoutVars>
          <dgm:bulletEnabled val="1"/>
        </dgm:presLayoutVars>
      </dgm:prSet>
      <dgm:spPr/>
    </dgm:pt>
    <dgm:pt modelId="{73F3D046-7D3E-48BC-BE58-0328E2BB6152}" type="pres">
      <dgm:prSet presAssocID="{A0111D93-5DD4-4C60-ACB4-0235EA1FB03B}" presName="spacing" presStyleCnt="0"/>
      <dgm:spPr/>
    </dgm:pt>
    <dgm:pt modelId="{C5F7399D-CAA4-4C0A-9225-9357B29774D6}" type="pres">
      <dgm:prSet presAssocID="{520623CA-C0F3-47F0-9D20-DA584C8F3160}" presName="composite" presStyleCnt="0"/>
      <dgm:spPr/>
    </dgm:pt>
    <dgm:pt modelId="{6BEC0034-468B-4F92-9D29-ED5DDCC9F634}" type="pres">
      <dgm:prSet presAssocID="{520623CA-C0F3-47F0-9D20-DA584C8F3160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0C14157F-FB8D-4205-B385-C45B38124124}" type="pres">
      <dgm:prSet presAssocID="{520623CA-C0F3-47F0-9D20-DA584C8F3160}" presName="txShp" presStyleLbl="node1" presStyleIdx="3" presStyleCnt="5">
        <dgm:presLayoutVars>
          <dgm:bulletEnabled val="1"/>
        </dgm:presLayoutVars>
      </dgm:prSet>
      <dgm:spPr/>
    </dgm:pt>
    <dgm:pt modelId="{A4054A55-0FF2-4C58-8C8C-DD37FB5FBF1E}" type="pres">
      <dgm:prSet presAssocID="{81DD6648-838D-48EC-B2E7-B230A0735705}" presName="spacing" presStyleCnt="0"/>
      <dgm:spPr/>
    </dgm:pt>
    <dgm:pt modelId="{A05AAC96-55D6-49D9-AF99-3F8B52948A22}" type="pres">
      <dgm:prSet presAssocID="{94417FF9-8933-4C32-81DE-5F92B2AE5BA1}" presName="composite" presStyleCnt="0"/>
      <dgm:spPr/>
    </dgm:pt>
    <dgm:pt modelId="{1A494AED-7687-49F4-97CD-8803B607382B}" type="pres">
      <dgm:prSet presAssocID="{94417FF9-8933-4C32-81DE-5F92B2AE5BA1}" presName="imgShp" presStyleLbl="fgImgPlace1" presStyleIdx="4" presStyleCnt="5" custScaleX="10936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</dgm:spPr>
    </dgm:pt>
    <dgm:pt modelId="{684C6767-175B-4731-8BF5-1629D23A626B}" type="pres">
      <dgm:prSet presAssocID="{94417FF9-8933-4C32-81DE-5F92B2AE5BA1}" presName="txShp" presStyleLbl="node1" presStyleIdx="4" presStyleCnt="5">
        <dgm:presLayoutVars>
          <dgm:bulletEnabled val="1"/>
        </dgm:presLayoutVars>
      </dgm:prSet>
      <dgm:spPr/>
    </dgm:pt>
  </dgm:ptLst>
  <dgm:cxnLst>
    <dgm:cxn modelId="{66299E07-C6B4-4E0A-A976-3EBC100E3646}" type="presOf" srcId="{114E46F5-CC14-4F52-88F8-F86284EA8795}" destId="{4CA429A9-C6EE-401E-B713-45BD685E1068}" srcOrd="0" destOrd="0" presId="urn:microsoft.com/office/officeart/2005/8/layout/vList3"/>
    <dgm:cxn modelId="{901EEB15-5AB3-4912-B1BB-A956F36E638D}" type="presOf" srcId="{520623CA-C0F3-47F0-9D20-DA584C8F3160}" destId="{0C14157F-FB8D-4205-B385-C45B38124124}" srcOrd="0" destOrd="0" presId="urn:microsoft.com/office/officeart/2005/8/layout/vList3"/>
    <dgm:cxn modelId="{E8A8192B-FD9E-4D35-B0DD-98EA4538EE90}" type="presOf" srcId="{809743FD-8E67-429A-89A0-A9DF0878263F}" destId="{4B60D45A-D5A6-4B02-9641-2A97C8F5B668}" srcOrd="0" destOrd="0" presId="urn:microsoft.com/office/officeart/2005/8/layout/vList3"/>
    <dgm:cxn modelId="{D4A9D22B-3CD8-4380-A715-AC7EC4931AF8}" type="presOf" srcId="{7E38027C-2E17-4563-A2AA-04DE77A90C5D}" destId="{C22F6DBC-7FFF-4232-AA45-91E7920F6F8A}" srcOrd="0" destOrd="0" presId="urn:microsoft.com/office/officeart/2005/8/layout/vList3"/>
    <dgm:cxn modelId="{2A7A226E-0B27-4564-A5E0-E363C1D2E059}" srcId="{114E46F5-CC14-4F52-88F8-F86284EA8795}" destId="{809743FD-8E67-429A-89A0-A9DF0878263F}" srcOrd="1" destOrd="0" parTransId="{D79767C2-726D-4B3D-BA6D-4687C5F0C9BD}" sibTransId="{853A84CD-2CE2-4B38-955B-75E1B79D62F0}"/>
    <dgm:cxn modelId="{E409F4A0-80DA-4426-B6FC-3E855B5B2E9F}" type="presOf" srcId="{94417FF9-8933-4C32-81DE-5F92B2AE5BA1}" destId="{684C6767-175B-4731-8BF5-1629D23A626B}" srcOrd="0" destOrd="0" presId="urn:microsoft.com/office/officeart/2005/8/layout/vList3"/>
    <dgm:cxn modelId="{BE347CAD-6138-413B-8103-0B6AC3CCB8FC}" type="presOf" srcId="{03F73707-3522-4D81-A107-9D944F7771F4}" destId="{DA34686F-3EEC-4060-A2D9-437737F4B47D}" srcOrd="0" destOrd="0" presId="urn:microsoft.com/office/officeart/2005/8/layout/vList3"/>
    <dgm:cxn modelId="{259A1CDB-74F0-44D0-BB2E-5F6B761A1C79}" srcId="{114E46F5-CC14-4F52-88F8-F86284EA8795}" destId="{520623CA-C0F3-47F0-9D20-DA584C8F3160}" srcOrd="3" destOrd="0" parTransId="{40C2DD13-E6F7-4C54-A470-144034A212E3}" sibTransId="{81DD6648-838D-48EC-B2E7-B230A0735705}"/>
    <dgm:cxn modelId="{C4202AE2-2963-4973-8F53-732659BB5FAE}" srcId="{114E46F5-CC14-4F52-88F8-F86284EA8795}" destId="{94417FF9-8933-4C32-81DE-5F92B2AE5BA1}" srcOrd="4" destOrd="0" parTransId="{FFAA9C26-8CB6-4EE6-AB04-EC5C8882CE51}" sibTransId="{25949C99-0F14-4F46-9292-875702AB34B8}"/>
    <dgm:cxn modelId="{7F3EB1EF-6488-49DD-B965-8433FF78579B}" srcId="{114E46F5-CC14-4F52-88F8-F86284EA8795}" destId="{03F73707-3522-4D81-A107-9D944F7771F4}" srcOrd="0" destOrd="0" parTransId="{BA89F1A2-E68B-4BF2-82EB-20A51EAC2095}" sibTransId="{916E7D8C-7F8A-46BD-9262-F67A8BB5DC43}"/>
    <dgm:cxn modelId="{5CC092F0-A3F8-4AF3-9DB1-00BA74A8412D}" srcId="{114E46F5-CC14-4F52-88F8-F86284EA8795}" destId="{7E38027C-2E17-4563-A2AA-04DE77A90C5D}" srcOrd="2" destOrd="0" parTransId="{2B26545D-E945-4777-AA69-8F8350911AC4}" sibTransId="{A0111D93-5DD4-4C60-ACB4-0235EA1FB03B}"/>
    <dgm:cxn modelId="{EF0BE27E-60B9-48EF-86CB-14944A116175}" type="presParOf" srcId="{4CA429A9-C6EE-401E-B713-45BD685E1068}" destId="{812E38E4-9FD3-491B-AEF2-36DDD3724270}" srcOrd="0" destOrd="0" presId="urn:microsoft.com/office/officeart/2005/8/layout/vList3"/>
    <dgm:cxn modelId="{402A30A7-9882-4CD2-8A09-FCB9B2795971}" type="presParOf" srcId="{812E38E4-9FD3-491B-AEF2-36DDD3724270}" destId="{2BF20A1E-F9CE-42F4-B37D-7DFFCC166F2E}" srcOrd="0" destOrd="0" presId="urn:microsoft.com/office/officeart/2005/8/layout/vList3"/>
    <dgm:cxn modelId="{23DDBAD2-A27A-49AA-AB3F-1562F4A18D4B}" type="presParOf" srcId="{812E38E4-9FD3-491B-AEF2-36DDD3724270}" destId="{DA34686F-3EEC-4060-A2D9-437737F4B47D}" srcOrd="1" destOrd="0" presId="urn:microsoft.com/office/officeart/2005/8/layout/vList3"/>
    <dgm:cxn modelId="{C366E8EF-8861-4A67-8DE3-E52D33654BA1}" type="presParOf" srcId="{4CA429A9-C6EE-401E-B713-45BD685E1068}" destId="{39B4D59B-1F4D-4498-883F-CFF781786C23}" srcOrd="1" destOrd="0" presId="urn:microsoft.com/office/officeart/2005/8/layout/vList3"/>
    <dgm:cxn modelId="{20D30606-F32A-426F-B129-5D91E88EBDA4}" type="presParOf" srcId="{4CA429A9-C6EE-401E-B713-45BD685E1068}" destId="{AFE090E4-762A-4B39-8D0C-D657EFFCA137}" srcOrd="2" destOrd="0" presId="urn:microsoft.com/office/officeart/2005/8/layout/vList3"/>
    <dgm:cxn modelId="{5D264677-E372-4597-8A2A-BA7CC5560E3B}" type="presParOf" srcId="{AFE090E4-762A-4B39-8D0C-D657EFFCA137}" destId="{AA302705-1DED-48EE-996C-62FD10161287}" srcOrd="0" destOrd="0" presId="urn:microsoft.com/office/officeart/2005/8/layout/vList3"/>
    <dgm:cxn modelId="{D7D9DEF5-9C18-4007-B618-7C04192A58D5}" type="presParOf" srcId="{AFE090E4-762A-4B39-8D0C-D657EFFCA137}" destId="{4B60D45A-D5A6-4B02-9641-2A97C8F5B668}" srcOrd="1" destOrd="0" presId="urn:microsoft.com/office/officeart/2005/8/layout/vList3"/>
    <dgm:cxn modelId="{3769690B-8B73-4283-9922-EBD1B4D5F1CB}" type="presParOf" srcId="{4CA429A9-C6EE-401E-B713-45BD685E1068}" destId="{1667F8C1-F237-404F-8467-CEB2DF553AA0}" srcOrd="3" destOrd="0" presId="urn:microsoft.com/office/officeart/2005/8/layout/vList3"/>
    <dgm:cxn modelId="{1831DAAE-EC97-43E3-BBAE-5A3FE946F795}" type="presParOf" srcId="{4CA429A9-C6EE-401E-B713-45BD685E1068}" destId="{26EE050D-DB21-4EB5-91E8-AD2A93DB81FF}" srcOrd="4" destOrd="0" presId="urn:microsoft.com/office/officeart/2005/8/layout/vList3"/>
    <dgm:cxn modelId="{7C3D984F-8AEB-427A-A513-EDC75C8C1FE6}" type="presParOf" srcId="{26EE050D-DB21-4EB5-91E8-AD2A93DB81FF}" destId="{555EDE9E-CC7B-49DC-B7DE-0EAC6FED18AA}" srcOrd="0" destOrd="0" presId="urn:microsoft.com/office/officeart/2005/8/layout/vList3"/>
    <dgm:cxn modelId="{521160C2-A6B9-43E1-BEC5-2B4B51A6E6BD}" type="presParOf" srcId="{26EE050D-DB21-4EB5-91E8-AD2A93DB81FF}" destId="{C22F6DBC-7FFF-4232-AA45-91E7920F6F8A}" srcOrd="1" destOrd="0" presId="urn:microsoft.com/office/officeart/2005/8/layout/vList3"/>
    <dgm:cxn modelId="{B9F5BCEC-C40A-42D9-9EF4-C7CC5B9D3E0E}" type="presParOf" srcId="{4CA429A9-C6EE-401E-B713-45BD685E1068}" destId="{73F3D046-7D3E-48BC-BE58-0328E2BB6152}" srcOrd="5" destOrd="0" presId="urn:microsoft.com/office/officeart/2005/8/layout/vList3"/>
    <dgm:cxn modelId="{D88CD92D-137A-4F23-9587-57296852A744}" type="presParOf" srcId="{4CA429A9-C6EE-401E-B713-45BD685E1068}" destId="{C5F7399D-CAA4-4C0A-9225-9357B29774D6}" srcOrd="6" destOrd="0" presId="urn:microsoft.com/office/officeart/2005/8/layout/vList3"/>
    <dgm:cxn modelId="{98597C4E-0582-47B7-BE80-D9D5B350B2FE}" type="presParOf" srcId="{C5F7399D-CAA4-4C0A-9225-9357B29774D6}" destId="{6BEC0034-468B-4F92-9D29-ED5DDCC9F634}" srcOrd="0" destOrd="0" presId="urn:microsoft.com/office/officeart/2005/8/layout/vList3"/>
    <dgm:cxn modelId="{ECD04F7D-C97A-459D-BB7D-C861ED0393BE}" type="presParOf" srcId="{C5F7399D-CAA4-4C0A-9225-9357B29774D6}" destId="{0C14157F-FB8D-4205-B385-C45B38124124}" srcOrd="1" destOrd="0" presId="urn:microsoft.com/office/officeart/2005/8/layout/vList3"/>
    <dgm:cxn modelId="{CE65103B-1315-44A3-A3EF-9E8ED889C95A}" type="presParOf" srcId="{4CA429A9-C6EE-401E-B713-45BD685E1068}" destId="{A4054A55-0FF2-4C58-8C8C-DD37FB5FBF1E}" srcOrd="7" destOrd="0" presId="urn:microsoft.com/office/officeart/2005/8/layout/vList3"/>
    <dgm:cxn modelId="{9C90F409-3854-43A8-87E7-7CB11A8AC522}" type="presParOf" srcId="{4CA429A9-C6EE-401E-B713-45BD685E1068}" destId="{A05AAC96-55D6-49D9-AF99-3F8B52948A22}" srcOrd="8" destOrd="0" presId="urn:microsoft.com/office/officeart/2005/8/layout/vList3"/>
    <dgm:cxn modelId="{DC16DC5F-E8F3-4203-95F1-D633C9701F72}" type="presParOf" srcId="{A05AAC96-55D6-49D9-AF99-3F8B52948A22}" destId="{1A494AED-7687-49F4-97CD-8803B607382B}" srcOrd="0" destOrd="0" presId="urn:microsoft.com/office/officeart/2005/8/layout/vList3"/>
    <dgm:cxn modelId="{7BE3A138-FBA7-4B1D-8409-06712EB4F0A2}" type="presParOf" srcId="{A05AAC96-55D6-49D9-AF99-3F8B52948A22}" destId="{684C6767-175B-4731-8BF5-1629D23A62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CC19E-8FF9-4B43-89F5-8371084617E7}">
      <dsp:nvSpPr>
        <dsp:cNvPr id="0" name=""/>
        <dsp:cNvSpPr/>
      </dsp:nvSpPr>
      <dsp:spPr>
        <a:xfrm rot="10800000">
          <a:off x="1626123" y="0"/>
          <a:ext cx="5472684" cy="923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今年上半年，出口增长</a:t>
          </a:r>
          <a:r>
            <a:rPr lang="en-US" altLang="zh-CN" sz="2500" kern="1200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cs"/>
            </a:rPr>
            <a:t>4.9%</a:t>
          </a:r>
          <a:endParaRPr lang="zh-CN" altLang="en-US" sz="2500" kern="1200" dirty="0">
            <a:solidFill>
              <a:prstClr val="white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 rot="10800000">
        <a:off x="1856988" y="0"/>
        <a:ext cx="5241819" cy="923459"/>
      </dsp:txXfrm>
    </dsp:sp>
    <dsp:sp modelId="{3DAF159D-A2BF-4723-B792-8B8FFD1B3C2D}">
      <dsp:nvSpPr>
        <dsp:cNvPr id="0" name=""/>
        <dsp:cNvSpPr/>
      </dsp:nvSpPr>
      <dsp:spPr>
        <a:xfrm>
          <a:off x="1147593" y="137943"/>
          <a:ext cx="923459" cy="65271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56D75-38ED-45F5-B302-DB111B616B39}">
      <dsp:nvSpPr>
        <dsp:cNvPr id="0" name=""/>
        <dsp:cNvSpPr/>
      </dsp:nvSpPr>
      <dsp:spPr>
        <a:xfrm rot="10800000">
          <a:off x="1609322" y="1201692"/>
          <a:ext cx="5472684" cy="923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500" kern="1200" dirty="0"/>
            <a:t>净顺差占GDP比重在2%以下</a:t>
          </a:r>
          <a:endParaRPr lang="zh-CN" altLang="en-US" sz="2500" kern="1200" dirty="0"/>
        </a:p>
      </dsp:txBody>
      <dsp:txXfrm rot="10800000">
        <a:off x="1840187" y="1201692"/>
        <a:ext cx="5241819" cy="923459"/>
      </dsp:txXfrm>
    </dsp:sp>
    <dsp:sp modelId="{776253E6-F78F-4F7B-8D00-CB3BD779DDE8}">
      <dsp:nvSpPr>
        <dsp:cNvPr id="0" name=""/>
        <dsp:cNvSpPr/>
      </dsp:nvSpPr>
      <dsp:spPr>
        <a:xfrm>
          <a:off x="1147593" y="1201692"/>
          <a:ext cx="923459" cy="92345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DA40E-99FD-46B3-9074-04B9C3C07E04}">
      <dsp:nvSpPr>
        <dsp:cNvPr id="0" name=""/>
        <dsp:cNvSpPr/>
      </dsp:nvSpPr>
      <dsp:spPr>
        <a:xfrm rot="10800000">
          <a:off x="1597987" y="2400811"/>
          <a:ext cx="5472684" cy="923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500" kern="1200" dirty="0"/>
            <a:t>外汇储备又恢复到3万亿美元以上</a:t>
          </a:r>
          <a:endParaRPr lang="zh-CN" altLang="en-US" sz="2500" kern="1200" dirty="0"/>
        </a:p>
      </dsp:txBody>
      <dsp:txXfrm rot="10800000">
        <a:off x="1828852" y="2400811"/>
        <a:ext cx="5241819" cy="923459"/>
      </dsp:txXfrm>
    </dsp:sp>
    <dsp:sp modelId="{47A020A3-84D1-44D7-AD0E-A6B993BDC020}">
      <dsp:nvSpPr>
        <dsp:cNvPr id="0" name=""/>
        <dsp:cNvSpPr/>
      </dsp:nvSpPr>
      <dsp:spPr>
        <a:xfrm>
          <a:off x="1158928" y="2434499"/>
          <a:ext cx="878117" cy="85608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4E37C-3084-497F-B728-5B5635FA8ABF}">
      <dsp:nvSpPr>
        <dsp:cNvPr id="0" name=""/>
        <dsp:cNvSpPr/>
      </dsp:nvSpPr>
      <dsp:spPr>
        <a:xfrm rot="10800000">
          <a:off x="1609322" y="3599929"/>
          <a:ext cx="5472684" cy="923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500" kern="1200" dirty="0"/>
            <a:t>汇率在合理区间双向波动</a:t>
          </a:r>
          <a:endParaRPr lang="zh-CN" altLang="en-US" sz="2500" kern="1200" dirty="0"/>
        </a:p>
      </dsp:txBody>
      <dsp:txXfrm rot="10800000">
        <a:off x="1840187" y="3599929"/>
        <a:ext cx="5241819" cy="923459"/>
      </dsp:txXfrm>
    </dsp:sp>
    <dsp:sp modelId="{43293497-DFF2-4C68-8A1F-056892980149}">
      <dsp:nvSpPr>
        <dsp:cNvPr id="0" name=""/>
        <dsp:cNvSpPr/>
      </dsp:nvSpPr>
      <dsp:spPr>
        <a:xfrm>
          <a:off x="1147593" y="3599929"/>
          <a:ext cx="923459" cy="92345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FCD6F-4086-4DDE-859E-67E6F48D0DF4}">
      <dsp:nvSpPr>
        <dsp:cNvPr id="0" name=""/>
        <dsp:cNvSpPr/>
      </dsp:nvSpPr>
      <dsp:spPr>
        <a:xfrm rot="10800000">
          <a:off x="1686022" y="50131"/>
          <a:ext cx="5472684" cy="12303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564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/>
            <a:t>2012</a:t>
          </a:r>
          <a:r>
            <a:rPr lang="zh-CN" altLang="en-US" sz="2300" kern="1200" dirty="0"/>
            <a:t>年</a:t>
          </a:r>
          <a:r>
            <a:rPr lang="en-US" altLang="zh-CN" sz="2300" kern="1200" dirty="0"/>
            <a:t>-2013</a:t>
          </a:r>
          <a:r>
            <a:rPr lang="zh-CN" altLang="en-US" sz="2300" kern="1200" dirty="0"/>
            <a:t>年，中国投资增长速度开始回落，消费的增长率和贡献率稳步提升，发生转折性变化</a:t>
          </a:r>
        </a:p>
      </dsp:txBody>
      <dsp:txXfrm rot="10800000">
        <a:off x="1993617" y="50131"/>
        <a:ext cx="5165089" cy="1230381"/>
      </dsp:txXfrm>
    </dsp:sp>
    <dsp:sp modelId="{D88E1F39-7700-4CA6-9A4E-C150A7BB45E4}">
      <dsp:nvSpPr>
        <dsp:cNvPr id="0" name=""/>
        <dsp:cNvSpPr/>
      </dsp:nvSpPr>
      <dsp:spPr>
        <a:xfrm>
          <a:off x="1070893" y="1678"/>
          <a:ext cx="1230258" cy="13272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8F795-EBB4-4118-940F-C332B3D8EC41}">
      <dsp:nvSpPr>
        <dsp:cNvPr id="0" name=""/>
        <dsp:cNvSpPr/>
      </dsp:nvSpPr>
      <dsp:spPr>
        <a:xfrm rot="10800000">
          <a:off x="1686053" y="1696243"/>
          <a:ext cx="5472684" cy="12303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564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过去五年消费对经济增长的平均贡献率达到</a:t>
          </a:r>
          <a:r>
            <a:rPr lang="en-US" altLang="zh-CN" sz="2300" kern="1200" dirty="0"/>
            <a:t>56.2%</a:t>
          </a:r>
          <a:r>
            <a:rPr lang="zh-CN" altLang="en-US" sz="2300" kern="1200" dirty="0"/>
            <a:t>，今年上半年达到</a:t>
          </a:r>
          <a:r>
            <a:rPr lang="en-US" altLang="zh-CN" sz="2300" kern="1200" dirty="0"/>
            <a:t>78.5%</a:t>
          </a:r>
          <a:endParaRPr lang="zh-CN" altLang="en-US" sz="2300" kern="1200" dirty="0"/>
        </a:p>
      </dsp:txBody>
      <dsp:txXfrm rot="10800000">
        <a:off x="1993648" y="1696243"/>
        <a:ext cx="5165089" cy="1230381"/>
      </dsp:txXfrm>
    </dsp:sp>
    <dsp:sp modelId="{497B9FC2-56C4-4A4C-BDA5-396E8C56B4B8}">
      <dsp:nvSpPr>
        <dsp:cNvPr id="0" name=""/>
        <dsp:cNvSpPr/>
      </dsp:nvSpPr>
      <dsp:spPr>
        <a:xfrm>
          <a:off x="1070862" y="1696243"/>
          <a:ext cx="1230381" cy="123038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A2CB0-3D81-402F-9E90-1AF5A3E72FAA}">
      <dsp:nvSpPr>
        <dsp:cNvPr id="0" name=""/>
        <dsp:cNvSpPr/>
      </dsp:nvSpPr>
      <dsp:spPr>
        <a:xfrm rot="10800000">
          <a:off x="1686053" y="3293902"/>
          <a:ext cx="5472684" cy="12303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564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结构调整符合预期，经济再平衡在发生</a:t>
          </a:r>
        </a:p>
      </dsp:txBody>
      <dsp:txXfrm rot="10800000">
        <a:off x="1993648" y="3293902"/>
        <a:ext cx="5165089" cy="1230381"/>
      </dsp:txXfrm>
    </dsp:sp>
    <dsp:sp modelId="{0955940D-DF35-481F-B7CD-53167418750B}">
      <dsp:nvSpPr>
        <dsp:cNvPr id="0" name=""/>
        <dsp:cNvSpPr/>
      </dsp:nvSpPr>
      <dsp:spPr>
        <a:xfrm>
          <a:off x="1070862" y="3293902"/>
          <a:ext cx="1230381" cy="123038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771A8-80DD-43AB-B1D1-E59D433BBDDE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美元是世界货币，尽管次贷危机是美国人惹祸，但是在这轮调整中是受益最大的</a:t>
          </a:r>
        </a:p>
      </dsp:txBody>
      <dsp:txXfrm rot="10800000">
        <a:off x="2007110" y="1710"/>
        <a:ext cx="5158358" cy="1257304"/>
      </dsp:txXfrm>
    </dsp:sp>
    <dsp:sp modelId="{6ECC2D15-AB9D-4FA1-8A1C-0DF3030DE56C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A31F7-0EBC-4F11-B10F-2A402AF94E3D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/>
            <a:t>2015</a:t>
          </a:r>
          <a:r>
            <a:rPr lang="zh-CN" altLang="en-US" sz="2300" kern="1200" dirty="0"/>
            <a:t>年开始美国货币政策转向，原来流出去的资金在回笼</a:t>
          </a:r>
        </a:p>
      </dsp:txBody>
      <dsp:txXfrm rot="10800000">
        <a:off x="2007110" y="1634329"/>
        <a:ext cx="5158358" cy="1257304"/>
      </dsp:txXfrm>
    </dsp:sp>
    <dsp:sp modelId="{0C245431-A80C-41B1-90C0-DD5C9219A23F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3F76C-7934-4F3D-B057-131831889FB6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/>
            <a:t>2015-2016</a:t>
          </a:r>
          <a:r>
            <a:rPr lang="zh-CN" altLang="en-US" sz="2300" kern="1200" dirty="0"/>
            <a:t>上半年，人民币外汇储备每个月减少</a:t>
          </a:r>
          <a:r>
            <a:rPr lang="en-US" altLang="zh-CN" sz="2300" kern="1200" dirty="0"/>
            <a:t>1000</a:t>
          </a:r>
          <a:r>
            <a:rPr lang="zh-CN" altLang="en-US" sz="2300" kern="1200" dirty="0"/>
            <a:t>亿美元左右，有一些月份，人民币汇率逼近</a:t>
          </a:r>
          <a:r>
            <a:rPr lang="en-US" altLang="zh-CN" sz="2300" kern="1200" dirty="0"/>
            <a:t>1</a:t>
          </a:r>
          <a:r>
            <a:rPr lang="zh-CN" altLang="en-US" sz="2300" kern="1200" dirty="0"/>
            <a:t>：</a:t>
          </a:r>
          <a:r>
            <a:rPr lang="en-US" altLang="zh-CN" sz="2300" kern="1200" dirty="0"/>
            <a:t>7</a:t>
          </a:r>
          <a:endParaRPr lang="zh-CN" altLang="en-US" sz="2300" kern="1200" dirty="0"/>
        </a:p>
      </dsp:txBody>
      <dsp:txXfrm rot="10800000">
        <a:off x="2007110" y="3266948"/>
        <a:ext cx="5158358" cy="1257304"/>
      </dsp:txXfrm>
    </dsp:sp>
    <dsp:sp modelId="{E9A7AFC9-05CE-470B-944D-C2C524269C6A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1D52C-BF00-4A85-BE40-54C5B3CD7088}">
      <dsp:nvSpPr>
        <dsp:cNvPr id="0" name=""/>
        <dsp:cNvSpPr/>
      </dsp:nvSpPr>
      <dsp:spPr>
        <a:xfrm>
          <a:off x="2235006" y="474449"/>
          <a:ext cx="3759587" cy="3759587"/>
        </a:xfrm>
        <a:prstGeom prst="blockArc">
          <a:avLst>
            <a:gd name="adj1" fmla="val 13114286"/>
            <a:gd name="adj2" fmla="val 16200000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AAA7A-8EAD-40F2-B57D-74232DB5A854}">
      <dsp:nvSpPr>
        <dsp:cNvPr id="0" name=""/>
        <dsp:cNvSpPr/>
      </dsp:nvSpPr>
      <dsp:spPr>
        <a:xfrm>
          <a:off x="2235006" y="474449"/>
          <a:ext cx="3759587" cy="3759587"/>
        </a:xfrm>
        <a:prstGeom prst="blockArc">
          <a:avLst>
            <a:gd name="adj1" fmla="val 10028571"/>
            <a:gd name="adj2" fmla="val 13114286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B859E-E56A-44F6-9F16-7EB642F14DC4}">
      <dsp:nvSpPr>
        <dsp:cNvPr id="0" name=""/>
        <dsp:cNvSpPr/>
      </dsp:nvSpPr>
      <dsp:spPr>
        <a:xfrm>
          <a:off x="2235006" y="474449"/>
          <a:ext cx="3759587" cy="3759587"/>
        </a:xfrm>
        <a:prstGeom prst="blockArc">
          <a:avLst>
            <a:gd name="adj1" fmla="val 6942857"/>
            <a:gd name="adj2" fmla="val 10028571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B8BD1-A8A9-4744-974A-EE5CA18447F5}">
      <dsp:nvSpPr>
        <dsp:cNvPr id="0" name=""/>
        <dsp:cNvSpPr/>
      </dsp:nvSpPr>
      <dsp:spPr>
        <a:xfrm>
          <a:off x="2235006" y="474449"/>
          <a:ext cx="3759587" cy="3759587"/>
        </a:xfrm>
        <a:prstGeom prst="blockArc">
          <a:avLst>
            <a:gd name="adj1" fmla="val 3857143"/>
            <a:gd name="adj2" fmla="val 6942857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BE115-206C-4594-B126-841789A384D5}">
      <dsp:nvSpPr>
        <dsp:cNvPr id="0" name=""/>
        <dsp:cNvSpPr/>
      </dsp:nvSpPr>
      <dsp:spPr>
        <a:xfrm>
          <a:off x="2235006" y="474449"/>
          <a:ext cx="3759587" cy="3759587"/>
        </a:xfrm>
        <a:prstGeom prst="blockArc">
          <a:avLst>
            <a:gd name="adj1" fmla="val 771429"/>
            <a:gd name="adj2" fmla="val 3857143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3866F-06BD-42CF-8C73-3376664AA495}">
      <dsp:nvSpPr>
        <dsp:cNvPr id="0" name=""/>
        <dsp:cNvSpPr/>
      </dsp:nvSpPr>
      <dsp:spPr>
        <a:xfrm>
          <a:off x="2235006" y="474449"/>
          <a:ext cx="3759587" cy="3759587"/>
        </a:xfrm>
        <a:prstGeom prst="blockArc">
          <a:avLst>
            <a:gd name="adj1" fmla="val 19285714"/>
            <a:gd name="adj2" fmla="val 771429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65791-AE54-4210-9D61-E35507F23359}">
      <dsp:nvSpPr>
        <dsp:cNvPr id="0" name=""/>
        <dsp:cNvSpPr/>
      </dsp:nvSpPr>
      <dsp:spPr>
        <a:xfrm>
          <a:off x="2235006" y="474449"/>
          <a:ext cx="3759587" cy="3759587"/>
        </a:xfrm>
        <a:prstGeom prst="blockArc">
          <a:avLst>
            <a:gd name="adj1" fmla="val 16200000"/>
            <a:gd name="adj2" fmla="val 19285714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58B5A-69B4-4004-A158-28364497A630}">
      <dsp:nvSpPr>
        <dsp:cNvPr id="0" name=""/>
        <dsp:cNvSpPr/>
      </dsp:nvSpPr>
      <dsp:spPr>
        <a:xfrm>
          <a:off x="3386472" y="1625915"/>
          <a:ext cx="1456655" cy="145665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900" kern="1200" dirty="0"/>
            <a:t>传统产能占比仍超过80%</a:t>
          </a:r>
          <a:endParaRPr lang="zh-CN" altLang="en-US" sz="1900" kern="1200" dirty="0"/>
        </a:p>
      </dsp:txBody>
      <dsp:txXfrm>
        <a:off x="3599794" y="1839237"/>
        <a:ext cx="1030011" cy="1030011"/>
      </dsp:txXfrm>
    </dsp:sp>
    <dsp:sp modelId="{F1340BC9-D392-4CC6-89DE-94F3BC4C4F83}">
      <dsp:nvSpPr>
        <dsp:cNvPr id="0" name=""/>
        <dsp:cNvSpPr/>
      </dsp:nvSpPr>
      <dsp:spPr>
        <a:xfrm>
          <a:off x="3604970" y="1327"/>
          <a:ext cx="1019658" cy="1019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煤炭</a:t>
          </a:r>
        </a:p>
      </dsp:txBody>
      <dsp:txXfrm>
        <a:off x="3754295" y="150652"/>
        <a:ext cx="721008" cy="721008"/>
      </dsp:txXfrm>
    </dsp:sp>
    <dsp:sp modelId="{132D7260-FB47-432D-AE57-929CFD4CCD1C}">
      <dsp:nvSpPr>
        <dsp:cNvPr id="0" name=""/>
        <dsp:cNvSpPr/>
      </dsp:nvSpPr>
      <dsp:spPr>
        <a:xfrm>
          <a:off x="5045953" y="695268"/>
          <a:ext cx="1019658" cy="1019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钢铁</a:t>
          </a:r>
        </a:p>
      </dsp:txBody>
      <dsp:txXfrm>
        <a:off x="5195278" y="844593"/>
        <a:ext cx="721008" cy="721008"/>
      </dsp:txXfrm>
    </dsp:sp>
    <dsp:sp modelId="{9480D1E8-5846-4B64-99FA-DE7504F0F409}">
      <dsp:nvSpPr>
        <dsp:cNvPr id="0" name=""/>
        <dsp:cNvSpPr/>
      </dsp:nvSpPr>
      <dsp:spPr>
        <a:xfrm>
          <a:off x="5401846" y="2254538"/>
          <a:ext cx="1019658" cy="1019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水泥</a:t>
          </a:r>
        </a:p>
      </dsp:txBody>
      <dsp:txXfrm>
        <a:off x="5551171" y="2403863"/>
        <a:ext cx="721008" cy="721008"/>
      </dsp:txXfrm>
    </dsp:sp>
    <dsp:sp modelId="{AB318397-8A0F-41DE-B4EC-F452273DF10D}">
      <dsp:nvSpPr>
        <dsp:cNvPr id="0" name=""/>
        <dsp:cNvSpPr/>
      </dsp:nvSpPr>
      <dsp:spPr>
        <a:xfrm>
          <a:off x="4404655" y="3504976"/>
          <a:ext cx="1019658" cy="1019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建材</a:t>
          </a:r>
        </a:p>
      </dsp:txBody>
      <dsp:txXfrm>
        <a:off x="4553980" y="3654301"/>
        <a:ext cx="721008" cy="721008"/>
      </dsp:txXfrm>
    </dsp:sp>
    <dsp:sp modelId="{7FF3A48D-4404-43CF-8B65-23A95881672D}">
      <dsp:nvSpPr>
        <dsp:cNvPr id="0" name=""/>
        <dsp:cNvSpPr/>
      </dsp:nvSpPr>
      <dsp:spPr>
        <a:xfrm>
          <a:off x="2805285" y="3504976"/>
          <a:ext cx="1019658" cy="1019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有色</a:t>
          </a:r>
        </a:p>
      </dsp:txBody>
      <dsp:txXfrm>
        <a:off x="2954610" y="3654301"/>
        <a:ext cx="721008" cy="721008"/>
      </dsp:txXfrm>
    </dsp:sp>
    <dsp:sp modelId="{A0AE275F-8E5C-4D32-99E1-171B3DA0E008}">
      <dsp:nvSpPr>
        <dsp:cNvPr id="0" name=""/>
        <dsp:cNvSpPr/>
      </dsp:nvSpPr>
      <dsp:spPr>
        <a:xfrm>
          <a:off x="1808094" y="2254538"/>
          <a:ext cx="1019658" cy="1019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纺织</a:t>
          </a:r>
        </a:p>
      </dsp:txBody>
      <dsp:txXfrm>
        <a:off x="1957419" y="2403863"/>
        <a:ext cx="721008" cy="721008"/>
      </dsp:txXfrm>
    </dsp:sp>
    <dsp:sp modelId="{4FACD208-F9A9-4743-A201-9E028DC30F13}">
      <dsp:nvSpPr>
        <dsp:cNvPr id="0" name=""/>
        <dsp:cNvSpPr/>
      </dsp:nvSpPr>
      <dsp:spPr>
        <a:xfrm>
          <a:off x="2163988" y="695268"/>
          <a:ext cx="1019658" cy="1019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家电</a:t>
          </a:r>
        </a:p>
      </dsp:txBody>
      <dsp:txXfrm>
        <a:off x="2313313" y="844593"/>
        <a:ext cx="721008" cy="7210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1EBBF-88CA-4259-A0C1-8618787D7352}">
      <dsp:nvSpPr>
        <dsp:cNvPr id="0" name=""/>
        <dsp:cNvSpPr/>
      </dsp:nvSpPr>
      <dsp:spPr>
        <a:xfrm rot="10800000">
          <a:off x="1529395" y="1177"/>
          <a:ext cx="5472684" cy="6037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3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600" kern="1200" dirty="0"/>
            <a:t>深化供给侧结构</a:t>
          </a:r>
          <a:r>
            <a:rPr lang="zh-CN" altLang="en-US" sz="2600" kern="1200" dirty="0"/>
            <a:t>性</a:t>
          </a:r>
          <a:r>
            <a:rPr lang="zh-CN" sz="2600" kern="1200" dirty="0"/>
            <a:t>改革</a:t>
          </a:r>
          <a:endParaRPr lang="zh-CN" altLang="en-US" sz="2600" kern="1200" dirty="0"/>
        </a:p>
      </dsp:txBody>
      <dsp:txXfrm rot="10800000">
        <a:off x="1680332" y="1177"/>
        <a:ext cx="5321747" cy="603748"/>
      </dsp:txXfrm>
    </dsp:sp>
    <dsp:sp modelId="{C758DFEC-8885-4064-8C0B-CF3C063FC1A0}">
      <dsp:nvSpPr>
        <dsp:cNvPr id="0" name=""/>
        <dsp:cNvSpPr/>
      </dsp:nvSpPr>
      <dsp:spPr>
        <a:xfrm>
          <a:off x="1227520" y="1177"/>
          <a:ext cx="603748" cy="60374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AA1B0-8F17-486B-BD21-39BD75DDCEA8}">
      <dsp:nvSpPr>
        <dsp:cNvPr id="0" name=""/>
        <dsp:cNvSpPr/>
      </dsp:nvSpPr>
      <dsp:spPr>
        <a:xfrm rot="10800000">
          <a:off x="1529395" y="785149"/>
          <a:ext cx="5472684" cy="6037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3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600" kern="1200" dirty="0"/>
            <a:t>加快建设创新型国家</a:t>
          </a:r>
          <a:endParaRPr lang="zh-CN" altLang="en-US" sz="2600" kern="1200" dirty="0"/>
        </a:p>
      </dsp:txBody>
      <dsp:txXfrm rot="10800000">
        <a:off x="1680332" y="785149"/>
        <a:ext cx="5321747" cy="603748"/>
      </dsp:txXfrm>
    </dsp:sp>
    <dsp:sp modelId="{3266D4C8-0DFF-4089-8621-05EA709C25D3}">
      <dsp:nvSpPr>
        <dsp:cNvPr id="0" name=""/>
        <dsp:cNvSpPr/>
      </dsp:nvSpPr>
      <dsp:spPr>
        <a:xfrm>
          <a:off x="1227520" y="785149"/>
          <a:ext cx="603748" cy="60374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9E6BF-7984-4147-8DB0-0C5E202F39DD}">
      <dsp:nvSpPr>
        <dsp:cNvPr id="0" name=""/>
        <dsp:cNvSpPr/>
      </dsp:nvSpPr>
      <dsp:spPr>
        <a:xfrm rot="10800000">
          <a:off x="1529395" y="1569121"/>
          <a:ext cx="5472684" cy="6037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3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kern="1200" dirty="0"/>
            <a:t>实施</a:t>
          </a:r>
          <a:r>
            <a:rPr lang="zh-CN" sz="2600" kern="1200" dirty="0"/>
            <a:t>乡村振兴战略</a:t>
          </a:r>
          <a:endParaRPr lang="zh-CN" altLang="en-US" sz="2600" kern="1200" dirty="0"/>
        </a:p>
      </dsp:txBody>
      <dsp:txXfrm rot="10800000">
        <a:off x="1680332" y="1569121"/>
        <a:ext cx="5321747" cy="603748"/>
      </dsp:txXfrm>
    </dsp:sp>
    <dsp:sp modelId="{CFFB83E3-E94D-4E58-8D97-F4FE0896FFE2}">
      <dsp:nvSpPr>
        <dsp:cNvPr id="0" name=""/>
        <dsp:cNvSpPr/>
      </dsp:nvSpPr>
      <dsp:spPr>
        <a:xfrm>
          <a:off x="1227520" y="1569121"/>
          <a:ext cx="603748" cy="60374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29F2C-72A0-423C-9DEF-12BFEEDD503B}">
      <dsp:nvSpPr>
        <dsp:cNvPr id="0" name=""/>
        <dsp:cNvSpPr/>
      </dsp:nvSpPr>
      <dsp:spPr>
        <a:xfrm rot="10800000">
          <a:off x="1529395" y="2353093"/>
          <a:ext cx="5472684" cy="6037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3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kern="1200" dirty="0"/>
            <a:t>实施</a:t>
          </a:r>
          <a:r>
            <a:rPr lang="zh-CN" sz="2600" kern="1200" dirty="0"/>
            <a:t>区域协调发展战略</a:t>
          </a:r>
          <a:endParaRPr lang="zh-CN" altLang="en-US" sz="2600" kern="1200" dirty="0"/>
        </a:p>
      </dsp:txBody>
      <dsp:txXfrm rot="10800000">
        <a:off x="1680332" y="2353093"/>
        <a:ext cx="5321747" cy="603748"/>
      </dsp:txXfrm>
    </dsp:sp>
    <dsp:sp modelId="{03916F62-86EB-4E5A-A0AD-28D042E92591}">
      <dsp:nvSpPr>
        <dsp:cNvPr id="0" name=""/>
        <dsp:cNvSpPr/>
      </dsp:nvSpPr>
      <dsp:spPr>
        <a:xfrm>
          <a:off x="1227520" y="2353093"/>
          <a:ext cx="603748" cy="60374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91064-CBA6-4908-A6DC-8105B350A2EA}">
      <dsp:nvSpPr>
        <dsp:cNvPr id="0" name=""/>
        <dsp:cNvSpPr/>
      </dsp:nvSpPr>
      <dsp:spPr>
        <a:xfrm rot="10800000">
          <a:off x="1529395" y="3137065"/>
          <a:ext cx="5472684" cy="6037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3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600" kern="1200" dirty="0"/>
            <a:t>完善社会主义市场经济体制</a:t>
          </a:r>
          <a:endParaRPr lang="zh-CN" altLang="en-US" sz="2600" kern="1200" dirty="0"/>
        </a:p>
      </dsp:txBody>
      <dsp:txXfrm rot="10800000">
        <a:off x="1680332" y="3137065"/>
        <a:ext cx="5321747" cy="603748"/>
      </dsp:txXfrm>
    </dsp:sp>
    <dsp:sp modelId="{7A57A7A2-F9BC-4E79-8CE9-6EA6F9313DEC}">
      <dsp:nvSpPr>
        <dsp:cNvPr id="0" name=""/>
        <dsp:cNvSpPr/>
      </dsp:nvSpPr>
      <dsp:spPr>
        <a:xfrm>
          <a:off x="1227520" y="3137065"/>
          <a:ext cx="603748" cy="60374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F7B42-E787-4433-B623-BDE2A16C297F}">
      <dsp:nvSpPr>
        <dsp:cNvPr id="0" name=""/>
        <dsp:cNvSpPr/>
      </dsp:nvSpPr>
      <dsp:spPr>
        <a:xfrm rot="10800000">
          <a:off x="1529395" y="3921036"/>
          <a:ext cx="5472684" cy="6037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3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600" kern="1200" dirty="0"/>
            <a:t>推动形成全面开放新格局</a:t>
          </a:r>
          <a:endParaRPr lang="zh-CN" altLang="en-US" sz="2600" kern="1200" dirty="0"/>
        </a:p>
      </dsp:txBody>
      <dsp:txXfrm rot="10800000">
        <a:off x="1680332" y="3921036"/>
        <a:ext cx="5321747" cy="603748"/>
      </dsp:txXfrm>
    </dsp:sp>
    <dsp:sp modelId="{1CBE0C66-089C-4FA6-BEC4-3D4254A1FFD5}">
      <dsp:nvSpPr>
        <dsp:cNvPr id="0" name=""/>
        <dsp:cNvSpPr/>
      </dsp:nvSpPr>
      <dsp:spPr>
        <a:xfrm>
          <a:off x="1227520" y="3921036"/>
          <a:ext cx="603748" cy="603748"/>
        </a:xfrm>
        <a:prstGeom prst="ellipse">
          <a:avLst/>
        </a:prstGeom>
        <a:blipFill>
          <a:blip xmlns:r="http://schemas.openxmlformats.org/officeDocument/2006/relationships" r:embed="rId6"/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69728-1516-444E-B8D2-45003F11D08A}">
      <dsp:nvSpPr>
        <dsp:cNvPr id="0" name=""/>
        <dsp:cNvSpPr/>
      </dsp:nvSpPr>
      <dsp:spPr>
        <a:xfrm>
          <a:off x="1208019" y="2152"/>
          <a:ext cx="2583805" cy="1291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kern="1200" dirty="0"/>
            <a:t>要适应发展新常态新时代的变化，牢固树立高质量发展的思维</a:t>
          </a:r>
          <a:endParaRPr lang="zh-CN" altLang="en-US" sz="2100" kern="1200" dirty="0"/>
        </a:p>
      </dsp:txBody>
      <dsp:txXfrm>
        <a:off x="1245858" y="39991"/>
        <a:ext cx="2508127" cy="1216224"/>
      </dsp:txXfrm>
    </dsp:sp>
    <dsp:sp modelId="{D0F9B95E-3C9B-4B02-891C-C307DE22D07C}">
      <dsp:nvSpPr>
        <dsp:cNvPr id="0" name=""/>
        <dsp:cNvSpPr/>
      </dsp:nvSpPr>
      <dsp:spPr>
        <a:xfrm>
          <a:off x="1466399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AD0F1-3788-45F8-9476-48C403608196}">
      <dsp:nvSpPr>
        <dsp:cNvPr id="0" name=""/>
        <dsp:cNvSpPr/>
      </dsp:nvSpPr>
      <dsp:spPr>
        <a:xfrm>
          <a:off x="1724780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/>
            <a:t>我们不可能再重复过去靠投资扩大再生产的老路</a:t>
          </a:r>
          <a:endParaRPr lang="zh-CN" altLang="en-US" sz="1800" kern="1200" dirty="0"/>
        </a:p>
      </dsp:txBody>
      <dsp:txXfrm>
        <a:off x="1762619" y="1654869"/>
        <a:ext cx="1991366" cy="1216224"/>
      </dsp:txXfrm>
    </dsp:sp>
    <dsp:sp modelId="{30700A69-7396-41E5-BC72-6460BD43F2C9}">
      <dsp:nvSpPr>
        <dsp:cNvPr id="0" name=""/>
        <dsp:cNvSpPr/>
      </dsp:nvSpPr>
      <dsp:spPr>
        <a:xfrm>
          <a:off x="1466399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82861-425D-4953-B69A-F1C3FE8623EA}">
      <dsp:nvSpPr>
        <dsp:cNvPr id="0" name=""/>
        <dsp:cNvSpPr/>
      </dsp:nvSpPr>
      <dsp:spPr>
        <a:xfrm>
          <a:off x="1724780" y="3231908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/>
            <a:t>增长速度换挡到中高速档后，经济结构在优化</a:t>
          </a:r>
          <a:endParaRPr lang="zh-CN" altLang="en-US" sz="1800" kern="1200" dirty="0"/>
        </a:p>
      </dsp:txBody>
      <dsp:txXfrm>
        <a:off x="1762619" y="3269747"/>
        <a:ext cx="1991366" cy="1216224"/>
      </dsp:txXfrm>
    </dsp:sp>
    <dsp:sp modelId="{EC66C3E2-AC49-4E12-B79B-1ACCA3E9B8EB}">
      <dsp:nvSpPr>
        <dsp:cNvPr id="0" name=""/>
        <dsp:cNvSpPr/>
      </dsp:nvSpPr>
      <dsp:spPr>
        <a:xfrm>
          <a:off x="4437775" y="2152"/>
          <a:ext cx="2583805" cy="1291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kern="1200" dirty="0"/>
            <a:t>要深刻认识到发展阶段不一样了，发展的路径和目标也要变化</a:t>
          </a:r>
          <a:endParaRPr lang="zh-CN" altLang="en-US" sz="2100" kern="1200" dirty="0"/>
        </a:p>
      </dsp:txBody>
      <dsp:txXfrm>
        <a:off x="4475614" y="39991"/>
        <a:ext cx="2508127" cy="1216224"/>
      </dsp:txXfrm>
    </dsp:sp>
    <dsp:sp modelId="{34BA9866-9E5C-4C54-805B-BDF02B26F6D6}">
      <dsp:nvSpPr>
        <dsp:cNvPr id="0" name=""/>
        <dsp:cNvSpPr/>
      </dsp:nvSpPr>
      <dsp:spPr>
        <a:xfrm>
          <a:off x="4696156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FD1BB-11C0-4737-BD57-8F138EEB0D7B}">
      <dsp:nvSpPr>
        <dsp:cNvPr id="0" name=""/>
        <dsp:cNvSpPr/>
      </dsp:nvSpPr>
      <dsp:spPr>
        <a:xfrm>
          <a:off x="4954536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/>
            <a:t>人民希望实现实实在在的高质量发展</a:t>
          </a:r>
          <a:endParaRPr lang="zh-CN" altLang="en-US" sz="1800" kern="1200" dirty="0"/>
        </a:p>
      </dsp:txBody>
      <dsp:txXfrm>
        <a:off x="4992375" y="1654869"/>
        <a:ext cx="1991366" cy="1216224"/>
      </dsp:txXfrm>
    </dsp:sp>
    <dsp:sp modelId="{BD584BA4-4BEA-403F-8AC9-5205B16EA68A}">
      <dsp:nvSpPr>
        <dsp:cNvPr id="0" name=""/>
        <dsp:cNvSpPr/>
      </dsp:nvSpPr>
      <dsp:spPr>
        <a:xfrm>
          <a:off x="4696156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6DFBC-6E43-41B7-8460-6D4F9EE6110E}">
      <dsp:nvSpPr>
        <dsp:cNvPr id="0" name=""/>
        <dsp:cNvSpPr/>
      </dsp:nvSpPr>
      <dsp:spPr>
        <a:xfrm>
          <a:off x="4954536" y="3231908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/>
            <a:t>加快形成高质量指标体系、统计体系、绩效考评体系、标准体系等体系</a:t>
          </a:r>
          <a:endParaRPr lang="zh-CN" altLang="en-US" sz="1800" kern="1200" dirty="0"/>
        </a:p>
      </dsp:txBody>
      <dsp:txXfrm>
        <a:off x="4992375" y="3269747"/>
        <a:ext cx="1991366" cy="12162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7AABA-BE85-4E1C-B2DB-E8FC74D17DE2}">
      <dsp:nvSpPr>
        <dsp:cNvPr id="0" name=""/>
        <dsp:cNvSpPr/>
      </dsp:nvSpPr>
      <dsp:spPr>
        <a:xfrm>
          <a:off x="0" y="0"/>
          <a:ext cx="8229600" cy="20366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93426-108D-4484-B272-05820A8254F5}">
      <dsp:nvSpPr>
        <dsp:cNvPr id="0" name=""/>
        <dsp:cNvSpPr/>
      </dsp:nvSpPr>
      <dsp:spPr>
        <a:xfrm>
          <a:off x="267770" y="365174"/>
          <a:ext cx="1395104" cy="13063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5CBB9-9A52-4030-B011-ADBE8A53E356}">
      <dsp:nvSpPr>
        <dsp:cNvPr id="0" name=""/>
        <dsp:cNvSpPr/>
      </dsp:nvSpPr>
      <dsp:spPr>
        <a:xfrm rot="10800000">
          <a:off x="249532" y="2036683"/>
          <a:ext cx="1431580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/>
            <a:t>创新是第一位的，创新是第一动力</a:t>
          </a:r>
          <a:endParaRPr lang="zh-CN" altLang="en-US" sz="1800" kern="1200" dirty="0"/>
        </a:p>
      </dsp:txBody>
      <dsp:txXfrm rot="10800000">
        <a:off x="293558" y="2036683"/>
        <a:ext cx="1343528" cy="2445253"/>
      </dsp:txXfrm>
    </dsp:sp>
    <dsp:sp modelId="{B4AD7C41-582D-447F-879D-9A82988B43DC}">
      <dsp:nvSpPr>
        <dsp:cNvPr id="0" name=""/>
        <dsp:cNvSpPr/>
      </dsp:nvSpPr>
      <dsp:spPr>
        <a:xfrm>
          <a:off x="1824270" y="271557"/>
          <a:ext cx="1431580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2000" r="-7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BBE48-7B77-4759-B89F-8A6B14E89DE1}">
      <dsp:nvSpPr>
        <dsp:cNvPr id="0" name=""/>
        <dsp:cNvSpPr/>
      </dsp:nvSpPr>
      <dsp:spPr>
        <a:xfrm rot="10800000">
          <a:off x="1824270" y="2036683"/>
          <a:ext cx="1431580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要协调，努力解决产业不均衡、需求不均衡、地区不均衡、社会阶层不均衡的现象</a:t>
          </a:r>
        </a:p>
      </dsp:txBody>
      <dsp:txXfrm rot="10800000">
        <a:off x="1868296" y="2036683"/>
        <a:ext cx="1343528" cy="2445253"/>
      </dsp:txXfrm>
    </dsp:sp>
    <dsp:sp modelId="{04B15E1E-979D-4AE8-89B6-80B952AF365E}">
      <dsp:nvSpPr>
        <dsp:cNvPr id="0" name=""/>
        <dsp:cNvSpPr/>
      </dsp:nvSpPr>
      <dsp:spPr>
        <a:xfrm>
          <a:off x="3399009" y="271557"/>
          <a:ext cx="1431580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E6620-469A-4F6F-8C2A-D337EE8A746B}">
      <dsp:nvSpPr>
        <dsp:cNvPr id="0" name=""/>
        <dsp:cNvSpPr/>
      </dsp:nvSpPr>
      <dsp:spPr>
        <a:xfrm rot="10800000">
          <a:off x="3399009" y="2036683"/>
          <a:ext cx="1431580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/>
            <a:t>要提倡绿色发展，绿水青山就是金山银山</a:t>
          </a:r>
          <a:endParaRPr lang="zh-CN" altLang="en-US" sz="1800" kern="1200" dirty="0"/>
        </a:p>
      </dsp:txBody>
      <dsp:txXfrm rot="10800000">
        <a:off x="3443035" y="2036683"/>
        <a:ext cx="1343528" cy="2445253"/>
      </dsp:txXfrm>
    </dsp:sp>
    <dsp:sp modelId="{1E290BAA-901B-462D-B6C7-D7F1B1CCAA28}">
      <dsp:nvSpPr>
        <dsp:cNvPr id="0" name=""/>
        <dsp:cNvSpPr/>
      </dsp:nvSpPr>
      <dsp:spPr>
        <a:xfrm>
          <a:off x="4973748" y="271557"/>
          <a:ext cx="1431580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4FC5B-A9E3-40AB-9CD5-DA41FB3C0BD2}">
      <dsp:nvSpPr>
        <dsp:cNvPr id="0" name=""/>
        <dsp:cNvSpPr/>
      </dsp:nvSpPr>
      <dsp:spPr>
        <a:xfrm rot="10800000">
          <a:off x="4973748" y="2036683"/>
          <a:ext cx="1431580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/>
            <a:t>开放是我们的基本国策，我们打破封锁，</a:t>
          </a:r>
          <a:r>
            <a:rPr lang="zh-CN" altLang="en-US" sz="1800" kern="1200" dirty="0"/>
            <a:t>要</a:t>
          </a:r>
          <a:r>
            <a:rPr lang="zh-CN" sz="1800" kern="1200" dirty="0"/>
            <a:t>靠更大力度的对外开放</a:t>
          </a:r>
          <a:endParaRPr lang="zh-CN" altLang="en-US" sz="1800" kern="1200" dirty="0"/>
        </a:p>
      </dsp:txBody>
      <dsp:txXfrm rot="10800000">
        <a:off x="5017774" y="2036683"/>
        <a:ext cx="1343528" cy="2445253"/>
      </dsp:txXfrm>
    </dsp:sp>
    <dsp:sp modelId="{C6A0ADDD-42B7-46BE-BFFE-171F020A4BA1}">
      <dsp:nvSpPr>
        <dsp:cNvPr id="0" name=""/>
        <dsp:cNvSpPr/>
      </dsp:nvSpPr>
      <dsp:spPr>
        <a:xfrm>
          <a:off x="6548487" y="271557"/>
          <a:ext cx="1431580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884D0-4AFC-4F12-BB0B-A28A6D2E68C5}">
      <dsp:nvSpPr>
        <dsp:cNvPr id="0" name=""/>
        <dsp:cNvSpPr/>
      </dsp:nvSpPr>
      <dsp:spPr>
        <a:xfrm rot="10800000">
          <a:off x="6548487" y="2036683"/>
          <a:ext cx="1431580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/>
            <a:t>要把蛋糕做大，让社会各个阶层都能够共享经济发展所带来的好处</a:t>
          </a:r>
          <a:endParaRPr lang="zh-CN" altLang="en-US" sz="1800" kern="1200" dirty="0"/>
        </a:p>
      </dsp:txBody>
      <dsp:txXfrm rot="10800000">
        <a:off x="6592513" y="2036683"/>
        <a:ext cx="1343528" cy="24452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4686F-3EEC-4060-A2D9-437737F4B47D}">
      <dsp:nvSpPr>
        <dsp:cNvPr id="0" name=""/>
        <dsp:cNvSpPr/>
      </dsp:nvSpPr>
      <dsp:spPr>
        <a:xfrm rot="10800000">
          <a:off x="1560861" y="3357"/>
          <a:ext cx="5472684" cy="7296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推动</a:t>
          </a:r>
          <a:r>
            <a:rPr lang="zh-CN" sz="3200" b="1" kern="1200" dirty="0"/>
            <a:t>政府行政体制改革</a:t>
          </a:r>
          <a:endParaRPr lang="zh-CN" altLang="en-US" sz="3200" kern="1200" dirty="0"/>
        </a:p>
      </dsp:txBody>
      <dsp:txXfrm rot="10800000">
        <a:off x="1743264" y="3357"/>
        <a:ext cx="5290281" cy="729613"/>
      </dsp:txXfrm>
    </dsp:sp>
    <dsp:sp modelId="{2BF20A1E-F9CE-42F4-B37D-7DFFCC166F2E}">
      <dsp:nvSpPr>
        <dsp:cNvPr id="0" name=""/>
        <dsp:cNvSpPr/>
      </dsp:nvSpPr>
      <dsp:spPr>
        <a:xfrm>
          <a:off x="1196054" y="3357"/>
          <a:ext cx="729613" cy="7296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0D45A-D5A6-4B02-9641-2A97C8F5B668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推动</a:t>
          </a:r>
          <a:r>
            <a:rPr lang="zh-CN" sz="3200" b="1" kern="1200" dirty="0"/>
            <a:t>市场价格体制改革</a:t>
          </a:r>
          <a:endParaRPr lang="zh-CN" altLang="en-US" sz="3200" kern="1200" dirty="0"/>
        </a:p>
      </dsp:txBody>
      <dsp:txXfrm rot="10800000">
        <a:off x="1743264" y="950766"/>
        <a:ext cx="5290281" cy="729613"/>
      </dsp:txXfrm>
    </dsp:sp>
    <dsp:sp modelId="{AA302705-1DED-48EE-996C-62FD10161287}">
      <dsp:nvSpPr>
        <dsp:cNvPr id="0" name=""/>
        <dsp:cNvSpPr/>
      </dsp:nvSpPr>
      <dsp:spPr>
        <a:xfrm>
          <a:off x="1196054" y="950766"/>
          <a:ext cx="729613" cy="72961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F6DBC-7FFF-4232-AA45-91E7920F6F8A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/>
            <a:t>推动</a:t>
          </a:r>
          <a:r>
            <a:rPr lang="zh-CN" sz="3200" b="1" kern="1200" dirty="0"/>
            <a:t>国有企业改革</a:t>
          </a:r>
          <a:endParaRPr lang="zh-CN" altLang="en-US" sz="3200" kern="1200" dirty="0"/>
        </a:p>
      </dsp:txBody>
      <dsp:txXfrm rot="10800000">
        <a:off x="1743264" y="1898174"/>
        <a:ext cx="5290281" cy="729613"/>
      </dsp:txXfrm>
    </dsp:sp>
    <dsp:sp modelId="{555EDE9E-CC7B-49DC-B7DE-0EAC6FED18AA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4157F-FB8D-4205-B385-C45B38124124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/>
            <a:t>推动</a:t>
          </a:r>
          <a:r>
            <a:rPr lang="zh-CN" sz="3200" b="1" kern="1200" dirty="0"/>
            <a:t>财政金融体制改革</a:t>
          </a:r>
          <a:endParaRPr lang="zh-CN" altLang="en-US" sz="3200" kern="1200" dirty="0"/>
        </a:p>
      </dsp:txBody>
      <dsp:txXfrm rot="10800000">
        <a:off x="1743264" y="2845583"/>
        <a:ext cx="5290281" cy="729613"/>
      </dsp:txXfrm>
    </dsp:sp>
    <dsp:sp modelId="{6BEC0034-468B-4F92-9D29-ED5DDCC9F634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C6767-175B-4731-8BF5-1629D23A626B}">
      <dsp:nvSpPr>
        <dsp:cNvPr id="0" name=""/>
        <dsp:cNvSpPr/>
      </dsp:nvSpPr>
      <dsp:spPr>
        <a:xfrm rot="10800000">
          <a:off x="1577950" y="3792991"/>
          <a:ext cx="5472684" cy="7296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推动</a:t>
          </a:r>
          <a:r>
            <a:rPr lang="zh-CN" sz="3200" b="1" kern="1200" dirty="0"/>
            <a:t>收入分配体制改革</a:t>
          </a:r>
          <a:endParaRPr lang="zh-CN" altLang="en-US" sz="3200" kern="1200" dirty="0"/>
        </a:p>
      </dsp:txBody>
      <dsp:txXfrm rot="10800000">
        <a:off x="1760353" y="3792991"/>
        <a:ext cx="5290281" cy="729613"/>
      </dsp:txXfrm>
    </dsp:sp>
    <dsp:sp modelId="{1A494AED-7687-49F4-97CD-8803B607382B}">
      <dsp:nvSpPr>
        <dsp:cNvPr id="0" name=""/>
        <dsp:cNvSpPr/>
      </dsp:nvSpPr>
      <dsp:spPr>
        <a:xfrm>
          <a:off x="1178965" y="3792991"/>
          <a:ext cx="797971" cy="7296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55D69CE-F5F4-4E4A-947C-30FE30B232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AD7FD4B-3187-4BDE-91C6-FBD9A5B97B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159D1-C2C8-440C-B0AD-CE0FDADAFF77}" type="datetimeFigureOut">
              <a:rPr lang="zh-CN" altLang="en-US" smtClean="0"/>
              <a:t>2018/8/22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CF8217-3ED3-4D53-BA3D-BFE48E0FF2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49E736-4E58-40E3-9E3F-D1CCA73820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4C24C-C955-4F38-B616-69E059E84A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956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2018/8/22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30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80DAB-DEB9-4D3E-A12B-72CB924AC792}" type="datetimeFigureOut">
              <a:rPr lang="zh-CN" altLang="en-US"/>
              <a:pPr>
                <a:defRPr/>
              </a:pPr>
              <a:t>2018/8/22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BBA71-260E-45ED-A315-1C080EDB78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1F4EA-02D2-4A6C-84CA-A3AFFBAD66F2}" type="datetimeFigureOut">
              <a:rPr lang="zh-CN" altLang="en-US"/>
              <a:pPr>
                <a:defRPr/>
              </a:pPr>
              <a:t>2018/8/22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5E831-A24E-4DB3-9A55-EB222AFDCA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D540D-0CE6-4162-8C76-76FC58DF2A0D}" type="datetimeFigureOut">
              <a:rPr lang="zh-CN" altLang="en-US"/>
              <a:pPr>
                <a:defRPr/>
              </a:pPr>
              <a:t>2018/8/22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31A36-6C45-4DE3-B518-B8D8CBE53E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914C-0C58-41F7-92F9-33DF23D2417B}" type="datetimeFigureOut">
              <a:rPr lang="zh-CN" altLang="en-US"/>
              <a:pPr>
                <a:defRPr/>
              </a:pPr>
              <a:t>2018/8/22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101D1-0CC3-4186-85D7-9C49456808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4E618-46E6-41AC-BF78-C6C3475209D1}" type="datetimeFigureOut">
              <a:rPr lang="zh-CN" altLang="en-US"/>
              <a:pPr>
                <a:defRPr/>
              </a:pPr>
              <a:t>2018/8/22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15200-58E7-4C8D-B2A6-15AED005CA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C9E7-695F-4E69-A91D-7C501A8A9EE7}" type="datetimeFigureOut">
              <a:rPr lang="zh-CN" altLang="en-US"/>
              <a:pPr>
                <a:defRPr/>
              </a:pPr>
              <a:t>2018/8/22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F5472-D191-4A7D-8DBE-E8AD4ADF4A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72330-8584-4348-8F49-16EB89AC5240}" type="datetimeFigureOut">
              <a:rPr lang="zh-CN" altLang="en-US"/>
              <a:pPr>
                <a:defRPr/>
              </a:pPr>
              <a:t>2018/8/22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28F99-DF5A-47B4-86A0-48FB555724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E4248-D28B-4C97-8AEF-065A89EF256D}" type="datetimeFigureOut">
              <a:rPr lang="zh-CN" altLang="en-US"/>
              <a:pPr>
                <a:defRPr/>
              </a:pPr>
              <a:t>2018/8/22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9A5EC-4A80-4CDC-8E7E-85A5DED280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5C07-CD6D-4FE0-A479-2F279FDF2AA4}" type="datetimeFigureOut">
              <a:rPr lang="zh-CN" altLang="en-US"/>
              <a:pPr>
                <a:defRPr/>
              </a:pPr>
              <a:t>2018/8/22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B923-A73C-4175-B587-3EAB7AF07F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DF9E-7B49-46DE-9483-2EF42D6C413F}" type="datetimeFigureOut">
              <a:rPr lang="zh-CN" altLang="en-US"/>
              <a:pPr>
                <a:defRPr/>
              </a:pPr>
              <a:t>2018/8/22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449F8-DA6A-409A-AE5E-1AFC2077EF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F0E6-F00A-447E-857C-F6056B37DA83}" type="datetimeFigureOut">
              <a:rPr lang="zh-CN" altLang="en-US"/>
              <a:pPr>
                <a:defRPr/>
              </a:pPr>
              <a:t>2018/8/22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51769-7FE2-43D1-A259-50D515EAEC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3C8DD9-072F-4BA5-A4EB-21C2F3D1FA79}" type="datetimeFigureOut">
              <a:rPr lang="zh-CN" altLang="en-US"/>
              <a:pPr>
                <a:defRPr/>
              </a:pPr>
              <a:t>2018/8/22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7E04F3-5338-45E4-AC1A-4EA9D52B38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dissolv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2018/8/22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dissolv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8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9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50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5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5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5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7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80695" y="2809875"/>
            <a:ext cx="8405495" cy="797560"/>
          </a:xfrm>
        </p:spPr>
        <p:txBody>
          <a:bodyPr>
            <a:noAutofit/>
          </a:bodyPr>
          <a:lstStyle/>
          <a:p>
            <a:r>
              <a:rPr lang="zh-CN" altLang="en-US" sz="5400" b="1" kern="0" spc="3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当前我国宏观经济形势与高质量发展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3405" y="410210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779D929-5141-47DE-86D7-B3FD3E1C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供给侧改革取得积极进展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4E39C0A-23EB-4F9A-96BB-0E0994A28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5" y="1626118"/>
            <a:ext cx="3254927" cy="2096327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47A88B7-8FDD-4264-9E9B-22857CE1786B}"/>
              </a:ext>
            </a:extLst>
          </p:cNvPr>
          <p:cNvSpPr/>
          <p:nvPr/>
        </p:nvSpPr>
        <p:spPr>
          <a:xfrm>
            <a:off x="1016476" y="3722445"/>
            <a:ext cx="3800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破除无效产能    降低企业成本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60663B2-4BF4-49B5-899C-CF79DF36F9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62" y="1626118"/>
            <a:ext cx="3800213" cy="376665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222077C-2493-429C-B3BB-CBC5319A208E}"/>
              </a:ext>
            </a:extLst>
          </p:cNvPr>
          <p:cNvSpPr/>
          <p:nvPr/>
        </p:nvSpPr>
        <p:spPr>
          <a:xfrm>
            <a:off x="4843913" y="5392775"/>
            <a:ext cx="2605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新动能加快培育和成长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74BFADD-C19A-4A70-9C08-E45D4AB56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" y="4017226"/>
            <a:ext cx="3254927" cy="16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0835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F5207B7-F100-4845-96B3-DEF2E24D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工业主导转向服务业主导</a:t>
            </a:r>
            <a:endParaRPr lang="zh-CN" altLang="en-US" dirty="0"/>
          </a:p>
        </p:txBody>
      </p: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46532241-6A2E-4105-B7A1-BFEFD40B3A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432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715689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7BC1A71-7064-45E8-9B09-9EA3AEB83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投资拉动为主转向消费拉动为主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B31E20DF-E1EE-4CAD-847F-7947986957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4021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34888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8D63202-B50A-45FD-BF47-46DCED685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经济运行质量明显改善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F1098A8-EE41-4038-88C4-48C96D85B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8" y="1417638"/>
            <a:ext cx="3376567" cy="2011362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D49F0B9-3E68-44E2-9573-45BA9A3D37AF}"/>
              </a:ext>
            </a:extLst>
          </p:cNvPr>
          <p:cNvSpPr/>
          <p:nvPr/>
        </p:nvSpPr>
        <p:spPr>
          <a:xfrm>
            <a:off x="752164" y="3356805"/>
            <a:ext cx="4113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上半年，工业企业利润增长</a:t>
            </a:r>
            <a:r>
              <a:rPr lang="en-US" altLang="zh-CN" dirty="0">
                <a:solidFill>
                  <a:srgbClr val="00B0F0"/>
                </a:solidFill>
              </a:rPr>
              <a:t>16.5%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D955156-B4BC-454E-BF95-B136AD4B9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85" y="1417638"/>
            <a:ext cx="3502984" cy="201136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DE7E828-8211-44B3-B663-31DA97226D14}"/>
              </a:ext>
            </a:extLst>
          </p:cNvPr>
          <p:cNvSpPr/>
          <p:nvPr/>
        </p:nvSpPr>
        <p:spPr>
          <a:xfrm>
            <a:off x="4572000" y="3418513"/>
            <a:ext cx="3451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         财政收入增长</a:t>
            </a:r>
            <a:r>
              <a:rPr lang="en-US" altLang="zh-CN" dirty="0">
                <a:solidFill>
                  <a:srgbClr val="00B0F0"/>
                </a:solidFill>
              </a:rPr>
              <a:t>10.6%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786792C-DCC8-4655-84D7-E955419A8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1" y="3798331"/>
            <a:ext cx="3577326" cy="213268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AF8C0-EBBA-4BCE-AC3E-A04FB7927EB7}"/>
              </a:ext>
            </a:extLst>
          </p:cNvPr>
          <p:cNvSpPr/>
          <p:nvPr/>
        </p:nvSpPr>
        <p:spPr>
          <a:xfrm>
            <a:off x="999761" y="5906691"/>
            <a:ext cx="3180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居民可支配收入实际增长</a:t>
            </a:r>
            <a:r>
              <a:rPr lang="en-US" altLang="zh-CN" dirty="0">
                <a:solidFill>
                  <a:srgbClr val="00B0F0"/>
                </a:solidFill>
              </a:rPr>
              <a:t>6.6%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2A835BA-1441-4889-91C9-DB476BD1C8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46" y="3798331"/>
            <a:ext cx="3577327" cy="18365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79257C9-AF76-4C95-883A-54B6EA079745}"/>
              </a:ext>
            </a:extLst>
          </p:cNvPr>
          <p:cNvSpPr/>
          <p:nvPr/>
        </p:nvSpPr>
        <p:spPr>
          <a:xfrm>
            <a:off x="4571999" y="5665304"/>
            <a:ext cx="3256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单位</a:t>
            </a:r>
            <a:r>
              <a:rPr lang="en-US" altLang="zh-CN" dirty="0">
                <a:solidFill>
                  <a:srgbClr val="00B0F0"/>
                </a:solidFill>
              </a:rPr>
              <a:t>GDP</a:t>
            </a:r>
            <a:r>
              <a:rPr lang="zh-CN" altLang="en-US" dirty="0">
                <a:solidFill>
                  <a:srgbClr val="00B0F0"/>
                </a:solidFill>
              </a:rPr>
              <a:t>能耗同比下降</a:t>
            </a:r>
            <a:r>
              <a:rPr lang="en-US" altLang="zh-CN" dirty="0">
                <a:solidFill>
                  <a:srgbClr val="00B0F0"/>
                </a:solidFill>
              </a:rPr>
              <a:t>3.2%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636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578735"/>
            <a:ext cx="9144000" cy="998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4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52805" y="2804160"/>
            <a:ext cx="780288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二、如何看待经济运行中的热点和难点问题</a:t>
            </a:r>
          </a:p>
        </p:txBody>
      </p:sp>
    </p:spTree>
    <p:extLst>
      <p:ext uri="{BB962C8B-B14F-4D97-AF65-F5344CB8AC3E}">
        <p14:creationId xmlns:p14="http://schemas.microsoft.com/office/powerpoint/2010/main" val="339666913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409D17-F4BC-4675-B123-EDB199396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65" y="1166018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anchor="b" anchorCtr="0"/>
          <a:lstStyle/>
          <a:p>
            <a:pPr marL="0" indent="0" algn="ctr">
              <a:buNone/>
            </a:pPr>
            <a: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（一）稳中有忧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F88B3BA-EF25-4FFE-A9F4-5D32E14B62F7}"/>
              </a:ext>
            </a:extLst>
          </p:cNvPr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188A2AC-70CD-4103-85E3-678EBB4A26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3237" y="2727325"/>
            <a:ext cx="5275260" cy="1749428"/>
            <a:chOff x="1117" y="1718"/>
            <a:chExt cx="3323" cy="1102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15F97377-D683-4661-9922-9C373D2021E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17" y="2060"/>
              <a:ext cx="3323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A4C60C46-99C9-41AA-855A-FC77ED177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" y="1718"/>
              <a:ext cx="994" cy="1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marR="0" lvl="0" indent="-342900" algn="ctr" defTabSz="914400" rtl="0" eaLnBrk="0" fontAlgn="base" latinLnBrk="0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</a:pP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经贸摩擦</a:t>
              </a:r>
              <a:endPara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42900" marR="0" lvl="0" indent="-342900" algn="ctr" defTabSz="914400" rtl="0" eaLnBrk="0" fontAlgn="base" latinLnBrk="0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</a:pP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汇率风险</a:t>
              </a:r>
              <a:endPara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42900" marR="0" lvl="0" indent="-342900" algn="ctr" defTabSz="914400" rtl="0" eaLnBrk="0" fontAlgn="base" latinLnBrk="0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</a:pP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地缘政治</a:t>
              </a:r>
              <a:endPara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R="0" lvl="0" algn="ctr" defTabSz="914400" rtl="0" eaLnBrk="0" fontAlgn="base" latinLnBrk="0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CF77408B-F65B-4EF6-83C2-8F374A6A5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" y="2100"/>
              <a:ext cx="7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99446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867116B-453C-4AEA-A19D-F9D5B3307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经贸摩擦加剧，出口压力加大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A1F295C-266E-4BCD-AFBC-07EA783B6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00" y="1619076"/>
            <a:ext cx="6932028" cy="3556931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F7F448B-A1E5-44A8-930B-66B40F51E805}"/>
              </a:ext>
            </a:extLst>
          </p:cNvPr>
          <p:cNvSpPr/>
          <p:nvPr/>
        </p:nvSpPr>
        <p:spPr>
          <a:xfrm>
            <a:off x="1607964" y="5238924"/>
            <a:ext cx="6218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我们要认识到中美经贸摩擦不是短期所能解决的</a:t>
            </a:r>
            <a:endParaRPr lang="en-US" altLang="zh-CN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必将对世界经济和中国的经济带来巨大的挑战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11333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A0B7824-1BBA-4EA4-9447-574745546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汇率风险上升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B64EC6EF-3028-4E56-A35B-1DD5575EF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8899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68152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1893D3D-6DF4-40B6-A253-50E447F0C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地缘政治冲突有增无减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309BD3-E4AA-4B55-8ABE-578D11F22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endParaRPr lang="en-US" altLang="zh-CN" dirty="0"/>
          </a:p>
          <a:p>
            <a:pPr>
              <a:lnSpc>
                <a:spcPts val="4000"/>
              </a:lnSpc>
            </a:pPr>
            <a:endParaRPr lang="en-US" altLang="zh-CN" dirty="0"/>
          </a:p>
          <a:p>
            <a:pPr>
              <a:lnSpc>
                <a:spcPts val="5000"/>
              </a:lnSpc>
            </a:pPr>
            <a:r>
              <a:rPr lang="zh-CN" altLang="en-US" sz="4400" dirty="0"/>
              <a:t>不要寄希望于外部的环境一帆风顺，要增强忧患意识，树立底线思维</a:t>
            </a:r>
          </a:p>
        </p:txBody>
      </p:sp>
    </p:spTree>
    <p:extLst>
      <p:ext uri="{BB962C8B-B14F-4D97-AF65-F5344CB8AC3E}">
        <p14:creationId xmlns:p14="http://schemas.microsoft.com/office/powerpoint/2010/main" val="162002113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409D17-F4BC-4675-B123-EDB199396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65" y="1166018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anchor="b" anchorCtr="0"/>
          <a:lstStyle/>
          <a:p>
            <a:pPr marL="0" indent="0" algn="ctr">
              <a:buNone/>
            </a:pPr>
            <a: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（二）好中知难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F88B3BA-EF25-4FFE-A9F4-5D32E14B62F7}"/>
              </a:ext>
            </a:extLst>
          </p:cNvPr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188A2AC-70CD-4103-85E3-678EBB4A26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3235" y="2727325"/>
            <a:ext cx="5275260" cy="1301752"/>
            <a:chOff x="1117" y="1718"/>
            <a:chExt cx="3323" cy="82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15F97377-D683-4661-9922-9C373D2021E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17" y="2060"/>
              <a:ext cx="3323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A4C60C46-99C9-41AA-855A-FC77ED177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" y="1718"/>
              <a:ext cx="994" cy="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lvl="0" indent="-342900" algn="ctr" defTabSz="914400">
                <a:lnSpc>
                  <a:spcPts val="35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去产能难</a:t>
              </a:r>
              <a:endPara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42900" lvl="0" indent="-342900" algn="ctr" defTabSz="914400">
                <a:lnSpc>
                  <a:spcPts val="35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去库存难</a:t>
              </a:r>
              <a:endPara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42900" lvl="0" indent="-342900" algn="ctr" defTabSz="914400">
                <a:lnSpc>
                  <a:spcPts val="35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去杠杆难</a:t>
              </a:r>
              <a:endPara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CF77408B-F65B-4EF6-83C2-8F374A6A5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" y="2100"/>
              <a:ext cx="7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474085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29274" y="2879175"/>
            <a:ext cx="19607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zh-CN" altLang="en-US" b="1" spc="3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255645" y="1751965"/>
            <a:ext cx="605155" cy="6070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</a:p>
        </p:txBody>
      </p:sp>
      <p:sp>
        <p:nvSpPr>
          <p:cNvPr id="22" name="椭圆 21"/>
          <p:cNvSpPr/>
          <p:nvPr/>
        </p:nvSpPr>
        <p:spPr>
          <a:xfrm>
            <a:off x="3255645" y="3063240"/>
            <a:ext cx="605155" cy="608404"/>
          </a:xfrm>
          <a:prstGeom prst="ellipse">
            <a:avLst/>
          </a:prstGeom>
          <a:solidFill>
            <a:srgbClr val="E64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</a:p>
        </p:txBody>
      </p:sp>
      <p:sp>
        <p:nvSpPr>
          <p:cNvPr id="24" name="椭圆 23"/>
          <p:cNvSpPr/>
          <p:nvPr/>
        </p:nvSpPr>
        <p:spPr>
          <a:xfrm>
            <a:off x="3279775" y="4458335"/>
            <a:ext cx="604804" cy="6084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978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CBCDAF2-3A00-4E7D-A446-1746911BAEEF}"/>
              </a:ext>
            </a:extLst>
          </p:cNvPr>
          <p:cNvSpPr/>
          <p:nvPr/>
        </p:nvSpPr>
        <p:spPr>
          <a:xfrm>
            <a:off x="4027974" y="1870829"/>
            <a:ext cx="4055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如何看待当前的宏观经济运行态势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FA7071-B9E6-4DD3-856B-F8F034FA98E2}"/>
              </a:ext>
            </a:extLst>
          </p:cNvPr>
          <p:cNvSpPr/>
          <p:nvPr/>
        </p:nvSpPr>
        <p:spPr>
          <a:xfrm>
            <a:off x="4027974" y="3167387"/>
            <a:ext cx="4572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如何看待经济运行中的热点和难点问题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B1828C7-E607-4AFE-ACBE-8CB6E822E518}"/>
              </a:ext>
            </a:extLst>
          </p:cNvPr>
          <p:cNvSpPr/>
          <p:nvPr/>
        </p:nvSpPr>
        <p:spPr>
          <a:xfrm>
            <a:off x="4027974" y="4697407"/>
            <a:ext cx="4830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加快改革创新，着力推动经济高质量发展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bldLvl="0" animBg="1"/>
      <p:bldP spid="22" grpId="0" bldLvl="0" animBg="1"/>
      <p:bldP spid="2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14353EE-CDEC-442E-9ECC-4D850DC2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去产能难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E06F2A4F-B4AB-40B6-BDB8-BD6419F07A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9329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60101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195C21A-35F3-4B1D-8470-8B242937B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去库存难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79CDE6F-B689-45E7-B245-A73CB06CF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9097"/>
            <a:ext cx="5557743" cy="4525963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FF65E3C-E40B-46D5-A219-01A235BD5C1D}"/>
              </a:ext>
            </a:extLst>
          </p:cNvPr>
          <p:cNvSpPr/>
          <p:nvPr/>
        </p:nvSpPr>
        <p:spPr>
          <a:xfrm rot="5400000">
            <a:off x="6384275" y="1990418"/>
            <a:ext cx="1846659" cy="2585323"/>
          </a:xfrm>
          <a:prstGeom prst="rect">
            <a:avLst/>
          </a:prstGeom>
          <a:noFill/>
        </p:spPr>
        <p:txBody>
          <a:bodyPr vert="vert270" wrap="square" lIns="91440" tIns="45720" rIns="91440" bIns="45720" anchor="ctr">
            <a:spAutoFit/>
          </a:bodyPr>
          <a:lstStyle/>
          <a:p>
            <a:pPr algn="ctr"/>
            <a:r>
              <a:rPr lang="zh-CN" alt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房子是用来住的，不是用来炒的</a:t>
            </a:r>
          </a:p>
        </p:txBody>
      </p:sp>
    </p:spTree>
    <p:extLst>
      <p:ext uri="{BB962C8B-B14F-4D97-AF65-F5344CB8AC3E}">
        <p14:creationId xmlns:p14="http://schemas.microsoft.com/office/powerpoint/2010/main" val="42134026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3641FF0-1805-41F4-97EE-7BCB51498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去杠杆难</a:t>
            </a:r>
            <a:endParaRPr lang="zh-CN" altLang="en-US" dirty="0"/>
          </a:p>
        </p:txBody>
      </p: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1F2C8286-D087-4DA4-A768-93A653BE3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13767"/>
              </p:ext>
            </p:extLst>
          </p:nvPr>
        </p:nvGraphicFramePr>
        <p:xfrm>
          <a:off x="457200" y="1600200"/>
          <a:ext cx="4349692" cy="384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9DA1F58C-9F2E-4FC1-92E7-A2AA932DAA63}"/>
              </a:ext>
            </a:extLst>
          </p:cNvPr>
          <p:cNvSpPr/>
          <p:nvPr/>
        </p:nvSpPr>
        <p:spPr>
          <a:xfrm>
            <a:off x="4433582" y="2567031"/>
            <a:ext cx="416093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去杠杆主要措施是收缩流动性，同时，适时适度把握好力度和节奏，不能搞一刀切</a:t>
            </a:r>
            <a:endParaRPr lang="zh-CN" alt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14963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578735"/>
            <a:ext cx="9144000" cy="998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4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52805" y="2804160"/>
            <a:ext cx="780288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三、加快改革创新，着力推动经济高质量发展</a:t>
            </a:r>
          </a:p>
        </p:txBody>
      </p:sp>
    </p:spTree>
    <p:extLst>
      <p:ext uri="{BB962C8B-B14F-4D97-AF65-F5344CB8AC3E}">
        <p14:creationId xmlns:p14="http://schemas.microsoft.com/office/powerpoint/2010/main" val="243500581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4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A0EDB5A-AAC9-4A35-8759-60A2F4F4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六大发展战略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5770800E-188F-423C-BDCA-707F754C3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3871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980163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4F389E7-9BEE-49D9-B4C6-161782D4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要解放思想，转变观念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30B7145C-92CC-46C8-819C-16A25E6E51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241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436581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BB6F48-2914-4988-8D27-F3B9415D5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要以五大发展理念为统领，坚决推进经济结构调整和发展方式转变</a:t>
            </a:r>
            <a:endParaRPr lang="zh-CN" altLang="en-US" sz="3600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0B2A72D6-95DA-4B01-BD5E-2672AB0852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3793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074854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D7E1D96-EC35-4C8A-A126-7453DC66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要抓住机遇，深化关键领域改革</a:t>
            </a:r>
            <a:endParaRPr lang="zh-CN" altLang="en-US" dirty="0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95C37194-CFC7-47B2-A0CC-DE1253A19C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1976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487402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52805" y="2804160"/>
            <a:ext cx="780288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ctr"/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F9BEFBA-560F-40B1-8758-A59B4F88C05C}"/>
              </a:ext>
            </a:extLst>
          </p:cNvPr>
          <p:cNvSpPr/>
          <p:nvPr/>
        </p:nvSpPr>
        <p:spPr>
          <a:xfrm>
            <a:off x="1157681" y="1233182"/>
            <a:ext cx="6501468" cy="4155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让我们更加紧密团结在以习近平同志为核心的党中央周围，以习近平新时代中国特色社会主义思想为指导，坚持稳中求进工作总基调，坚持新发展理念，以供给侧结构性改革为主线，加快经济转型升级，深化创新驱动和重要领域关键环节改革，坚定不移地推动经济实现高质量发展。</a:t>
            </a:r>
          </a:p>
        </p:txBody>
      </p:sp>
    </p:spTree>
    <p:extLst>
      <p:ext uri="{BB962C8B-B14F-4D97-AF65-F5344CB8AC3E}">
        <p14:creationId xmlns:p14="http://schemas.microsoft.com/office/powerpoint/2010/main" val="107044963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2" descr="郑重声明.png">
            <a:extLst>
              <a:ext uri="{FF2B5EF4-FFF2-40B4-BE49-F238E27FC236}">
                <a16:creationId xmlns:a16="http://schemas.microsoft.com/office/drawing/2014/main" id="{A378E713-8152-44F5-9068-E7A92415D5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008" y="1992771"/>
            <a:ext cx="6831144" cy="30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03080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578735"/>
            <a:ext cx="9144000" cy="998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4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52805" y="2804160"/>
            <a:ext cx="780288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一、如何看待当前的宏观经济运行态势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7"/>
          <a:stretch>
            <a:fillRect/>
          </a:stretch>
        </p:blipFill>
        <p:spPr bwMode="auto">
          <a:xfrm>
            <a:off x="0" y="4456510"/>
            <a:ext cx="9144000" cy="155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9" b="74556"/>
          <a:stretch>
            <a:fillRect/>
          </a:stretch>
        </p:blipFill>
        <p:spPr bwMode="auto">
          <a:xfrm>
            <a:off x="100013" y="807244"/>
            <a:ext cx="258445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Line 2"/>
          <p:cNvSpPr>
            <a:spLocks noChangeShapeType="1"/>
          </p:cNvSpPr>
          <p:nvPr/>
        </p:nvSpPr>
        <p:spPr bwMode="gray">
          <a:xfrm>
            <a:off x="1811338" y="1949053"/>
            <a:ext cx="0" cy="234672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0421" name="Group 3"/>
          <p:cNvGrpSpPr>
            <a:grpSpLocks/>
          </p:cNvGrpSpPr>
          <p:nvPr/>
        </p:nvGrpSpPr>
        <p:grpSpPr bwMode="auto">
          <a:xfrm>
            <a:off x="271465" y="853679"/>
            <a:ext cx="1552575" cy="1189435"/>
            <a:chOff x="171" y="-3"/>
            <a:chExt cx="978" cy="999"/>
          </a:xfrm>
        </p:grpSpPr>
        <p:sp>
          <p:nvSpPr>
            <p:cNvPr id="60437" name="Freeform 4"/>
            <p:cNvSpPr>
              <a:spLocks/>
            </p:cNvSpPr>
            <p:nvPr/>
          </p:nvSpPr>
          <p:spPr bwMode="gray">
            <a:xfrm>
              <a:off x="653" y="-3"/>
              <a:ext cx="496" cy="999"/>
            </a:xfrm>
            <a:custGeom>
              <a:avLst/>
              <a:gdLst>
                <a:gd name="T0" fmla="*/ 84 w 496"/>
                <a:gd name="T1" fmla="*/ 0 h 999"/>
                <a:gd name="T2" fmla="*/ 496 w 496"/>
                <a:gd name="T3" fmla="*/ 854 h 999"/>
                <a:gd name="T4" fmla="*/ 496 w 496"/>
                <a:gd name="T5" fmla="*/ 999 h 999"/>
                <a:gd name="T6" fmla="*/ 0 w 496"/>
                <a:gd name="T7" fmla="*/ 188 h 999"/>
                <a:gd name="T8" fmla="*/ 84 w 496"/>
                <a:gd name="T9" fmla="*/ 0 h 9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999"/>
                <a:gd name="T17" fmla="*/ 496 w 496"/>
                <a:gd name="T18" fmla="*/ 999 h 9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999">
                  <a:moveTo>
                    <a:pt x="84" y="0"/>
                  </a:moveTo>
                  <a:lnTo>
                    <a:pt x="496" y="854"/>
                  </a:lnTo>
                  <a:lnTo>
                    <a:pt x="496" y="999"/>
                  </a:lnTo>
                  <a:lnTo>
                    <a:pt x="0" y="18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38" name="Freeform 5"/>
            <p:cNvSpPr>
              <a:spLocks/>
            </p:cNvSpPr>
            <p:nvPr/>
          </p:nvSpPr>
          <p:spPr bwMode="gray">
            <a:xfrm>
              <a:off x="171" y="0"/>
              <a:ext cx="564" cy="187"/>
            </a:xfrm>
            <a:custGeom>
              <a:avLst/>
              <a:gdLst>
                <a:gd name="T0" fmla="*/ 564 w 564"/>
                <a:gd name="T1" fmla="*/ 0 h 187"/>
                <a:gd name="T2" fmla="*/ 482 w 564"/>
                <a:gd name="T3" fmla="*/ 187 h 187"/>
                <a:gd name="T4" fmla="*/ 0 w 564"/>
                <a:gd name="T5" fmla="*/ 0 h 187"/>
                <a:gd name="T6" fmla="*/ 564 w 564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187"/>
                <a:gd name="T14" fmla="*/ 564 w 564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187">
                  <a:moveTo>
                    <a:pt x="564" y="0"/>
                  </a:moveTo>
                  <a:lnTo>
                    <a:pt x="482" y="187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0422" name="Freeform 7"/>
          <p:cNvSpPr>
            <a:spLocks/>
          </p:cNvSpPr>
          <p:nvPr/>
        </p:nvSpPr>
        <p:spPr bwMode="gray">
          <a:xfrm>
            <a:off x="1871665" y="850107"/>
            <a:ext cx="1895475" cy="1139429"/>
          </a:xfrm>
          <a:custGeom>
            <a:avLst/>
            <a:gdLst>
              <a:gd name="T0" fmla="*/ 2147483646 w 1194"/>
              <a:gd name="T1" fmla="*/ 0 h 957"/>
              <a:gd name="T2" fmla="*/ 0 w 1194"/>
              <a:gd name="T3" fmla="*/ 2147483646 h 957"/>
              <a:gd name="T4" fmla="*/ 0 w 1194"/>
              <a:gd name="T5" fmla="*/ 2147483646 h 957"/>
              <a:gd name="T6" fmla="*/ 2147483646 w 1194"/>
              <a:gd name="T7" fmla="*/ 0 h 957"/>
              <a:gd name="T8" fmla="*/ 2147483646 w 1194"/>
              <a:gd name="T9" fmla="*/ 0 h 9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4"/>
              <a:gd name="T16" fmla="*/ 0 h 957"/>
              <a:gd name="T17" fmla="*/ 1194 w 1194"/>
              <a:gd name="T18" fmla="*/ 957 h 9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4" h="957">
                <a:moveTo>
                  <a:pt x="843" y="0"/>
                </a:moveTo>
                <a:lnTo>
                  <a:pt x="0" y="885"/>
                </a:lnTo>
                <a:lnTo>
                  <a:pt x="0" y="957"/>
                </a:lnTo>
                <a:lnTo>
                  <a:pt x="1194" y="0"/>
                </a:lnTo>
                <a:lnTo>
                  <a:pt x="84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423" name="Freeform 8"/>
          <p:cNvSpPr>
            <a:spLocks/>
          </p:cNvSpPr>
          <p:nvPr/>
        </p:nvSpPr>
        <p:spPr bwMode="gray">
          <a:xfrm>
            <a:off x="1871663" y="846535"/>
            <a:ext cx="2138362" cy="1185863"/>
          </a:xfrm>
          <a:custGeom>
            <a:avLst/>
            <a:gdLst>
              <a:gd name="T0" fmla="*/ 2147483646 w 1347"/>
              <a:gd name="T1" fmla="*/ 0 h 996"/>
              <a:gd name="T2" fmla="*/ 0 w 1347"/>
              <a:gd name="T3" fmla="*/ 2147483646 h 996"/>
              <a:gd name="T4" fmla="*/ 0 w 1347"/>
              <a:gd name="T5" fmla="*/ 2147483646 h 996"/>
              <a:gd name="T6" fmla="*/ 2147483646 w 1347"/>
              <a:gd name="T7" fmla="*/ 0 h 996"/>
              <a:gd name="T8" fmla="*/ 2147483646 w 1347"/>
              <a:gd name="T9" fmla="*/ 0 h 9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7"/>
              <a:gd name="T16" fmla="*/ 0 h 996"/>
              <a:gd name="T17" fmla="*/ 1347 w 1347"/>
              <a:gd name="T18" fmla="*/ 996 h 9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7" h="996">
                <a:moveTo>
                  <a:pt x="1347" y="0"/>
                </a:moveTo>
                <a:lnTo>
                  <a:pt x="0" y="996"/>
                </a:lnTo>
                <a:lnTo>
                  <a:pt x="0" y="957"/>
                </a:lnTo>
                <a:lnTo>
                  <a:pt x="1191" y="0"/>
                </a:lnTo>
                <a:lnTo>
                  <a:pt x="13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424" name="Freeform 9"/>
          <p:cNvSpPr>
            <a:spLocks/>
          </p:cNvSpPr>
          <p:nvPr/>
        </p:nvSpPr>
        <p:spPr bwMode="gray">
          <a:xfrm>
            <a:off x="1871664" y="846535"/>
            <a:ext cx="2338387" cy="1220391"/>
          </a:xfrm>
          <a:custGeom>
            <a:avLst/>
            <a:gdLst>
              <a:gd name="T0" fmla="*/ 2147483646 w 1473"/>
              <a:gd name="T1" fmla="*/ 2147483646 h 1025"/>
              <a:gd name="T2" fmla="*/ 2147483646 w 1473"/>
              <a:gd name="T3" fmla="*/ 2147483646 h 1025"/>
              <a:gd name="T4" fmla="*/ 0 w 1473"/>
              <a:gd name="T5" fmla="*/ 2147483646 h 1025"/>
              <a:gd name="T6" fmla="*/ 2147483646 w 1473"/>
              <a:gd name="T7" fmla="*/ 0 h 1025"/>
              <a:gd name="T8" fmla="*/ 2147483646 w 1473"/>
              <a:gd name="T9" fmla="*/ 2147483646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3"/>
              <a:gd name="T16" fmla="*/ 0 h 1025"/>
              <a:gd name="T17" fmla="*/ 1473 w 1473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3" h="1025">
                <a:moveTo>
                  <a:pt x="1473" y="6"/>
                </a:moveTo>
                <a:lnTo>
                  <a:pt x="2" y="1025"/>
                </a:lnTo>
                <a:lnTo>
                  <a:pt x="0" y="995"/>
                </a:lnTo>
                <a:lnTo>
                  <a:pt x="1344" y="0"/>
                </a:lnTo>
                <a:lnTo>
                  <a:pt x="1473" y="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425" name="Freeform 10"/>
          <p:cNvSpPr>
            <a:spLocks/>
          </p:cNvSpPr>
          <p:nvPr/>
        </p:nvSpPr>
        <p:spPr bwMode="gray">
          <a:xfrm>
            <a:off x="1874840" y="4185049"/>
            <a:ext cx="3525837" cy="1826419"/>
          </a:xfrm>
          <a:custGeom>
            <a:avLst/>
            <a:gdLst>
              <a:gd name="T0" fmla="*/ 2147483646 w 2221"/>
              <a:gd name="T1" fmla="*/ 2147483646 h 1534"/>
              <a:gd name="T2" fmla="*/ 0 w 2221"/>
              <a:gd name="T3" fmla="*/ 0 h 1534"/>
              <a:gd name="T4" fmla="*/ 2147483646 w 2221"/>
              <a:gd name="T5" fmla="*/ 2147483646 h 1534"/>
              <a:gd name="T6" fmla="*/ 2147483646 w 2221"/>
              <a:gd name="T7" fmla="*/ 2147483646 h 1534"/>
              <a:gd name="T8" fmla="*/ 2147483646 w 2221"/>
              <a:gd name="T9" fmla="*/ 2147483646 h 1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1"/>
              <a:gd name="T16" fmla="*/ 0 h 1534"/>
              <a:gd name="T17" fmla="*/ 2221 w 2221"/>
              <a:gd name="T18" fmla="*/ 1534 h 1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1" h="1534">
                <a:moveTo>
                  <a:pt x="2221" y="1533"/>
                </a:moveTo>
                <a:lnTo>
                  <a:pt x="0" y="0"/>
                </a:lnTo>
                <a:lnTo>
                  <a:pt x="1" y="25"/>
                </a:lnTo>
                <a:lnTo>
                  <a:pt x="2059" y="1534"/>
                </a:lnTo>
                <a:lnTo>
                  <a:pt x="2221" y="15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426" name="Freeform 11"/>
          <p:cNvSpPr>
            <a:spLocks/>
          </p:cNvSpPr>
          <p:nvPr/>
        </p:nvSpPr>
        <p:spPr bwMode="gray">
          <a:xfrm>
            <a:off x="1876425" y="4213622"/>
            <a:ext cx="3265488" cy="1794272"/>
          </a:xfrm>
          <a:custGeom>
            <a:avLst/>
            <a:gdLst>
              <a:gd name="T0" fmla="*/ 2147483646 w 2057"/>
              <a:gd name="T1" fmla="*/ 2147483646 h 1507"/>
              <a:gd name="T2" fmla="*/ 0 w 2057"/>
              <a:gd name="T3" fmla="*/ 0 h 1507"/>
              <a:gd name="T4" fmla="*/ 0 w 2057"/>
              <a:gd name="T5" fmla="*/ 2147483646 h 1507"/>
              <a:gd name="T6" fmla="*/ 2147483646 w 2057"/>
              <a:gd name="T7" fmla="*/ 2147483646 h 1507"/>
              <a:gd name="T8" fmla="*/ 2147483646 w 2057"/>
              <a:gd name="T9" fmla="*/ 2147483646 h 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7"/>
              <a:gd name="T16" fmla="*/ 0 h 1507"/>
              <a:gd name="T17" fmla="*/ 2057 w 2057"/>
              <a:gd name="T18" fmla="*/ 1507 h 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7" h="1507">
                <a:moveTo>
                  <a:pt x="2057" y="1507"/>
                </a:moveTo>
                <a:lnTo>
                  <a:pt x="0" y="0"/>
                </a:lnTo>
                <a:lnTo>
                  <a:pt x="0" y="30"/>
                </a:lnTo>
                <a:lnTo>
                  <a:pt x="1857" y="1507"/>
                </a:lnTo>
                <a:lnTo>
                  <a:pt x="2057" y="15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427" name="Freeform 12"/>
          <p:cNvSpPr>
            <a:spLocks/>
          </p:cNvSpPr>
          <p:nvPr/>
        </p:nvSpPr>
        <p:spPr bwMode="gray">
          <a:xfrm>
            <a:off x="1871663" y="4245769"/>
            <a:ext cx="2946400" cy="1758554"/>
          </a:xfrm>
          <a:custGeom>
            <a:avLst/>
            <a:gdLst>
              <a:gd name="T0" fmla="*/ 2147483646 w 1856"/>
              <a:gd name="T1" fmla="*/ 2147483646 h 1477"/>
              <a:gd name="T2" fmla="*/ 0 w 1856"/>
              <a:gd name="T3" fmla="*/ 2147483646 h 1477"/>
              <a:gd name="T4" fmla="*/ 0 w 1856"/>
              <a:gd name="T5" fmla="*/ 0 h 1477"/>
              <a:gd name="T6" fmla="*/ 2147483646 w 1856"/>
              <a:gd name="T7" fmla="*/ 2147483646 h 1477"/>
              <a:gd name="T8" fmla="*/ 2147483646 w 1856"/>
              <a:gd name="T9" fmla="*/ 2147483646 h 1477"/>
              <a:gd name="T10" fmla="*/ 2147483646 w 1856"/>
              <a:gd name="T11" fmla="*/ 2147483646 h 14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56"/>
              <a:gd name="T19" fmla="*/ 0 h 1477"/>
              <a:gd name="T20" fmla="*/ 1856 w 1856"/>
              <a:gd name="T21" fmla="*/ 1477 h 14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6" h="1477">
                <a:moveTo>
                  <a:pt x="1344" y="1474"/>
                </a:moveTo>
                <a:lnTo>
                  <a:pt x="0" y="97"/>
                </a:lnTo>
                <a:lnTo>
                  <a:pt x="0" y="0"/>
                </a:lnTo>
                <a:lnTo>
                  <a:pt x="1856" y="1474"/>
                </a:lnTo>
                <a:lnTo>
                  <a:pt x="1848" y="1477"/>
                </a:lnTo>
                <a:lnTo>
                  <a:pt x="1344" y="1474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428" name="Line 17"/>
          <p:cNvSpPr>
            <a:spLocks noChangeShapeType="1"/>
          </p:cNvSpPr>
          <p:nvPr/>
        </p:nvSpPr>
        <p:spPr bwMode="gray">
          <a:xfrm>
            <a:off x="1876425" y="2021682"/>
            <a:ext cx="0" cy="221813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429" name="Rectangle 40"/>
          <p:cNvSpPr txBox="1">
            <a:spLocks noChangeArrowheads="1"/>
          </p:cNvSpPr>
          <p:nvPr/>
        </p:nvSpPr>
        <p:spPr bwMode="white">
          <a:xfrm>
            <a:off x="1763715" y="2402682"/>
            <a:ext cx="4968875" cy="102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70000"/>
              </a:lnSpc>
            </a:pPr>
            <a:r>
              <a:rPr kumimoji="1" lang="en-US" altLang="zh-CN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时事报告</a:t>
            </a:r>
            <a:r>
              <a:rPr kumimoji="1" lang="en-US" altLang="zh-CN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杂志社</a:t>
            </a:r>
            <a:endParaRPr kumimoji="1" lang="ko-KR" altLang="en-US" sz="4000" b="1">
              <a:solidFill>
                <a:srgbClr val="FFFFFF"/>
              </a:solidFill>
              <a:latin typeface="微软雅黑" panose="020B0503020204020204" pitchFamily="34" charset="-122"/>
              <a:ea typeface="冬青黑体简体中文 W6"/>
              <a:cs typeface="冬青黑体简体中文 W6"/>
            </a:endParaRPr>
          </a:p>
        </p:txBody>
      </p:sp>
      <p:sp>
        <p:nvSpPr>
          <p:cNvPr id="60430" name="Rectangle 41"/>
          <p:cNvSpPr txBox="1">
            <a:spLocks noChangeArrowheads="1"/>
          </p:cNvSpPr>
          <p:nvPr/>
        </p:nvSpPr>
        <p:spPr bwMode="white">
          <a:xfrm>
            <a:off x="2051050" y="3105150"/>
            <a:ext cx="5473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latinLnBrk="1" hangingPunct="1">
              <a:spcBef>
                <a:spcPct val="20000"/>
              </a:spcBef>
            </a:pPr>
            <a:r>
              <a:rPr kumimoji="1" lang="zh-CN" altLang="en-US" sz="2800" b="1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形势与政策课专用</a:t>
            </a:r>
            <a:endParaRPr kumimoji="1" lang="ko-KR" altLang="en-US" sz="2800" b="1">
              <a:solidFill>
                <a:srgbClr val="FFFFFF"/>
              </a:solidFill>
              <a:latin typeface="华文楷体" panose="02010600040101010101" pitchFamily="2" charset="-122"/>
              <a:ea typeface="楷体-简"/>
              <a:cs typeface="楷体-简"/>
            </a:endParaRPr>
          </a:p>
        </p:txBody>
      </p:sp>
      <p:sp>
        <p:nvSpPr>
          <p:cNvPr id="60431" name="Rectangle 6"/>
          <p:cNvSpPr>
            <a:spLocks noChangeArrowheads="1"/>
          </p:cNvSpPr>
          <p:nvPr/>
        </p:nvSpPr>
        <p:spPr bwMode="gray">
          <a:xfrm>
            <a:off x="65089" y="4200526"/>
            <a:ext cx="1762125" cy="1619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0432" name="Text Box 8"/>
          <p:cNvSpPr txBox="1">
            <a:spLocks noChangeArrowheads="1"/>
          </p:cNvSpPr>
          <p:nvPr/>
        </p:nvSpPr>
        <p:spPr bwMode="gray">
          <a:xfrm>
            <a:off x="-26987" y="4170760"/>
            <a:ext cx="20875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r>
              <a:rPr lang="en-US" altLang="zh-CN" sz="1100" b="1">
                <a:solidFill>
                  <a:srgbClr val="A6A6A6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www.xingshizhengce.com</a:t>
            </a:r>
          </a:p>
        </p:txBody>
      </p:sp>
      <p:sp>
        <p:nvSpPr>
          <p:cNvPr id="60434" name="Freeform 20"/>
          <p:cNvSpPr>
            <a:spLocks/>
          </p:cNvSpPr>
          <p:nvPr/>
        </p:nvSpPr>
        <p:spPr bwMode="gray">
          <a:xfrm>
            <a:off x="1811338" y="850107"/>
            <a:ext cx="7332662" cy="5210175"/>
          </a:xfrm>
          <a:custGeom>
            <a:avLst/>
            <a:gdLst>
              <a:gd name="T0" fmla="*/ 2147483646 w 4579"/>
              <a:gd name="T1" fmla="*/ 0 h 4338"/>
              <a:gd name="T2" fmla="*/ 2147483646 w 4579"/>
              <a:gd name="T3" fmla="*/ 2147483646 h 4338"/>
              <a:gd name="T4" fmla="*/ 0 w 4579"/>
              <a:gd name="T5" fmla="*/ 2147483646 h 4338"/>
              <a:gd name="T6" fmla="*/ 2147483646 w 4579"/>
              <a:gd name="T7" fmla="*/ 2147483646 h 4338"/>
              <a:gd name="T8" fmla="*/ 2147483646 w 4579"/>
              <a:gd name="T9" fmla="*/ 2147483646 h 4338"/>
              <a:gd name="T10" fmla="*/ 2147483646 w 4579"/>
              <a:gd name="T11" fmla="*/ 0 h 4338"/>
              <a:gd name="T12" fmla="*/ 2147483646 w 4579"/>
              <a:gd name="T13" fmla="*/ 0 h 43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79"/>
              <a:gd name="T22" fmla="*/ 0 h 4338"/>
              <a:gd name="T23" fmla="*/ 4579 w 4579"/>
              <a:gd name="T24" fmla="*/ 4338 h 43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79" h="4338">
                <a:moveTo>
                  <a:pt x="1471" y="0"/>
                </a:moveTo>
                <a:lnTo>
                  <a:pt x="1" y="1020"/>
                </a:lnTo>
                <a:lnTo>
                  <a:pt x="0" y="2805"/>
                </a:lnTo>
                <a:lnTo>
                  <a:pt x="2221" y="4338"/>
                </a:lnTo>
                <a:lnTo>
                  <a:pt x="4579" y="4332"/>
                </a:lnTo>
                <a:lnTo>
                  <a:pt x="4573" y="0"/>
                </a:lnTo>
                <a:lnTo>
                  <a:pt x="14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4" name="图片 23" descr="时事报告.gi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4649" y="1039153"/>
            <a:ext cx="7552800" cy="37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7801" y="2481978"/>
            <a:ext cx="6715172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　　</a:t>
            </a:r>
            <a:r>
              <a:rPr lang="zh-CN" altLang="zh-CN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《时事报告》是中央宣传部主管的时政月刊，是广大党员干部以及宣传、教育工作者认识、把握国内外形势政策、做好宣传教育工作的必备学习资料。</a:t>
            </a:r>
            <a:endParaRPr lang="en-US" altLang="zh-CN" sz="20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黑体" pitchFamily="49" charset="-122"/>
              <a:ea typeface="黑体" pitchFamily="49" charset="-122"/>
            </a:endParaRPr>
          </a:p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供各级领导干部讲形势、作报告和公开选拔、竞争上岗，大中专院校和中学思想政治课教师讲授形势与政策课和时事课，参加公务员考试以及关心国内外形势的读者使用。</a:t>
            </a:r>
          </a:p>
        </p:txBody>
      </p:sp>
      <p:pic>
        <p:nvPicPr>
          <p:cNvPr id="23" name="图片 2" descr="章.ti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0" y="2610005"/>
            <a:ext cx="1152000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7"/>
          <a:stretch>
            <a:fillRect/>
          </a:stretch>
        </p:blipFill>
        <p:spPr bwMode="auto">
          <a:xfrm>
            <a:off x="0" y="4456510"/>
            <a:ext cx="9144000" cy="155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9" b="74556"/>
          <a:stretch>
            <a:fillRect/>
          </a:stretch>
        </p:blipFill>
        <p:spPr bwMode="auto">
          <a:xfrm>
            <a:off x="100013" y="807244"/>
            <a:ext cx="258445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Line 2"/>
          <p:cNvSpPr>
            <a:spLocks noChangeShapeType="1"/>
          </p:cNvSpPr>
          <p:nvPr/>
        </p:nvSpPr>
        <p:spPr bwMode="gray">
          <a:xfrm>
            <a:off x="1811338" y="1949053"/>
            <a:ext cx="0" cy="234672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1445" name="Group 3"/>
          <p:cNvGrpSpPr>
            <a:grpSpLocks/>
          </p:cNvGrpSpPr>
          <p:nvPr/>
        </p:nvGrpSpPr>
        <p:grpSpPr bwMode="auto">
          <a:xfrm>
            <a:off x="271465" y="853679"/>
            <a:ext cx="1552575" cy="1189435"/>
            <a:chOff x="171" y="-3"/>
            <a:chExt cx="978" cy="999"/>
          </a:xfrm>
        </p:grpSpPr>
        <p:sp>
          <p:nvSpPr>
            <p:cNvPr id="61461" name="Freeform 4"/>
            <p:cNvSpPr>
              <a:spLocks/>
            </p:cNvSpPr>
            <p:nvPr/>
          </p:nvSpPr>
          <p:spPr bwMode="gray">
            <a:xfrm>
              <a:off x="653" y="-3"/>
              <a:ext cx="496" cy="999"/>
            </a:xfrm>
            <a:custGeom>
              <a:avLst/>
              <a:gdLst>
                <a:gd name="T0" fmla="*/ 84 w 496"/>
                <a:gd name="T1" fmla="*/ 0 h 999"/>
                <a:gd name="T2" fmla="*/ 496 w 496"/>
                <a:gd name="T3" fmla="*/ 854 h 999"/>
                <a:gd name="T4" fmla="*/ 496 w 496"/>
                <a:gd name="T5" fmla="*/ 999 h 999"/>
                <a:gd name="T6" fmla="*/ 0 w 496"/>
                <a:gd name="T7" fmla="*/ 188 h 999"/>
                <a:gd name="T8" fmla="*/ 84 w 496"/>
                <a:gd name="T9" fmla="*/ 0 h 9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999"/>
                <a:gd name="T17" fmla="*/ 496 w 496"/>
                <a:gd name="T18" fmla="*/ 999 h 9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999">
                  <a:moveTo>
                    <a:pt x="84" y="0"/>
                  </a:moveTo>
                  <a:lnTo>
                    <a:pt x="496" y="854"/>
                  </a:lnTo>
                  <a:lnTo>
                    <a:pt x="496" y="999"/>
                  </a:lnTo>
                  <a:lnTo>
                    <a:pt x="0" y="18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62" name="Freeform 5"/>
            <p:cNvSpPr>
              <a:spLocks/>
            </p:cNvSpPr>
            <p:nvPr/>
          </p:nvSpPr>
          <p:spPr bwMode="gray">
            <a:xfrm>
              <a:off x="171" y="0"/>
              <a:ext cx="564" cy="187"/>
            </a:xfrm>
            <a:custGeom>
              <a:avLst/>
              <a:gdLst>
                <a:gd name="T0" fmla="*/ 564 w 564"/>
                <a:gd name="T1" fmla="*/ 0 h 187"/>
                <a:gd name="T2" fmla="*/ 482 w 564"/>
                <a:gd name="T3" fmla="*/ 187 h 187"/>
                <a:gd name="T4" fmla="*/ 0 w 564"/>
                <a:gd name="T5" fmla="*/ 0 h 187"/>
                <a:gd name="T6" fmla="*/ 564 w 564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187"/>
                <a:gd name="T14" fmla="*/ 564 w 564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187">
                  <a:moveTo>
                    <a:pt x="564" y="0"/>
                  </a:moveTo>
                  <a:lnTo>
                    <a:pt x="482" y="187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446" name="Freeform 7"/>
          <p:cNvSpPr>
            <a:spLocks/>
          </p:cNvSpPr>
          <p:nvPr/>
        </p:nvSpPr>
        <p:spPr bwMode="gray">
          <a:xfrm>
            <a:off x="1871665" y="850107"/>
            <a:ext cx="1895475" cy="1139429"/>
          </a:xfrm>
          <a:custGeom>
            <a:avLst/>
            <a:gdLst>
              <a:gd name="T0" fmla="*/ 2147483646 w 1194"/>
              <a:gd name="T1" fmla="*/ 0 h 957"/>
              <a:gd name="T2" fmla="*/ 0 w 1194"/>
              <a:gd name="T3" fmla="*/ 2147483646 h 957"/>
              <a:gd name="T4" fmla="*/ 0 w 1194"/>
              <a:gd name="T5" fmla="*/ 2147483646 h 957"/>
              <a:gd name="T6" fmla="*/ 2147483646 w 1194"/>
              <a:gd name="T7" fmla="*/ 0 h 957"/>
              <a:gd name="T8" fmla="*/ 2147483646 w 1194"/>
              <a:gd name="T9" fmla="*/ 0 h 9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4"/>
              <a:gd name="T16" fmla="*/ 0 h 957"/>
              <a:gd name="T17" fmla="*/ 1194 w 1194"/>
              <a:gd name="T18" fmla="*/ 957 h 9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4" h="957">
                <a:moveTo>
                  <a:pt x="843" y="0"/>
                </a:moveTo>
                <a:lnTo>
                  <a:pt x="0" y="885"/>
                </a:lnTo>
                <a:lnTo>
                  <a:pt x="0" y="957"/>
                </a:lnTo>
                <a:lnTo>
                  <a:pt x="1194" y="0"/>
                </a:lnTo>
                <a:lnTo>
                  <a:pt x="84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47" name="Freeform 8"/>
          <p:cNvSpPr>
            <a:spLocks/>
          </p:cNvSpPr>
          <p:nvPr/>
        </p:nvSpPr>
        <p:spPr bwMode="gray">
          <a:xfrm>
            <a:off x="1871663" y="846535"/>
            <a:ext cx="2138362" cy="1185863"/>
          </a:xfrm>
          <a:custGeom>
            <a:avLst/>
            <a:gdLst>
              <a:gd name="T0" fmla="*/ 2147483646 w 1347"/>
              <a:gd name="T1" fmla="*/ 0 h 996"/>
              <a:gd name="T2" fmla="*/ 0 w 1347"/>
              <a:gd name="T3" fmla="*/ 2147483646 h 996"/>
              <a:gd name="T4" fmla="*/ 0 w 1347"/>
              <a:gd name="T5" fmla="*/ 2147483646 h 996"/>
              <a:gd name="T6" fmla="*/ 2147483646 w 1347"/>
              <a:gd name="T7" fmla="*/ 0 h 996"/>
              <a:gd name="T8" fmla="*/ 2147483646 w 1347"/>
              <a:gd name="T9" fmla="*/ 0 h 9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7"/>
              <a:gd name="T16" fmla="*/ 0 h 996"/>
              <a:gd name="T17" fmla="*/ 1347 w 1347"/>
              <a:gd name="T18" fmla="*/ 996 h 9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7" h="996">
                <a:moveTo>
                  <a:pt x="1347" y="0"/>
                </a:moveTo>
                <a:lnTo>
                  <a:pt x="0" y="996"/>
                </a:lnTo>
                <a:lnTo>
                  <a:pt x="0" y="957"/>
                </a:lnTo>
                <a:lnTo>
                  <a:pt x="1191" y="0"/>
                </a:lnTo>
                <a:lnTo>
                  <a:pt x="13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48" name="Freeform 9"/>
          <p:cNvSpPr>
            <a:spLocks/>
          </p:cNvSpPr>
          <p:nvPr/>
        </p:nvSpPr>
        <p:spPr bwMode="gray">
          <a:xfrm>
            <a:off x="1871664" y="846535"/>
            <a:ext cx="2338387" cy="1220391"/>
          </a:xfrm>
          <a:custGeom>
            <a:avLst/>
            <a:gdLst>
              <a:gd name="T0" fmla="*/ 2147483646 w 1473"/>
              <a:gd name="T1" fmla="*/ 2147483646 h 1025"/>
              <a:gd name="T2" fmla="*/ 2147483646 w 1473"/>
              <a:gd name="T3" fmla="*/ 2147483646 h 1025"/>
              <a:gd name="T4" fmla="*/ 0 w 1473"/>
              <a:gd name="T5" fmla="*/ 2147483646 h 1025"/>
              <a:gd name="T6" fmla="*/ 2147483646 w 1473"/>
              <a:gd name="T7" fmla="*/ 0 h 1025"/>
              <a:gd name="T8" fmla="*/ 2147483646 w 1473"/>
              <a:gd name="T9" fmla="*/ 2147483646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3"/>
              <a:gd name="T16" fmla="*/ 0 h 1025"/>
              <a:gd name="T17" fmla="*/ 1473 w 1473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3" h="1025">
                <a:moveTo>
                  <a:pt x="1473" y="6"/>
                </a:moveTo>
                <a:lnTo>
                  <a:pt x="2" y="1025"/>
                </a:lnTo>
                <a:lnTo>
                  <a:pt x="0" y="995"/>
                </a:lnTo>
                <a:lnTo>
                  <a:pt x="1344" y="0"/>
                </a:lnTo>
                <a:lnTo>
                  <a:pt x="1473" y="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49" name="Freeform 10"/>
          <p:cNvSpPr>
            <a:spLocks/>
          </p:cNvSpPr>
          <p:nvPr/>
        </p:nvSpPr>
        <p:spPr bwMode="gray">
          <a:xfrm>
            <a:off x="1874840" y="4185049"/>
            <a:ext cx="3525837" cy="1826419"/>
          </a:xfrm>
          <a:custGeom>
            <a:avLst/>
            <a:gdLst>
              <a:gd name="T0" fmla="*/ 2147483646 w 2221"/>
              <a:gd name="T1" fmla="*/ 2147483646 h 1534"/>
              <a:gd name="T2" fmla="*/ 0 w 2221"/>
              <a:gd name="T3" fmla="*/ 0 h 1534"/>
              <a:gd name="T4" fmla="*/ 2147483646 w 2221"/>
              <a:gd name="T5" fmla="*/ 2147483646 h 1534"/>
              <a:gd name="T6" fmla="*/ 2147483646 w 2221"/>
              <a:gd name="T7" fmla="*/ 2147483646 h 1534"/>
              <a:gd name="T8" fmla="*/ 2147483646 w 2221"/>
              <a:gd name="T9" fmla="*/ 2147483646 h 1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1"/>
              <a:gd name="T16" fmla="*/ 0 h 1534"/>
              <a:gd name="T17" fmla="*/ 2221 w 2221"/>
              <a:gd name="T18" fmla="*/ 1534 h 1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1" h="1534">
                <a:moveTo>
                  <a:pt x="2221" y="1533"/>
                </a:moveTo>
                <a:lnTo>
                  <a:pt x="0" y="0"/>
                </a:lnTo>
                <a:lnTo>
                  <a:pt x="1" y="25"/>
                </a:lnTo>
                <a:lnTo>
                  <a:pt x="2059" y="1534"/>
                </a:lnTo>
                <a:lnTo>
                  <a:pt x="2221" y="15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50" name="Freeform 11"/>
          <p:cNvSpPr>
            <a:spLocks/>
          </p:cNvSpPr>
          <p:nvPr/>
        </p:nvSpPr>
        <p:spPr bwMode="gray">
          <a:xfrm>
            <a:off x="1876425" y="4213622"/>
            <a:ext cx="3265488" cy="1794272"/>
          </a:xfrm>
          <a:custGeom>
            <a:avLst/>
            <a:gdLst>
              <a:gd name="T0" fmla="*/ 2147483646 w 2057"/>
              <a:gd name="T1" fmla="*/ 2147483646 h 1507"/>
              <a:gd name="T2" fmla="*/ 0 w 2057"/>
              <a:gd name="T3" fmla="*/ 0 h 1507"/>
              <a:gd name="T4" fmla="*/ 0 w 2057"/>
              <a:gd name="T5" fmla="*/ 2147483646 h 1507"/>
              <a:gd name="T6" fmla="*/ 2147483646 w 2057"/>
              <a:gd name="T7" fmla="*/ 2147483646 h 1507"/>
              <a:gd name="T8" fmla="*/ 2147483646 w 2057"/>
              <a:gd name="T9" fmla="*/ 2147483646 h 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7"/>
              <a:gd name="T16" fmla="*/ 0 h 1507"/>
              <a:gd name="T17" fmla="*/ 2057 w 2057"/>
              <a:gd name="T18" fmla="*/ 1507 h 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7" h="1507">
                <a:moveTo>
                  <a:pt x="2057" y="1507"/>
                </a:moveTo>
                <a:lnTo>
                  <a:pt x="0" y="0"/>
                </a:lnTo>
                <a:lnTo>
                  <a:pt x="0" y="30"/>
                </a:lnTo>
                <a:lnTo>
                  <a:pt x="1857" y="1507"/>
                </a:lnTo>
                <a:lnTo>
                  <a:pt x="2057" y="15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51" name="Freeform 12"/>
          <p:cNvSpPr>
            <a:spLocks/>
          </p:cNvSpPr>
          <p:nvPr/>
        </p:nvSpPr>
        <p:spPr bwMode="gray">
          <a:xfrm>
            <a:off x="1871663" y="4245769"/>
            <a:ext cx="2946400" cy="1758554"/>
          </a:xfrm>
          <a:custGeom>
            <a:avLst/>
            <a:gdLst>
              <a:gd name="T0" fmla="*/ 2147483646 w 1856"/>
              <a:gd name="T1" fmla="*/ 2147483646 h 1477"/>
              <a:gd name="T2" fmla="*/ 0 w 1856"/>
              <a:gd name="T3" fmla="*/ 2147483646 h 1477"/>
              <a:gd name="T4" fmla="*/ 0 w 1856"/>
              <a:gd name="T5" fmla="*/ 0 h 1477"/>
              <a:gd name="T6" fmla="*/ 2147483646 w 1856"/>
              <a:gd name="T7" fmla="*/ 2147483646 h 1477"/>
              <a:gd name="T8" fmla="*/ 2147483646 w 1856"/>
              <a:gd name="T9" fmla="*/ 2147483646 h 1477"/>
              <a:gd name="T10" fmla="*/ 2147483646 w 1856"/>
              <a:gd name="T11" fmla="*/ 2147483646 h 14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56"/>
              <a:gd name="T19" fmla="*/ 0 h 1477"/>
              <a:gd name="T20" fmla="*/ 1856 w 1856"/>
              <a:gd name="T21" fmla="*/ 1477 h 14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6" h="1477">
                <a:moveTo>
                  <a:pt x="1344" y="1474"/>
                </a:moveTo>
                <a:lnTo>
                  <a:pt x="0" y="97"/>
                </a:lnTo>
                <a:lnTo>
                  <a:pt x="0" y="0"/>
                </a:lnTo>
                <a:lnTo>
                  <a:pt x="1856" y="1474"/>
                </a:lnTo>
                <a:lnTo>
                  <a:pt x="1848" y="1477"/>
                </a:lnTo>
                <a:lnTo>
                  <a:pt x="1344" y="1474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52" name="Line 17"/>
          <p:cNvSpPr>
            <a:spLocks noChangeShapeType="1"/>
          </p:cNvSpPr>
          <p:nvPr/>
        </p:nvSpPr>
        <p:spPr bwMode="gray">
          <a:xfrm>
            <a:off x="1876425" y="2021682"/>
            <a:ext cx="0" cy="221813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53" name="Rectangle 40"/>
          <p:cNvSpPr txBox="1">
            <a:spLocks noChangeArrowheads="1"/>
          </p:cNvSpPr>
          <p:nvPr/>
        </p:nvSpPr>
        <p:spPr bwMode="white">
          <a:xfrm>
            <a:off x="1763715" y="2402682"/>
            <a:ext cx="4968875" cy="102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70000"/>
              </a:lnSpc>
            </a:pPr>
            <a:r>
              <a:rPr kumimoji="1" lang="en-US" altLang="zh-CN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时事报告</a:t>
            </a:r>
            <a:r>
              <a:rPr kumimoji="1" lang="en-US" altLang="zh-CN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杂志社</a:t>
            </a:r>
            <a:endParaRPr kumimoji="1" lang="ko-KR" altLang="en-US" sz="4000" b="1">
              <a:solidFill>
                <a:srgbClr val="FFFFFF"/>
              </a:solidFill>
              <a:latin typeface="微软雅黑" panose="020B0503020204020204" pitchFamily="34" charset="-122"/>
              <a:ea typeface="冬青黑体简体中文 W6"/>
              <a:cs typeface="冬青黑体简体中文 W6"/>
            </a:endParaRPr>
          </a:p>
        </p:txBody>
      </p:sp>
      <p:sp>
        <p:nvSpPr>
          <p:cNvPr id="61454" name="Rectangle 41"/>
          <p:cNvSpPr txBox="1">
            <a:spLocks noChangeArrowheads="1"/>
          </p:cNvSpPr>
          <p:nvPr/>
        </p:nvSpPr>
        <p:spPr bwMode="white">
          <a:xfrm>
            <a:off x="2051050" y="3105150"/>
            <a:ext cx="5473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latinLnBrk="1" hangingPunct="1">
              <a:spcBef>
                <a:spcPct val="20000"/>
              </a:spcBef>
            </a:pPr>
            <a:r>
              <a:rPr kumimoji="1" lang="zh-CN" altLang="en-US" sz="2800" b="1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形势与政策课专用</a:t>
            </a:r>
            <a:endParaRPr kumimoji="1" lang="ko-KR" altLang="en-US" sz="2800" b="1">
              <a:solidFill>
                <a:srgbClr val="FFFFFF"/>
              </a:solidFill>
              <a:latin typeface="华文楷体" panose="02010600040101010101" pitchFamily="2" charset="-122"/>
              <a:ea typeface="楷体-简"/>
              <a:cs typeface="楷体-简"/>
            </a:endParaRPr>
          </a:p>
        </p:txBody>
      </p:sp>
      <p:sp>
        <p:nvSpPr>
          <p:cNvPr id="61455" name="Rectangle 6"/>
          <p:cNvSpPr>
            <a:spLocks noChangeArrowheads="1"/>
          </p:cNvSpPr>
          <p:nvPr/>
        </p:nvSpPr>
        <p:spPr bwMode="gray">
          <a:xfrm>
            <a:off x="65089" y="4200526"/>
            <a:ext cx="1762125" cy="1619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1456" name="Text Box 8"/>
          <p:cNvSpPr txBox="1">
            <a:spLocks noChangeArrowheads="1"/>
          </p:cNvSpPr>
          <p:nvPr/>
        </p:nvSpPr>
        <p:spPr bwMode="gray">
          <a:xfrm>
            <a:off x="2" y="4170760"/>
            <a:ext cx="20875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r>
              <a:rPr lang="en-US" altLang="zh-CN" sz="1100" b="1">
                <a:solidFill>
                  <a:srgbClr val="A6A6A6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www.xingshizhengce.com</a:t>
            </a:r>
          </a:p>
        </p:txBody>
      </p:sp>
      <p:sp>
        <p:nvSpPr>
          <p:cNvPr id="61458" name="Freeform 20"/>
          <p:cNvSpPr>
            <a:spLocks/>
          </p:cNvSpPr>
          <p:nvPr/>
        </p:nvSpPr>
        <p:spPr bwMode="gray">
          <a:xfrm>
            <a:off x="1811338" y="850107"/>
            <a:ext cx="7332662" cy="5210175"/>
          </a:xfrm>
          <a:custGeom>
            <a:avLst/>
            <a:gdLst>
              <a:gd name="T0" fmla="*/ 2147483646 w 4579"/>
              <a:gd name="T1" fmla="*/ 0 h 4338"/>
              <a:gd name="T2" fmla="*/ 2147483646 w 4579"/>
              <a:gd name="T3" fmla="*/ 2147483646 h 4338"/>
              <a:gd name="T4" fmla="*/ 0 w 4579"/>
              <a:gd name="T5" fmla="*/ 2147483646 h 4338"/>
              <a:gd name="T6" fmla="*/ 2147483646 w 4579"/>
              <a:gd name="T7" fmla="*/ 2147483646 h 4338"/>
              <a:gd name="T8" fmla="*/ 2147483646 w 4579"/>
              <a:gd name="T9" fmla="*/ 2147483646 h 4338"/>
              <a:gd name="T10" fmla="*/ 2147483646 w 4579"/>
              <a:gd name="T11" fmla="*/ 0 h 4338"/>
              <a:gd name="T12" fmla="*/ 2147483646 w 4579"/>
              <a:gd name="T13" fmla="*/ 0 h 43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79"/>
              <a:gd name="T22" fmla="*/ 0 h 4338"/>
              <a:gd name="T23" fmla="*/ 4579 w 4579"/>
              <a:gd name="T24" fmla="*/ 4338 h 43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79" h="4338">
                <a:moveTo>
                  <a:pt x="1471" y="0"/>
                </a:moveTo>
                <a:lnTo>
                  <a:pt x="1" y="1020"/>
                </a:lnTo>
                <a:lnTo>
                  <a:pt x="0" y="2805"/>
                </a:lnTo>
                <a:lnTo>
                  <a:pt x="2221" y="4338"/>
                </a:lnTo>
                <a:lnTo>
                  <a:pt x="4579" y="4332"/>
                </a:lnTo>
                <a:lnTo>
                  <a:pt x="4573" y="0"/>
                </a:lnTo>
                <a:lnTo>
                  <a:pt x="14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1460" name="图片 23" descr="党委中心组学习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375189" y="1078786"/>
            <a:ext cx="7553325" cy="37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6421" y="2754242"/>
            <a:ext cx="650085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　　</a:t>
            </a:r>
            <a:r>
              <a:rPr lang="en-US" altLang="zh-CN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党委中心组学习</a:t>
            </a:r>
            <a:r>
              <a:rPr lang="en-US" altLang="zh-CN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为各级党委中心组成员提供最权威、最系统、最及时、最有用的专用学习材料，是筹备中心组学习的好助手，也是党员干部学习的好老师。</a:t>
            </a:r>
            <a:endParaRPr lang="zh-CN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3" name="图片 2" descr="章.ti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0" y="2610005"/>
            <a:ext cx="1152000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7"/>
          <a:stretch>
            <a:fillRect/>
          </a:stretch>
        </p:blipFill>
        <p:spPr bwMode="auto">
          <a:xfrm>
            <a:off x="0" y="4456510"/>
            <a:ext cx="9144000" cy="155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9" b="74556"/>
          <a:stretch>
            <a:fillRect/>
          </a:stretch>
        </p:blipFill>
        <p:spPr bwMode="auto">
          <a:xfrm>
            <a:off x="100013" y="807244"/>
            <a:ext cx="258445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Line 2"/>
          <p:cNvSpPr>
            <a:spLocks noChangeShapeType="1"/>
          </p:cNvSpPr>
          <p:nvPr/>
        </p:nvSpPr>
        <p:spPr bwMode="gray">
          <a:xfrm>
            <a:off x="1811338" y="1949053"/>
            <a:ext cx="0" cy="234672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2469" name="Group 3"/>
          <p:cNvGrpSpPr>
            <a:grpSpLocks/>
          </p:cNvGrpSpPr>
          <p:nvPr/>
        </p:nvGrpSpPr>
        <p:grpSpPr bwMode="auto">
          <a:xfrm>
            <a:off x="271465" y="853679"/>
            <a:ext cx="1552575" cy="1189435"/>
            <a:chOff x="171" y="-3"/>
            <a:chExt cx="978" cy="999"/>
          </a:xfrm>
        </p:grpSpPr>
        <p:sp>
          <p:nvSpPr>
            <p:cNvPr id="62485" name="Freeform 4"/>
            <p:cNvSpPr>
              <a:spLocks/>
            </p:cNvSpPr>
            <p:nvPr/>
          </p:nvSpPr>
          <p:spPr bwMode="gray">
            <a:xfrm>
              <a:off x="653" y="-3"/>
              <a:ext cx="496" cy="999"/>
            </a:xfrm>
            <a:custGeom>
              <a:avLst/>
              <a:gdLst>
                <a:gd name="T0" fmla="*/ 84 w 496"/>
                <a:gd name="T1" fmla="*/ 0 h 999"/>
                <a:gd name="T2" fmla="*/ 496 w 496"/>
                <a:gd name="T3" fmla="*/ 854 h 999"/>
                <a:gd name="T4" fmla="*/ 496 w 496"/>
                <a:gd name="T5" fmla="*/ 999 h 999"/>
                <a:gd name="T6" fmla="*/ 0 w 496"/>
                <a:gd name="T7" fmla="*/ 188 h 999"/>
                <a:gd name="T8" fmla="*/ 84 w 496"/>
                <a:gd name="T9" fmla="*/ 0 h 9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999"/>
                <a:gd name="T17" fmla="*/ 496 w 496"/>
                <a:gd name="T18" fmla="*/ 999 h 9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999">
                  <a:moveTo>
                    <a:pt x="84" y="0"/>
                  </a:moveTo>
                  <a:lnTo>
                    <a:pt x="496" y="854"/>
                  </a:lnTo>
                  <a:lnTo>
                    <a:pt x="496" y="999"/>
                  </a:lnTo>
                  <a:lnTo>
                    <a:pt x="0" y="18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86" name="Freeform 5"/>
            <p:cNvSpPr>
              <a:spLocks/>
            </p:cNvSpPr>
            <p:nvPr/>
          </p:nvSpPr>
          <p:spPr bwMode="gray">
            <a:xfrm>
              <a:off x="171" y="0"/>
              <a:ext cx="564" cy="187"/>
            </a:xfrm>
            <a:custGeom>
              <a:avLst/>
              <a:gdLst>
                <a:gd name="T0" fmla="*/ 564 w 564"/>
                <a:gd name="T1" fmla="*/ 0 h 187"/>
                <a:gd name="T2" fmla="*/ 482 w 564"/>
                <a:gd name="T3" fmla="*/ 187 h 187"/>
                <a:gd name="T4" fmla="*/ 0 w 564"/>
                <a:gd name="T5" fmla="*/ 0 h 187"/>
                <a:gd name="T6" fmla="*/ 564 w 564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187"/>
                <a:gd name="T14" fmla="*/ 564 w 564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187">
                  <a:moveTo>
                    <a:pt x="564" y="0"/>
                  </a:moveTo>
                  <a:lnTo>
                    <a:pt x="482" y="187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2470" name="Freeform 7"/>
          <p:cNvSpPr>
            <a:spLocks/>
          </p:cNvSpPr>
          <p:nvPr/>
        </p:nvSpPr>
        <p:spPr bwMode="gray">
          <a:xfrm>
            <a:off x="1871665" y="850107"/>
            <a:ext cx="1895475" cy="1139429"/>
          </a:xfrm>
          <a:custGeom>
            <a:avLst/>
            <a:gdLst>
              <a:gd name="T0" fmla="*/ 2147483646 w 1194"/>
              <a:gd name="T1" fmla="*/ 0 h 957"/>
              <a:gd name="T2" fmla="*/ 0 w 1194"/>
              <a:gd name="T3" fmla="*/ 2147483646 h 957"/>
              <a:gd name="T4" fmla="*/ 0 w 1194"/>
              <a:gd name="T5" fmla="*/ 2147483646 h 957"/>
              <a:gd name="T6" fmla="*/ 2147483646 w 1194"/>
              <a:gd name="T7" fmla="*/ 0 h 957"/>
              <a:gd name="T8" fmla="*/ 2147483646 w 1194"/>
              <a:gd name="T9" fmla="*/ 0 h 9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4"/>
              <a:gd name="T16" fmla="*/ 0 h 957"/>
              <a:gd name="T17" fmla="*/ 1194 w 1194"/>
              <a:gd name="T18" fmla="*/ 957 h 9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4" h="957">
                <a:moveTo>
                  <a:pt x="843" y="0"/>
                </a:moveTo>
                <a:lnTo>
                  <a:pt x="0" y="885"/>
                </a:lnTo>
                <a:lnTo>
                  <a:pt x="0" y="957"/>
                </a:lnTo>
                <a:lnTo>
                  <a:pt x="1194" y="0"/>
                </a:lnTo>
                <a:lnTo>
                  <a:pt x="84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71" name="Freeform 8"/>
          <p:cNvSpPr>
            <a:spLocks/>
          </p:cNvSpPr>
          <p:nvPr/>
        </p:nvSpPr>
        <p:spPr bwMode="gray">
          <a:xfrm>
            <a:off x="1871663" y="846535"/>
            <a:ext cx="2138362" cy="1185863"/>
          </a:xfrm>
          <a:custGeom>
            <a:avLst/>
            <a:gdLst>
              <a:gd name="T0" fmla="*/ 2147483646 w 1347"/>
              <a:gd name="T1" fmla="*/ 0 h 996"/>
              <a:gd name="T2" fmla="*/ 0 w 1347"/>
              <a:gd name="T3" fmla="*/ 2147483646 h 996"/>
              <a:gd name="T4" fmla="*/ 0 w 1347"/>
              <a:gd name="T5" fmla="*/ 2147483646 h 996"/>
              <a:gd name="T6" fmla="*/ 2147483646 w 1347"/>
              <a:gd name="T7" fmla="*/ 0 h 996"/>
              <a:gd name="T8" fmla="*/ 2147483646 w 1347"/>
              <a:gd name="T9" fmla="*/ 0 h 9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7"/>
              <a:gd name="T16" fmla="*/ 0 h 996"/>
              <a:gd name="T17" fmla="*/ 1347 w 1347"/>
              <a:gd name="T18" fmla="*/ 996 h 9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7" h="996">
                <a:moveTo>
                  <a:pt x="1347" y="0"/>
                </a:moveTo>
                <a:lnTo>
                  <a:pt x="0" y="996"/>
                </a:lnTo>
                <a:lnTo>
                  <a:pt x="0" y="957"/>
                </a:lnTo>
                <a:lnTo>
                  <a:pt x="1191" y="0"/>
                </a:lnTo>
                <a:lnTo>
                  <a:pt x="13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72" name="Freeform 9"/>
          <p:cNvSpPr>
            <a:spLocks/>
          </p:cNvSpPr>
          <p:nvPr/>
        </p:nvSpPr>
        <p:spPr bwMode="gray">
          <a:xfrm>
            <a:off x="1871664" y="846535"/>
            <a:ext cx="2338387" cy="1220391"/>
          </a:xfrm>
          <a:custGeom>
            <a:avLst/>
            <a:gdLst>
              <a:gd name="T0" fmla="*/ 2147483646 w 1473"/>
              <a:gd name="T1" fmla="*/ 2147483646 h 1025"/>
              <a:gd name="T2" fmla="*/ 2147483646 w 1473"/>
              <a:gd name="T3" fmla="*/ 2147483646 h 1025"/>
              <a:gd name="T4" fmla="*/ 0 w 1473"/>
              <a:gd name="T5" fmla="*/ 2147483646 h 1025"/>
              <a:gd name="T6" fmla="*/ 2147483646 w 1473"/>
              <a:gd name="T7" fmla="*/ 0 h 1025"/>
              <a:gd name="T8" fmla="*/ 2147483646 w 1473"/>
              <a:gd name="T9" fmla="*/ 2147483646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3"/>
              <a:gd name="T16" fmla="*/ 0 h 1025"/>
              <a:gd name="T17" fmla="*/ 1473 w 1473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3" h="1025">
                <a:moveTo>
                  <a:pt x="1473" y="6"/>
                </a:moveTo>
                <a:lnTo>
                  <a:pt x="2" y="1025"/>
                </a:lnTo>
                <a:lnTo>
                  <a:pt x="0" y="995"/>
                </a:lnTo>
                <a:lnTo>
                  <a:pt x="1344" y="0"/>
                </a:lnTo>
                <a:lnTo>
                  <a:pt x="1473" y="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73" name="Freeform 10"/>
          <p:cNvSpPr>
            <a:spLocks/>
          </p:cNvSpPr>
          <p:nvPr/>
        </p:nvSpPr>
        <p:spPr bwMode="gray">
          <a:xfrm>
            <a:off x="1874840" y="4185049"/>
            <a:ext cx="3525837" cy="1826419"/>
          </a:xfrm>
          <a:custGeom>
            <a:avLst/>
            <a:gdLst>
              <a:gd name="T0" fmla="*/ 2147483646 w 2221"/>
              <a:gd name="T1" fmla="*/ 2147483646 h 1534"/>
              <a:gd name="T2" fmla="*/ 0 w 2221"/>
              <a:gd name="T3" fmla="*/ 0 h 1534"/>
              <a:gd name="T4" fmla="*/ 2147483646 w 2221"/>
              <a:gd name="T5" fmla="*/ 2147483646 h 1534"/>
              <a:gd name="T6" fmla="*/ 2147483646 w 2221"/>
              <a:gd name="T7" fmla="*/ 2147483646 h 1534"/>
              <a:gd name="T8" fmla="*/ 2147483646 w 2221"/>
              <a:gd name="T9" fmla="*/ 2147483646 h 1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1"/>
              <a:gd name="T16" fmla="*/ 0 h 1534"/>
              <a:gd name="T17" fmla="*/ 2221 w 2221"/>
              <a:gd name="T18" fmla="*/ 1534 h 1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1" h="1534">
                <a:moveTo>
                  <a:pt x="2221" y="1533"/>
                </a:moveTo>
                <a:lnTo>
                  <a:pt x="0" y="0"/>
                </a:lnTo>
                <a:lnTo>
                  <a:pt x="1" y="25"/>
                </a:lnTo>
                <a:lnTo>
                  <a:pt x="2059" y="1534"/>
                </a:lnTo>
                <a:lnTo>
                  <a:pt x="2221" y="15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74" name="Freeform 11"/>
          <p:cNvSpPr>
            <a:spLocks/>
          </p:cNvSpPr>
          <p:nvPr/>
        </p:nvSpPr>
        <p:spPr bwMode="gray">
          <a:xfrm>
            <a:off x="1876425" y="4213622"/>
            <a:ext cx="3265488" cy="1794272"/>
          </a:xfrm>
          <a:custGeom>
            <a:avLst/>
            <a:gdLst>
              <a:gd name="T0" fmla="*/ 2147483646 w 2057"/>
              <a:gd name="T1" fmla="*/ 2147483646 h 1507"/>
              <a:gd name="T2" fmla="*/ 0 w 2057"/>
              <a:gd name="T3" fmla="*/ 0 h 1507"/>
              <a:gd name="T4" fmla="*/ 0 w 2057"/>
              <a:gd name="T5" fmla="*/ 2147483646 h 1507"/>
              <a:gd name="T6" fmla="*/ 2147483646 w 2057"/>
              <a:gd name="T7" fmla="*/ 2147483646 h 1507"/>
              <a:gd name="T8" fmla="*/ 2147483646 w 2057"/>
              <a:gd name="T9" fmla="*/ 2147483646 h 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7"/>
              <a:gd name="T16" fmla="*/ 0 h 1507"/>
              <a:gd name="T17" fmla="*/ 2057 w 2057"/>
              <a:gd name="T18" fmla="*/ 1507 h 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7" h="1507">
                <a:moveTo>
                  <a:pt x="2057" y="1507"/>
                </a:moveTo>
                <a:lnTo>
                  <a:pt x="0" y="0"/>
                </a:lnTo>
                <a:lnTo>
                  <a:pt x="0" y="30"/>
                </a:lnTo>
                <a:lnTo>
                  <a:pt x="1857" y="1507"/>
                </a:lnTo>
                <a:lnTo>
                  <a:pt x="2057" y="15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75" name="Freeform 12"/>
          <p:cNvSpPr>
            <a:spLocks/>
          </p:cNvSpPr>
          <p:nvPr/>
        </p:nvSpPr>
        <p:spPr bwMode="gray">
          <a:xfrm>
            <a:off x="1871663" y="4245769"/>
            <a:ext cx="2946400" cy="1758554"/>
          </a:xfrm>
          <a:custGeom>
            <a:avLst/>
            <a:gdLst>
              <a:gd name="T0" fmla="*/ 2147483646 w 1856"/>
              <a:gd name="T1" fmla="*/ 2147483646 h 1477"/>
              <a:gd name="T2" fmla="*/ 0 w 1856"/>
              <a:gd name="T3" fmla="*/ 2147483646 h 1477"/>
              <a:gd name="T4" fmla="*/ 0 w 1856"/>
              <a:gd name="T5" fmla="*/ 0 h 1477"/>
              <a:gd name="T6" fmla="*/ 2147483646 w 1856"/>
              <a:gd name="T7" fmla="*/ 2147483646 h 1477"/>
              <a:gd name="T8" fmla="*/ 2147483646 w 1856"/>
              <a:gd name="T9" fmla="*/ 2147483646 h 1477"/>
              <a:gd name="T10" fmla="*/ 2147483646 w 1856"/>
              <a:gd name="T11" fmla="*/ 2147483646 h 14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56"/>
              <a:gd name="T19" fmla="*/ 0 h 1477"/>
              <a:gd name="T20" fmla="*/ 1856 w 1856"/>
              <a:gd name="T21" fmla="*/ 1477 h 14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6" h="1477">
                <a:moveTo>
                  <a:pt x="1344" y="1474"/>
                </a:moveTo>
                <a:lnTo>
                  <a:pt x="0" y="97"/>
                </a:lnTo>
                <a:lnTo>
                  <a:pt x="0" y="0"/>
                </a:lnTo>
                <a:lnTo>
                  <a:pt x="1856" y="1474"/>
                </a:lnTo>
                <a:lnTo>
                  <a:pt x="1848" y="1477"/>
                </a:lnTo>
                <a:lnTo>
                  <a:pt x="1344" y="1474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76" name="Line 17"/>
          <p:cNvSpPr>
            <a:spLocks noChangeShapeType="1"/>
          </p:cNvSpPr>
          <p:nvPr/>
        </p:nvSpPr>
        <p:spPr bwMode="gray">
          <a:xfrm>
            <a:off x="1876425" y="2021682"/>
            <a:ext cx="0" cy="221813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77" name="Rectangle 40"/>
          <p:cNvSpPr txBox="1">
            <a:spLocks noChangeArrowheads="1"/>
          </p:cNvSpPr>
          <p:nvPr/>
        </p:nvSpPr>
        <p:spPr bwMode="white">
          <a:xfrm>
            <a:off x="1763715" y="2402682"/>
            <a:ext cx="4968875" cy="102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70000"/>
              </a:lnSpc>
            </a:pPr>
            <a:r>
              <a:rPr kumimoji="1" lang="en-US" altLang="zh-CN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时事报告</a:t>
            </a:r>
            <a:r>
              <a:rPr kumimoji="1" lang="en-US" altLang="zh-CN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杂志社</a:t>
            </a:r>
            <a:endParaRPr kumimoji="1" lang="ko-KR" altLang="en-US" sz="4000" b="1">
              <a:solidFill>
                <a:srgbClr val="FFFFFF"/>
              </a:solidFill>
              <a:latin typeface="微软雅黑" panose="020B0503020204020204" pitchFamily="34" charset="-122"/>
              <a:ea typeface="冬青黑体简体中文 W6"/>
              <a:cs typeface="冬青黑体简体中文 W6"/>
            </a:endParaRPr>
          </a:p>
        </p:txBody>
      </p:sp>
      <p:sp>
        <p:nvSpPr>
          <p:cNvPr id="62478" name="Rectangle 41"/>
          <p:cNvSpPr txBox="1">
            <a:spLocks noChangeArrowheads="1"/>
          </p:cNvSpPr>
          <p:nvPr/>
        </p:nvSpPr>
        <p:spPr bwMode="white">
          <a:xfrm>
            <a:off x="2051050" y="3105150"/>
            <a:ext cx="5473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latinLnBrk="1" hangingPunct="1">
              <a:spcBef>
                <a:spcPct val="20000"/>
              </a:spcBef>
            </a:pPr>
            <a:r>
              <a:rPr kumimoji="1" lang="zh-CN" altLang="en-US" sz="2800" b="1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形势与政策课专用</a:t>
            </a:r>
            <a:endParaRPr kumimoji="1" lang="ko-KR" altLang="en-US" sz="2800" b="1">
              <a:solidFill>
                <a:srgbClr val="FFFFFF"/>
              </a:solidFill>
              <a:latin typeface="华文楷体" panose="02010600040101010101" pitchFamily="2" charset="-122"/>
              <a:ea typeface="楷体-简"/>
              <a:cs typeface="楷体-简"/>
            </a:endParaRPr>
          </a:p>
        </p:txBody>
      </p:sp>
      <p:sp>
        <p:nvSpPr>
          <p:cNvPr id="62479" name="Rectangle 6"/>
          <p:cNvSpPr>
            <a:spLocks noChangeArrowheads="1"/>
          </p:cNvSpPr>
          <p:nvPr/>
        </p:nvSpPr>
        <p:spPr bwMode="gray">
          <a:xfrm>
            <a:off x="65089" y="4200526"/>
            <a:ext cx="1762125" cy="1619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2481" name="Freeform 20"/>
          <p:cNvSpPr>
            <a:spLocks/>
          </p:cNvSpPr>
          <p:nvPr/>
        </p:nvSpPr>
        <p:spPr bwMode="gray">
          <a:xfrm>
            <a:off x="1811338" y="850107"/>
            <a:ext cx="7332662" cy="5210175"/>
          </a:xfrm>
          <a:custGeom>
            <a:avLst/>
            <a:gdLst>
              <a:gd name="T0" fmla="*/ 2147483646 w 4579"/>
              <a:gd name="T1" fmla="*/ 0 h 4338"/>
              <a:gd name="T2" fmla="*/ 2147483646 w 4579"/>
              <a:gd name="T3" fmla="*/ 2147483646 h 4338"/>
              <a:gd name="T4" fmla="*/ 0 w 4579"/>
              <a:gd name="T5" fmla="*/ 2147483646 h 4338"/>
              <a:gd name="T6" fmla="*/ 2147483646 w 4579"/>
              <a:gd name="T7" fmla="*/ 2147483646 h 4338"/>
              <a:gd name="T8" fmla="*/ 2147483646 w 4579"/>
              <a:gd name="T9" fmla="*/ 2147483646 h 4338"/>
              <a:gd name="T10" fmla="*/ 2147483646 w 4579"/>
              <a:gd name="T11" fmla="*/ 0 h 4338"/>
              <a:gd name="T12" fmla="*/ 2147483646 w 4579"/>
              <a:gd name="T13" fmla="*/ 0 h 43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79"/>
              <a:gd name="T22" fmla="*/ 0 h 4338"/>
              <a:gd name="T23" fmla="*/ 4579 w 4579"/>
              <a:gd name="T24" fmla="*/ 4338 h 43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79" h="4338">
                <a:moveTo>
                  <a:pt x="1471" y="0"/>
                </a:moveTo>
                <a:lnTo>
                  <a:pt x="1" y="1020"/>
                </a:lnTo>
                <a:lnTo>
                  <a:pt x="0" y="2805"/>
                </a:lnTo>
                <a:lnTo>
                  <a:pt x="2221" y="4338"/>
                </a:lnTo>
                <a:lnTo>
                  <a:pt x="4579" y="4332"/>
                </a:lnTo>
                <a:lnTo>
                  <a:pt x="4573" y="0"/>
                </a:lnTo>
                <a:lnTo>
                  <a:pt x="14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2483" name="图片 23" descr="大学生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47000" y="1006978"/>
            <a:ext cx="7553325" cy="37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1233" y="2696151"/>
            <a:ext cx="678661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　　</a:t>
            </a:r>
            <a:r>
              <a:rPr lang="en-US" altLang="zh-CN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时事报告大学生版</a:t>
            </a:r>
            <a:r>
              <a:rPr lang="en-US" altLang="zh-CN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是受教育部社科司和思政司委托，中宣部</a:t>
            </a:r>
            <a:r>
              <a:rPr lang="en-US" altLang="zh-CN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时事报告</a:t>
            </a:r>
            <a:r>
              <a:rPr lang="en-US" altLang="zh-CN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杂志社编辑出版，专供高校形势与政策课使用的权威教材。</a:t>
            </a:r>
            <a:endParaRPr lang="en-US" altLang="zh-CN" sz="20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黑体" pitchFamily="49" charset="-122"/>
              <a:ea typeface="黑体" pitchFamily="49" charset="-122"/>
            </a:endParaRPr>
          </a:p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　　每学年两期，分别于每学期开学前出版。</a:t>
            </a:r>
          </a:p>
        </p:txBody>
      </p:sp>
      <p:sp>
        <p:nvSpPr>
          <p:cNvPr id="62484" name="Text Box 8"/>
          <p:cNvSpPr txBox="1">
            <a:spLocks noChangeArrowheads="1"/>
          </p:cNvSpPr>
          <p:nvPr/>
        </p:nvSpPr>
        <p:spPr bwMode="gray">
          <a:xfrm>
            <a:off x="2" y="4170760"/>
            <a:ext cx="20875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r>
              <a:rPr lang="en-US" altLang="zh-CN" sz="1100" b="1">
                <a:solidFill>
                  <a:srgbClr val="A6A6A6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www.xingshizhengce.com</a:t>
            </a:r>
          </a:p>
        </p:txBody>
      </p:sp>
      <p:pic>
        <p:nvPicPr>
          <p:cNvPr id="23" name="图片 2" descr="章.ti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0" y="2610005"/>
            <a:ext cx="1152000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7"/>
          <a:stretch>
            <a:fillRect/>
          </a:stretch>
        </p:blipFill>
        <p:spPr bwMode="auto">
          <a:xfrm>
            <a:off x="0" y="4456510"/>
            <a:ext cx="9144000" cy="155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9" b="74556"/>
          <a:stretch>
            <a:fillRect/>
          </a:stretch>
        </p:blipFill>
        <p:spPr bwMode="auto">
          <a:xfrm>
            <a:off x="100013" y="807244"/>
            <a:ext cx="258445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Line 2"/>
          <p:cNvSpPr>
            <a:spLocks noChangeShapeType="1"/>
          </p:cNvSpPr>
          <p:nvPr/>
        </p:nvSpPr>
        <p:spPr bwMode="gray">
          <a:xfrm>
            <a:off x="1811338" y="1949053"/>
            <a:ext cx="0" cy="234672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3493" name="Group 3"/>
          <p:cNvGrpSpPr>
            <a:grpSpLocks/>
          </p:cNvGrpSpPr>
          <p:nvPr/>
        </p:nvGrpSpPr>
        <p:grpSpPr bwMode="auto">
          <a:xfrm>
            <a:off x="271465" y="853679"/>
            <a:ext cx="1552575" cy="1189435"/>
            <a:chOff x="171" y="-3"/>
            <a:chExt cx="978" cy="999"/>
          </a:xfrm>
        </p:grpSpPr>
        <p:sp>
          <p:nvSpPr>
            <p:cNvPr id="63509" name="Freeform 4"/>
            <p:cNvSpPr>
              <a:spLocks/>
            </p:cNvSpPr>
            <p:nvPr/>
          </p:nvSpPr>
          <p:spPr bwMode="gray">
            <a:xfrm>
              <a:off x="653" y="-3"/>
              <a:ext cx="496" cy="999"/>
            </a:xfrm>
            <a:custGeom>
              <a:avLst/>
              <a:gdLst>
                <a:gd name="T0" fmla="*/ 84 w 496"/>
                <a:gd name="T1" fmla="*/ 0 h 999"/>
                <a:gd name="T2" fmla="*/ 496 w 496"/>
                <a:gd name="T3" fmla="*/ 854 h 999"/>
                <a:gd name="T4" fmla="*/ 496 w 496"/>
                <a:gd name="T5" fmla="*/ 999 h 999"/>
                <a:gd name="T6" fmla="*/ 0 w 496"/>
                <a:gd name="T7" fmla="*/ 188 h 999"/>
                <a:gd name="T8" fmla="*/ 84 w 496"/>
                <a:gd name="T9" fmla="*/ 0 h 9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999"/>
                <a:gd name="T17" fmla="*/ 496 w 496"/>
                <a:gd name="T18" fmla="*/ 999 h 9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999">
                  <a:moveTo>
                    <a:pt x="84" y="0"/>
                  </a:moveTo>
                  <a:lnTo>
                    <a:pt x="496" y="854"/>
                  </a:lnTo>
                  <a:lnTo>
                    <a:pt x="496" y="999"/>
                  </a:lnTo>
                  <a:lnTo>
                    <a:pt x="0" y="18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510" name="Freeform 5"/>
            <p:cNvSpPr>
              <a:spLocks/>
            </p:cNvSpPr>
            <p:nvPr/>
          </p:nvSpPr>
          <p:spPr bwMode="gray">
            <a:xfrm>
              <a:off x="171" y="0"/>
              <a:ext cx="564" cy="187"/>
            </a:xfrm>
            <a:custGeom>
              <a:avLst/>
              <a:gdLst>
                <a:gd name="T0" fmla="*/ 564 w 564"/>
                <a:gd name="T1" fmla="*/ 0 h 187"/>
                <a:gd name="T2" fmla="*/ 482 w 564"/>
                <a:gd name="T3" fmla="*/ 187 h 187"/>
                <a:gd name="T4" fmla="*/ 0 w 564"/>
                <a:gd name="T5" fmla="*/ 0 h 187"/>
                <a:gd name="T6" fmla="*/ 564 w 564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187"/>
                <a:gd name="T14" fmla="*/ 564 w 564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187">
                  <a:moveTo>
                    <a:pt x="564" y="0"/>
                  </a:moveTo>
                  <a:lnTo>
                    <a:pt x="482" y="187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3494" name="Freeform 7"/>
          <p:cNvSpPr>
            <a:spLocks/>
          </p:cNvSpPr>
          <p:nvPr/>
        </p:nvSpPr>
        <p:spPr bwMode="gray">
          <a:xfrm>
            <a:off x="1871665" y="850107"/>
            <a:ext cx="1895475" cy="1139429"/>
          </a:xfrm>
          <a:custGeom>
            <a:avLst/>
            <a:gdLst>
              <a:gd name="T0" fmla="*/ 2147483646 w 1194"/>
              <a:gd name="T1" fmla="*/ 0 h 957"/>
              <a:gd name="T2" fmla="*/ 0 w 1194"/>
              <a:gd name="T3" fmla="*/ 2147483646 h 957"/>
              <a:gd name="T4" fmla="*/ 0 w 1194"/>
              <a:gd name="T5" fmla="*/ 2147483646 h 957"/>
              <a:gd name="T6" fmla="*/ 2147483646 w 1194"/>
              <a:gd name="T7" fmla="*/ 0 h 957"/>
              <a:gd name="T8" fmla="*/ 2147483646 w 1194"/>
              <a:gd name="T9" fmla="*/ 0 h 9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4"/>
              <a:gd name="T16" fmla="*/ 0 h 957"/>
              <a:gd name="T17" fmla="*/ 1194 w 1194"/>
              <a:gd name="T18" fmla="*/ 957 h 9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4" h="957">
                <a:moveTo>
                  <a:pt x="843" y="0"/>
                </a:moveTo>
                <a:lnTo>
                  <a:pt x="0" y="885"/>
                </a:lnTo>
                <a:lnTo>
                  <a:pt x="0" y="957"/>
                </a:lnTo>
                <a:lnTo>
                  <a:pt x="1194" y="0"/>
                </a:lnTo>
                <a:lnTo>
                  <a:pt x="84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495" name="Freeform 8"/>
          <p:cNvSpPr>
            <a:spLocks/>
          </p:cNvSpPr>
          <p:nvPr/>
        </p:nvSpPr>
        <p:spPr bwMode="gray">
          <a:xfrm>
            <a:off x="1871663" y="846535"/>
            <a:ext cx="2138362" cy="1185863"/>
          </a:xfrm>
          <a:custGeom>
            <a:avLst/>
            <a:gdLst>
              <a:gd name="T0" fmla="*/ 2147483646 w 1347"/>
              <a:gd name="T1" fmla="*/ 0 h 996"/>
              <a:gd name="T2" fmla="*/ 0 w 1347"/>
              <a:gd name="T3" fmla="*/ 2147483646 h 996"/>
              <a:gd name="T4" fmla="*/ 0 w 1347"/>
              <a:gd name="T5" fmla="*/ 2147483646 h 996"/>
              <a:gd name="T6" fmla="*/ 2147483646 w 1347"/>
              <a:gd name="T7" fmla="*/ 0 h 996"/>
              <a:gd name="T8" fmla="*/ 2147483646 w 1347"/>
              <a:gd name="T9" fmla="*/ 0 h 9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7"/>
              <a:gd name="T16" fmla="*/ 0 h 996"/>
              <a:gd name="T17" fmla="*/ 1347 w 1347"/>
              <a:gd name="T18" fmla="*/ 996 h 9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7" h="996">
                <a:moveTo>
                  <a:pt x="1347" y="0"/>
                </a:moveTo>
                <a:lnTo>
                  <a:pt x="0" y="996"/>
                </a:lnTo>
                <a:lnTo>
                  <a:pt x="0" y="957"/>
                </a:lnTo>
                <a:lnTo>
                  <a:pt x="1191" y="0"/>
                </a:lnTo>
                <a:lnTo>
                  <a:pt x="13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496" name="Freeform 9"/>
          <p:cNvSpPr>
            <a:spLocks/>
          </p:cNvSpPr>
          <p:nvPr/>
        </p:nvSpPr>
        <p:spPr bwMode="gray">
          <a:xfrm>
            <a:off x="1871664" y="846535"/>
            <a:ext cx="2338387" cy="1220391"/>
          </a:xfrm>
          <a:custGeom>
            <a:avLst/>
            <a:gdLst>
              <a:gd name="T0" fmla="*/ 2147483646 w 1473"/>
              <a:gd name="T1" fmla="*/ 2147483646 h 1025"/>
              <a:gd name="T2" fmla="*/ 2147483646 w 1473"/>
              <a:gd name="T3" fmla="*/ 2147483646 h 1025"/>
              <a:gd name="T4" fmla="*/ 0 w 1473"/>
              <a:gd name="T5" fmla="*/ 2147483646 h 1025"/>
              <a:gd name="T6" fmla="*/ 2147483646 w 1473"/>
              <a:gd name="T7" fmla="*/ 0 h 1025"/>
              <a:gd name="T8" fmla="*/ 2147483646 w 1473"/>
              <a:gd name="T9" fmla="*/ 2147483646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3"/>
              <a:gd name="T16" fmla="*/ 0 h 1025"/>
              <a:gd name="T17" fmla="*/ 1473 w 1473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3" h="1025">
                <a:moveTo>
                  <a:pt x="1473" y="6"/>
                </a:moveTo>
                <a:lnTo>
                  <a:pt x="2" y="1025"/>
                </a:lnTo>
                <a:lnTo>
                  <a:pt x="0" y="995"/>
                </a:lnTo>
                <a:lnTo>
                  <a:pt x="1344" y="0"/>
                </a:lnTo>
                <a:lnTo>
                  <a:pt x="1473" y="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497" name="Freeform 10"/>
          <p:cNvSpPr>
            <a:spLocks/>
          </p:cNvSpPr>
          <p:nvPr/>
        </p:nvSpPr>
        <p:spPr bwMode="gray">
          <a:xfrm>
            <a:off x="1874840" y="4185049"/>
            <a:ext cx="3525837" cy="1826419"/>
          </a:xfrm>
          <a:custGeom>
            <a:avLst/>
            <a:gdLst>
              <a:gd name="T0" fmla="*/ 2147483646 w 2221"/>
              <a:gd name="T1" fmla="*/ 2147483646 h 1534"/>
              <a:gd name="T2" fmla="*/ 0 w 2221"/>
              <a:gd name="T3" fmla="*/ 0 h 1534"/>
              <a:gd name="T4" fmla="*/ 2147483646 w 2221"/>
              <a:gd name="T5" fmla="*/ 2147483646 h 1534"/>
              <a:gd name="T6" fmla="*/ 2147483646 w 2221"/>
              <a:gd name="T7" fmla="*/ 2147483646 h 1534"/>
              <a:gd name="T8" fmla="*/ 2147483646 w 2221"/>
              <a:gd name="T9" fmla="*/ 2147483646 h 1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1"/>
              <a:gd name="T16" fmla="*/ 0 h 1534"/>
              <a:gd name="T17" fmla="*/ 2221 w 2221"/>
              <a:gd name="T18" fmla="*/ 1534 h 1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1" h="1534">
                <a:moveTo>
                  <a:pt x="2221" y="1533"/>
                </a:moveTo>
                <a:lnTo>
                  <a:pt x="0" y="0"/>
                </a:lnTo>
                <a:lnTo>
                  <a:pt x="1" y="25"/>
                </a:lnTo>
                <a:lnTo>
                  <a:pt x="2059" y="1534"/>
                </a:lnTo>
                <a:lnTo>
                  <a:pt x="2221" y="15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498" name="Freeform 11"/>
          <p:cNvSpPr>
            <a:spLocks/>
          </p:cNvSpPr>
          <p:nvPr/>
        </p:nvSpPr>
        <p:spPr bwMode="gray">
          <a:xfrm>
            <a:off x="1876425" y="4213622"/>
            <a:ext cx="3265488" cy="1794272"/>
          </a:xfrm>
          <a:custGeom>
            <a:avLst/>
            <a:gdLst>
              <a:gd name="T0" fmla="*/ 2147483646 w 2057"/>
              <a:gd name="T1" fmla="*/ 2147483646 h 1507"/>
              <a:gd name="T2" fmla="*/ 0 w 2057"/>
              <a:gd name="T3" fmla="*/ 0 h 1507"/>
              <a:gd name="T4" fmla="*/ 0 w 2057"/>
              <a:gd name="T5" fmla="*/ 2147483646 h 1507"/>
              <a:gd name="T6" fmla="*/ 2147483646 w 2057"/>
              <a:gd name="T7" fmla="*/ 2147483646 h 1507"/>
              <a:gd name="T8" fmla="*/ 2147483646 w 2057"/>
              <a:gd name="T9" fmla="*/ 2147483646 h 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7"/>
              <a:gd name="T16" fmla="*/ 0 h 1507"/>
              <a:gd name="T17" fmla="*/ 2057 w 2057"/>
              <a:gd name="T18" fmla="*/ 1507 h 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7" h="1507">
                <a:moveTo>
                  <a:pt x="2057" y="1507"/>
                </a:moveTo>
                <a:lnTo>
                  <a:pt x="0" y="0"/>
                </a:lnTo>
                <a:lnTo>
                  <a:pt x="0" y="30"/>
                </a:lnTo>
                <a:lnTo>
                  <a:pt x="1857" y="1507"/>
                </a:lnTo>
                <a:lnTo>
                  <a:pt x="2057" y="15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499" name="Freeform 12"/>
          <p:cNvSpPr>
            <a:spLocks/>
          </p:cNvSpPr>
          <p:nvPr/>
        </p:nvSpPr>
        <p:spPr bwMode="gray">
          <a:xfrm>
            <a:off x="1871663" y="4245769"/>
            <a:ext cx="2946400" cy="1758554"/>
          </a:xfrm>
          <a:custGeom>
            <a:avLst/>
            <a:gdLst>
              <a:gd name="T0" fmla="*/ 2147483646 w 1856"/>
              <a:gd name="T1" fmla="*/ 2147483646 h 1477"/>
              <a:gd name="T2" fmla="*/ 0 w 1856"/>
              <a:gd name="T3" fmla="*/ 2147483646 h 1477"/>
              <a:gd name="T4" fmla="*/ 0 w 1856"/>
              <a:gd name="T5" fmla="*/ 0 h 1477"/>
              <a:gd name="T6" fmla="*/ 2147483646 w 1856"/>
              <a:gd name="T7" fmla="*/ 2147483646 h 1477"/>
              <a:gd name="T8" fmla="*/ 2147483646 w 1856"/>
              <a:gd name="T9" fmla="*/ 2147483646 h 1477"/>
              <a:gd name="T10" fmla="*/ 2147483646 w 1856"/>
              <a:gd name="T11" fmla="*/ 2147483646 h 14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56"/>
              <a:gd name="T19" fmla="*/ 0 h 1477"/>
              <a:gd name="T20" fmla="*/ 1856 w 1856"/>
              <a:gd name="T21" fmla="*/ 1477 h 14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6" h="1477">
                <a:moveTo>
                  <a:pt x="1344" y="1474"/>
                </a:moveTo>
                <a:lnTo>
                  <a:pt x="0" y="97"/>
                </a:lnTo>
                <a:lnTo>
                  <a:pt x="0" y="0"/>
                </a:lnTo>
                <a:lnTo>
                  <a:pt x="1856" y="1474"/>
                </a:lnTo>
                <a:lnTo>
                  <a:pt x="1848" y="1477"/>
                </a:lnTo>
                <a:lnTo>
                  <a:pt x="1344" y="1474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500" name="Line 17"/>
          <p:cNvSpPr>
            <a:spLocks noChangeShapeType="1"/>
          </p:cNvSpPr>
          <p:nvPr/>
        </p:nvSpPr>
        <p:spPr bwMode="gray">
          <a:xfrm>
            <a:off x="1876425" y="2021682"/>
            <a:ext cx="0" cy="221813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501" name="Rectangle 40"/>
          <p:cNvSpPr txBox="1">
            <a:spLocks noChangeArrowheads="1"/>
          </p:cNvSpPr>
          <p:nvPr/>
        </p:nvSpPr>
        <p:spPr bwMode="white">
          <a:xfrm>
            <a:off x="1763715" y="2402682"/>
            <a:ext cx="4968875" cy="102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70000"/>
              </a:lnSpc>
            </a:pPr>
            <a:r>
              <a:rPr kumimoji="1" lang="en-US" altLang="zh-CN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时事报告</a:t>
            </a:r>
            <a:r>
              <a:rPr kumimoji="1" lang="en-US" altLang="zh-CN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杂志社</a:t>
            </a:r>
            <a:endParaRPr kumimoji="1" lang="ko-KR" altLang="en-US" sz="4000" b="1">
              <a:solidFill>
                <a:srgbClr val="FFFFFF"/>
              </a:solidFill>
              <a:latin typeface="微软雅黑" panose="020B0503020204020204" pitchFamily="34" charset="-122"/>
              <a:ea typeface="冬青黑体简体中文 W6"/>
              <a:cs typeface="冬青黑体简体中文 W6"/>
            </a:endParaRPr>
          </a:p>
        </p:txBody>
      </p:sp>
      <p:sp>
        <p:nvSpPr>
          <p:cNvPr id="63502" name="Rectangle 41"/>
          <p:cNvSpPr txBox="1">
            <a:spLocks noChangeArrowheads="1"/>
          </p:cNvSpPr>
          <p:nvPr/>
        </p:nvSpPr>
        <p:spPr bwMode="white">
          <a:xfrm>
            <a:off x="2051050" y="3105150"/>
            <a:ext cx="5473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latinLnBrk="1" hangingPunct="1">
              <a:spcBef>
                <a:spcPct val="20000"/>
              </a:spcBef>
            </a:pPr>
            <a:r>
              <a:rPr kumimoji="1" lang="zh-CN" altLang="en-US" sz="2800" b="1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形势与政策课专用</a:t>
            </a:r>
            <a:endParaRPr kumimoji="1" lang="ko-KR" altLang="en-US" sz="2800" b="1">
              <a:solidFill>
                <a:srgbClr val="FFFFFF"/>
              </a:solidFill>
              <a:latin typeface="华文楷体" panose="02010600040101010101" pitchFamily="2" charset="-122"/>
              <a:ea typeface="楷体-简"/>
              <a:cs typeface="楷体-简"/>
            </a:endParaRPr>
          </a:p>
        </p:txBody>
      </p:sp>
      <p:sp>
        <p:nvSpPr>
          <p:cNvPr id="63503" name="Rectangle 6"/>
          <p:cNvSpPr>
            <a:spLocks noChangeArrowheads="1"/>
          </p:cNvSpPr>
          <p:nvPr/>
        </p:nvSpPr>
        <p:spPr bwMode="gray">
          <a:xfrm>
            <a:off x="65089" y="4200526"/>
            <a:ext cx="1762125" cy="1619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3505" name="Freeform 20"/>
          <p:cNvSpPr>
            <a:spLocks/>
          </p:cNvSpPr>
          <p:nvPr/>
        </p:nvSpPr>
        <p:spPr bwMode="gray">
          <a:xfrm>
            <a:off x="1811338" y="850107"/>
            <a:ext cx="7332662" cy="5210175"/>
          </a:xfrm>
          <a:custGeom>
            <a:avLst/>
            <a:gdLst>
              <a:gd name="T0" fmla="*/ 2147483646 w 4579"/>
              <a:gd name="T1" fmla="*/ 0 h 4338"/>
              <a:gd name="T2" fmla="*/ 2147483646 w 4579"/>
              <a:gd name="T3" fmla="*/ 2147483646 h 4338"/>
              <a:gd name="T4" fmla="*/ 0 w 4579"/>
              <a:gd name="T5" fmla="*/ 2147483646 h 4338"/>
              <a:gd name="T6" fmla="*/ 2147483646 w 4579"/>
              <a:gd name="T7" fmla="*/ 2147483646 h 4338"/>
              <a:gd name="T8" fmla="*/ 2147483646 w 4579"/>
              <a:gd name="T9" fmla="*/ 2147483646 h 4338"/>
              <a:gd name="T10" fmla="*/ 2147483646 w 4579"/>
              <a:gd name="T11" fmla="*/ 0 h 4338"/>
              <a:gd name="T12" fmla="*/ 2147483646 w 4579"/>
              <a:gd name="T13" fmla="*/ 0 h 43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79"/>
              <a:gd name="T22" fmla="*/ 0 h 4338"/>
              <a:gd name="T23" fmla="*/ 4579 w 4579"/>
              <a:gd name="T24" fmla="*/ 4338 h 43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79" h="4338">
                <a:moveTo>
                  <a:pt x="1471" y="0"/>
                </a:moveTo>
                <a:lnTo>
                  <a:pt x="1" y="1020"/>
                </a:lnTo>
                <a:lnTo>
                  <a:pt x="0" y="2805"/>
                </a:lnTo>
                <a:lnTo>
                  <a:pt x="2221" y="4338"/>
                </a:lnTo>
                <a:lnTo>
                  <a:pt x="4579" y="4332"/>
                </a:lnTo>
                <a:lnTo>
                  <a:pt x="4573" y="0"/>
                </a:lnTo>
                <a:lnTo>
                  <a:pt x="14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3" name="图片 22" descr="zhijia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9840" y="1032797"/>
            <a:ext cx="7554103" cy="37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8817" y="2676069"/>
            <a:ext cx="65548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　　</a:t>
            </a:r>
            <a:r>
              <a:rPr lang="en-US" altLang="zh-CN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时事（职教）</a:t>
            </a:r>
            <a:r>
              <a:rPr lang="en-US" altLang="zh-CN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是教育部职业与成人教育司委托，中宣部</a:t>
            </a:r>
            <a:r>
              <a:rPr lang="en-US" altLang="zh-CN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时事报告</a:t>
            </a:r>
            <a:r>
              <a:rPr lang="en-US" altLang="zh-CN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杂志社编辑出版的全国中职院校形势与政策教育唯一指定教材。</a:t>
            </a:r>
          </a:p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　　紧密结合中职院校德育课特点，解读政策、分析形势，传达就业信息，介绍行业发展与动态，帮助学生开拓眼界、提升素质。被誉为“填补空白的权威教材”。 </a:t>
            </a:r>
          </a:p>
        </p:txBody>
      </p:sp>
      <p:sp>
        <p:nvSpPr>
          <p:cNvPr id="63508" name="Text Box 8"/>
          <p:cNvSpPr txBox="1">
            <a:spLocks noChangeArrowheads="1"/>
          </p:cNvSpPr>
          <p:nvPr/>
        </p:nvSpPr>
        <p:spPr bwMode="gray">
          <a:xfrm>
            <a:off x="2" y="4170760"/>
            <a:ext cx="20875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r>
              <a:rPr lang="en-US" altLang="zh-CN" sz="1100" b="1">
                <a:solidFill>
                  <a:srgbClr val="A6A6A6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www.xingshizhengce.com</a:t>
            </a:r>
          </a:p>
        </p:txBody>
      </p:sp>
      <p:pic>
        <p:nvPicPr>
          <p:cNvPr id="24" name="图片 2" descr="章.ti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0" y="2610005"/>
            <a:ext cx="1152000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7"/>
          <a:stretch>
            <a:fillRect/>
          </a:stretch>
        </p:blipFill>
        <p:spPr bwMode="auto">
          <a:xfrm>
            <a:off x="0" y="4456510"/>
            <a:ext cx="9144000" cy="155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9" b="74556"/>
          <a:stretch>
            <a:fillRect/>
          </a:stretch>
        </p:blipFill>
        <p:spPr bwMode="auto">
          <a:xfrm>
            <a:off x="100013" y="807244"/>
            <a:ext cx="258445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Line 2"/>
          <p:cNvSpPr>
            <a:spLocks noChangeShapeType="1"/>
          </p:cNvSpPr>
          <p:nvPr/>
        </p:nvSpPr>
        <p:spPr bwMode="gray">
          <a:xfrm>
            <a:off x="1811338" y="1949053"/>
            <a:ext cx="0" cy="234672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4517" name="Group 3"/>
          <p:cNvGrpSpPr>
            <a:grpSpLocks/>
          </p:cNvGrpSpPr>
          <p:nvPr/>
        </p:nvGrpSpPr>
        <p:grpSpPr bwMode="auto">
          <a:xfrm>
            <a:off x="271465" y="853679"/>
            <a:ext cx="1552575" cy="1189435"/>
            <a:chOff x="171" y="-3"/>
            <a:chExt cx="978" cy="999"/>
          </a:xfrm>
        </p:grpSpPr>
        <p:sp>
          <p:nvSpPr>
            <p:cNvPr id="64533" name="Freeform 4"/>
            <p:cNvSpPr>
              <a:spLocks/>
            </p:cNvSpPr>
            <p:nvPr/>
          </p:nvSpPr>
          <p:spPr bwMode="gray">
            <a:xfrm>
              <a:off x="653" y="-3"/>
              <a:ext cx="496" cy="999"/>
            </a:xfrm>
            <a:custGeom>
              <a:avLst/>
              <a:gdLst>
                <a:gd name="T0" fmla="*/ 84 w 496"/>
                <a:gd name="T1" fmla="*/ 0 h 999"/>
                <a:gd name="T2" fmla="*/ 496 w 496"/>
                <a:gd name="T3" fmla="*/ 854 h 999"/>
                <a:gd name="T4" fmla="*/ 496 w 496"/>
                <a:gd name="T5" fmla="*/ 999 h 999"/>
                <a:gd name="T6" fmla="*/ 0 w 496"/>
                <a:gd name="T7" fmla="*/ 188 h 999"/>
                <a:gd name="T8" fmla="*/ 84 w 496"/>
                <a:gd name="T9" fmla="*/ 0 h 9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999"/>
                <a:gd name="T17" fmla="*/ 496 w 496"/>
                <a:gd name="T18" fmla="*/ 999 h 9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999">
                  <a:moveTo>
                    <a:pt x="84" y="0"/>
                  </a:moveTo>
                  <a:lnTo>
                    <a:pt x="496" y="854"/>
                  </a:lnTo>
                  <a:lnTo>
                    <a:pt x="496" y="999"/>
                  </a:lnTo>
                  <a:lnTo>
                    <a:pt x="0" y="18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34" name="Freeform 5"/>
            <p:cNvSpPr>
              <a:spLocks/>
            </p:cNvSpPr>
            <p:nvPr/>
          </p:nvSpPr>
          <p:spPr bwMode="gray">
            <a:xfrm>
              <a:off x="171" y="0"/>
              <a:ext cx="564" cy="187"/>
            </a:xfrm>
            <a:custGeom>
              <a:avLst/>
              <a:gdLst>
                <a:gd name="T0" fmla="*/ 564 w 564"/>
                <a:gd name="T1" fmla="*/ 0 h 187"/>
                <a:gd name="T2" fmla="*/ 482 w 564"/>
                <a:gd name="T3" fmla="*/ 187 h 187"/>
                <a:gd name="T4" fmla="*/ 0 w 564"/>
                <a:gd name="T5" fmla="*/ 0 h 187"/>
                <a:gd name="T6" fmla="*/ 564 w 564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187"/>
                <a:gd name="T14" fmla="*/ 564 w 564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187">
                  <a:moveTo>
                    <a:pt x="564" y="0"/>
                  </a:moveTo>
                  <a:lnTo>
                    <a:pt x="482" y="187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4518" name="Freeform 7"/>
          <p:cNvSpPr>
            <a:spLocks/>
          </p:cNvSpPr>
          <p:nvPr/>
        </p:nvSpPr>
        <p:spPr bwMode="gray">
          <a:xfrm>
            <a:off x="1871665" y="850107"/>
            <a:ext cx="1895475" cy="1139429"/>
          </a:xfrm>
          <a:custGeom>
            <a:avLst/>
            <a:gdLst>
              <a:gd name="T0" fmla="*/ 2147483646 w 1194"/>
              <a:gd name="T1" fmla="*/ 0 h 957"/>
              <a:gd name="T2" fmla="*/ 0 w 1194"/>
              <a:gd name="T3" fmla="*/ 2147483646 h 957"/>
              <a:gd name="T4" fmla="*/ 0 w 1194"/>
              <a:gd name="T5" fmla="*/ 2147483646 h 957"/>
              <a:gd name="T6" fmla="*/ 2147483646 w 1194"/>
              <a:gd name="T7" fmla="*/ 0 h 957"/>
              <a:gd name="T8" fmla="*/ 2147483646 w 1194"/>
              <a:gd name="T9" fmla="*/ 0 h 9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4"/>
              <a:gd name="T16" fmla="*/ 0 h 957"/>
              <a:gd name="T17" fmla="*/ 1194 w 1194"/>
              <a:gd name="T18" fmla="*/ 957 h 9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4" h="957">
                <a:moveTo>
                  <a:pt x="843" y="0"/>
                </a:moveTo>
                <a:lnTo>
                  <a:pt x="0" y="885"/>
                </a:lnTo>
                <a:lnTo>
                  <a:pt x="0" y="957"/>
                </a:lnTo>
                <a:lnTo>
                  <a:pt x="1194" y="0"/>
                </a:lnTo>
                <a:lnTo>
                  <a:pt x="84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19" name="Freeform 8"/>
          <p:cNvSpPr>
            <a:spLocks/>
          </p:cNvSpPr>
          <p:nvPr/>
        </p:nvSpPr>
        <p:spPr bwMode="gray">
          <a:xfrm>
            <a:off x="1871663" y="846535"/>
            <a:ext cx="2138362" cy="1185863"/>
          </a:xfrm>
          <a:custGeom>
            <a:avLst/>
            <a:gdLst>
              <a:gd name="T0" fmla="*/ 2147483646 w 1347"/>
              <a:gd name="T1" fmla="*/ 0 h 996"/>
              <a:gd name="T2" fmla="*/ 0 w 1347"/>
              <a:gd name="T3" fmla="*/ 2147483646 h 996"/>
              <a:gd name="T4" fmla="*/ 0 w 1347"/>
              <a:gd name="T5" fmla="*/ 2147483646 h 996"/>
              <a:gd name="T6" fmla="*/ 2147483646 w 1347"/>
              <a:gd name="T7" fmla="*/ 0 h 996"/>
              <a:gd name="T8" fmla="*/ 2147483646 w 1347"/>
              <a:gd name="T9" fmla="*/ 0 h 9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7"/>
              <a:gd name="T16" fmla="*/ 0 h 996"/>
              <a:gd name="T17" fmla="*/ 1347 w 1347"/>
              <a:gd name="T18" fmla="*/ 996 h 9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7" h="996">
                <a:moveTo>
                  <a:pt x="1347" y="0"/>
                </a:moveTo>
                <a:lnTo>
                  <a:pt x="0" y="996"/>
                </a:lnTo>
                <a:lnTo>
                  <a:pt x="0" y="957"/>
                </a:lnTo>
                <a:lnTo>
                  <a:pt x="1191" y="0"/>
                </a:lnTo>
                <a:lnTo>
                  <a:pt x="13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20" name="Freeform 9"/>
          <p:cNvSpPr>
            <a:spLocks/>
          </p:cNvSpPr>
          <p:nvPr/>
        </p:nvSpPr>
        <p:spPr bwMode="gray">
          <a:xfrm>
            <a:off x="1871664" y="846535"/>
            <a:ext cx="2338387" cy="1220391"/>
          </a:xfrm>
          <a:custGeom>
            <a:avLst/>
            <a:gdLst>
              <a:gd name="T0" fmla="*/ 2147483646 w 1473"/>
              <a:gd name="T1" fmla="*/ 2147483646 h 1025"/>
              <a:gd name="T2" fmla="*/ 2147483646 w 1473"/>
              <a:gd name="T3" fmla="*/ 2147483646 h 1025"/>
              <a:gd name="T4" fmla="*/ 0 w 1473"/>
              <a:gd name="T5" fmla="*/ 2147483646 h 1025"/>
              <a:gd name="T6" fmla="*/ 2147483646 w 1473"/>
              <a:gd name="T7" fmla="*/ 0 h 1025"/>
              <a:gd name="T8" fmla="*/ 2147483646 w 1473"/>
              <a:gd name="T9" fmla="*/ 2147483646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3"/>
              <a:gd name="T16" fmla="*/ 0 h 1025"/>
              <a:gd name="T17" fmla="*/ 1473 w 1473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3" h="1025">
                <a:moveTo>
                  <a:pt x="1473" y="6"/>
                </a:moveTo>
                <a:lnTo>
                  <a:pt x="2" y="1025"/>
                </a:lnTo>
                <a:lnTo>
                  <a:pt x="0" y="995"/>
                </a:lnTo>
                <a:lnTo>
                  <a:pt x="1344" y="0"/>
                </a:lnTo>
                <a:lnTo>
                  <a:pt x="1473" y="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21" name="Freeform 10"/>
          <p:cNvSpPr>
            <a:spLocks/>
          </p:cNvSpPr>
          <p:nvPr/>
        </p:nvSpPr>
        <p:spPr bwMode="gray">
          <a:xfrm>
            <a:off x="1874840" y="4185049"/>
            <a:ext cx="3525837" cy="1826419"/>
          </a:xfrm>
          <a:custGeom>
            <a:avLst/>
            <a:gdLst>
              <a:gd name="T0" fmla="*/ 2147483646 w 2221"/>
              <a:gd name="T1" fmla="*/ 2147483646 h 1534"/>
              <a:gd name="T2" fmla="*/ 0 w 2221"/>
              <a:gd name="T3" fmla="*/ 0 h 1534"/>
              <a:gd name="T4" fmla="*/ 2147483646 w 2221"/>
              <a:gd name="T5" fmla="*/ 2147483646 h 1534"/>
              <a:gd name="T6" fmla="*/ 2147483646 w 2221"/>
              <a:gd name="T7" fmla="*/ 2147483646 h 1534"/>
              <a:gd name="T8" fmla="*/ 2147483646 w 2221"/>
              <a:gd name="T9" fmla="*/ 2147483646 h 1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1"/>
              <a:gd name="T16" fmla="*/ 0 h 1534"/>
              <a:gd name="T17" fmla="*/ 2221 w 2221"/>
              <a:gd name="T18" fmla="*/ 1534 h 1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1" h="1534">
                <a:moveTo>
                  <a:pt x="2221" y="1533"/>
                </a:moveTo>
                <a:lnTo>
                  <a:pt x="0" y="0"/>
                </a:lnTo>
                <a:lnTo>
                  <a:pt x="1" y="25"/>
                </a:lnTo>
                <a:lnTo>
                  <a:pt x="2059" y="1534"/>
                </a:lnTo>
                <a:lnTo>
                  <a:pt x="2221" y="15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22" name="Freeform 11"/>
          <p:cNvSpPr>
            <a:spLocks/>
          </p:cNvSpPr>
          <p:nvPr/>
        </p:nvSpPr>
        <p:spPr bwMode="gray">
          <a:xfrm>
            <a:off x="1876425" y="4213622"/>
            <a:ext cx="3265488" cy="1794272"/>
          </a:xfrm>
          <a:custGeom>
            <a:avLst/>
            <a:gdLst>
              <a:gd name="T0" fmla="*/ 2147483646 w 2057"/>
              <a:gd name="T1" fmla="*/ 2147483646 h 1507"/>
              <a:gd name="T2" fmla="*/ 0 w 2057"/>
              <a:gd name="T3" fmla="*/ 0 h 1507"/>
              <a:gd name="T4" fmla="*/ 0 w 2057"/>
              <a:gd name="T5" fmla="*/ 2147483646 h 1507"/>
              <a:gd name="T6" fmla="*/ 2147483646 w 2057"/>
              <a:gd name="T7" fmla="*/ 2147483646 h 1507"/>
              <a:gd name="T8" fmla="*/ 2147483646 w 2057"/>
              <a:gd name="T9" fmla="*/ 2147483646 h 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7"/>
              <a:gd name="T16" fmla="*/ 0 h 1507"/>
              <a:gd name="T17" fmla="*/ 2057 w 2057"/>
              <a:gd name="T18" fmla="*/ 1507 h 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7" h="1507">
                <a:moveTo>
                  <a:pt x="2057" y="1507"/>
                </a:moveTo>
                <a:lnTo>
                  <a:pt x="0" y="0"/>
                </a:lnTo>
                <a:lnTo>
                  <a:pt x="0" y="30"/>
                </a:lnTo>
                <a:lnTo>
                  <a:pt x="1857" y="1507"/>
                </a:lnTo>
                <a:lnTo>
                  <a:pt x="2057" y="15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23" name="Freeform 12"/>
          <p:cNvSpPr>
            <a:spLocks/>
          </p:cNvSpPr>
          <p:nvPr/>
        </p:nvSpPr>
        <p:spPr bwMode="gray">
          <a:xfrm>
            <a:off x="1871663" y="4245769"/>
            <a:ext cx="2946400" cy="1758554"/>
          </a:xfrm>
          <a:custGeom>
            <a:avLst/>
            <a:gdLst>
              <a:gd name="T0" fmla="*/ 2147483646 w 1856"/>
              <a:gd name="T1" fmla="*/ 2147483646 h 1477"/>
              <a:gd name="T2" fmla="*/ 0 w 1856"/>
              <a:gd name="T3" fmla="*/ 2147483646 h 1477"/>
              <a:gd name="T4" fmla="*/ 0 w 1856"/>
              <a:gd name="T5" fmla="*/ 0 h 1477"/>
              <a:gd name="T6" fmla="*/ 2147483646 w 1856"/>
              <a:gd name="T7" fmla="*/ 2147483646 h 1477"/>
              <a:gd name="T8" fmla="*/ 2147483646 w 1856"/>
              <a:gd name="T9" fmla="*/ 2147483646 h 1477"/>
              <a:gd name="T10" fmla="*/ 2147483646 w 1856"/>
              <a:gd name="T11" fmla="*/ 2147483646 h 14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56"/>
              <a:gd name="T19" fmla="*/ 0 h 1477"/>
              <a:gd name="T20" fmla="*/ 1856 w 1856"/>
              <a:gd name="T21" fmla="*/ 1477 h 14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6" h="1477">
                <a:moveTo>
                  <a:pt x="1344" y="1474"/>
                </a:moveTo>
                <a:lnTo>
                  <a:pt x="0" y="97"/>
                </a:lnTo>
                <a:lnTo>
                  <a:pt x="0" y="0"/>
                </a:lnTo>
                <a:lnTo>
                  <a:pt x="1856" y="1474"/>
                </a:lnTo>
                <a:lnTo>
                  <a:pt x="1848" y="1477"/>
                </a:lnTo>
                <a:lnTo>
                  <a:pt x="1344" y="1474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24" name="Line 17"/>
          <p:cNvSpPr>
            <a:spLocks noChangeShapeType="1"/>
          </p:cNvSpPr>
          <p:nvPr/>
        </p:nvSpPr>
        <p:spPr bwMode="gray">
          <a:xfrm>
            <a:off x="1876425" y="2021682"/>
            <a:ext cx="0" cy="221813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25" name="Rectangle 40"/>
          <p:cNvSpPr txBox="1">
            <a:spLocks noChangeArrowheads="1"/>
          </p:cNvSpPr>
          <p:nvPr/>
        </p:nvSpPr>
        <p:spPr bwMode="white">
          <a:xfrm>
            <a:off x="1763715" y="2402682"/>
            <a:ext cx="4968875" cy="102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70000"/>
              </a:lnSpc>
            </a:pPr>
            <a:r>
              <a:rPr kumimoji="1" lang="en-US" altLang="zh-CN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时事报告</a:t>
            </a:r>
            <a:r>
              <a:rPr kumimoji="1" lang="en-US" altLang="zh-CN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杂志社</a:t>
            </a:r>
            <a:endParaRPr kumimoji="1" lang="ko-KR" altLang="en-US" sz="4000" b="1">
              <a:solidFill>
                <a:srgbClr val="FFFFFF"/>
              </a:solidFill>
              <a:latin typeface="微软雅黑" panose="020B0503020204020204" pitchFamily="34" charset="-122"/>
              <a:ea typeface="冬青黑体简体中文 W6"/>
              <a:cs typeface="冬青黑体简体中文 W6"/>
            </a:endParaRPr>
          </a:p>
        </p:txBody>
      </p:sp>
      <p:sp>
        <p:nvSpPr>
          <p:cNvPr id="64526" name="Rectangle 41"/>
          <p:cNvSpPr txBox="1">
            <a:spLocks noChangeArrowheads="1"/>
          </p:cNvSpPr>
          <p:nvPr/>
        </p:nvSpPr>
        <p:spPr bwMode="white">
          <a:xfrm>
            <a:off x="2051050" y="3105150"/>
            <a:ext cx="5473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latinLnBrk="1" hangingPunct="1">
              <a:spcBef>
                <a:spcPct val="20000"/>
              </a:spcBef>
            </a:pPr>
            <a:r>
              <a:rPr kumimoji="1" lang="zh-CN" altLang="en-US" sz="2800" b="1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形势与政策课专用</a:t>
            </a:r>
            <a:endParaRPr kumimoji="1" lang="ko-KR" altLang="en-US" sz="2800" b="1">
              <a:solidFill>
                <a:srgbClr val="FFFFFF"/>
              </a:solidFill>
              <a:latin typeface="华文楷体" panose="02010600040101010101" pitchFamily="2" charset="-122"/>
              <a:ea typeface="楷体-简"/>
              <a:cs typeface="楷体-简"/>
            </a:endParaRPr>
          </a:p>
        </p:txBody>
      </p:sp>
      <p:sp>
        <p:nvSpPr>
          <p:cNvPr id="64527" name="Rectangle 6"/>
          <p:cNvSpPr>
            <a:spLocks noChangeArrowheads="1"/>
          </p:cNvSpPr>
          <p:nvPr/>
        </p:nvSpPr>
        <p:spPr bwMode="gray">
          <a:xfrm>
            <a:off x="65089" y="4200526"/>
            <a:ext cx="1762125" cy="1619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4529" name="Freeform 20"/>
          <p:cNvSpPr>
            <a:spLocks/>
          </p:cNvSpPr>
          <p:nvPr/>
        </p:nvSpPr>
        <p:spPr bwMode="gray">
          <a:xfrm>
            <a:off x="1811338" y="850107"/>
            <a:ext cx="7332662" cy="5210175"/>
          </a:xfrm>
          <a:custGeom>
            <a:avLst/>
            <a:gdLst>
              <a:gd name="T0" fmla="*/ 2147483646 w 4579"/>
              <a:gd name="T1" fmla="*/ 0 h 4338"/>
              <a:gd name="T2" fmla="*/ 2147483646 w 4579"/>
              <a:gd name="T3" fmla="*/ 2147483646 h 4338"/>
              <a:gd name="T4" fmla="*/ 0 w 4579"/>
              <a:gd name="T5" fmla="*/ 2147483646 h 4338"/>
              <a:gd name="T6" fmla="*/ 2147483646 w 4579"/>
              <a:gd name="T7" fmla="*/ 2147483646 h 4338"/>
              <a:gd name="T8" fmla="*/ 2147483646 w 4579"/>
              <a:gd name="T9" fmla="*/ 2147483646 h 4338"/>
              <a:gd name="T10" fmla="*/ 2147483646 w 4579"/>
              <a:gd name="T11" fmla="*/ 0 h 4338"/>
              <a:gd name="T12" fmla="*/ 2147483646 w 4579"/>
              <a:gd name="T13" fmla="*/ 0 h 43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79"/>
              <a:gd name="T22" fmla="*/ 0 h 4338"/>
              <a:gd name="T23" fmla="*/ 4579 w 4579"/>
              <a:gd name="T24" fmla="*/ 4338 h 43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79" h="4338">
                <a:moveTo>
                  <a:pt x="1471" y="0"/>
                </a:moveTo>
                <a:lnTo>
                  <a:pt x="1" y="1020"/>
                </a:lnTo>
                <a:lnTo>
                  <a:pt x="0" y="2805"/>
                </a:lnTo>
                <a:lnTo>
                  <a:pt x="2221" y="4338"/>
                </a:lnTo>
                <a:lnTo>
                  <a:pt x="4579" y="4332"/>
                </a:lnTo>
                <a:lnTo>
                  <a:pt x="4573" y="0"/>
                </a:lnTo>
                <a:lnTo>
                  <a:pt x="14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4531" name="图片 23" descr="高中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11746" y="1013053"/>
            <a:ext cx="7553325" cy="37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8860" y="2686482"/>
            <a:ext cx="642942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　　</a:t>
            </a:r>
            <a:r>
              <a:rPr lang="en-US" altLang="zh-CN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时事（高中）</a:t>
            </a:r>
            <a:r>
              <a:rPr lang="en-US" altLang="zh-CN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是教育部基础教育司委托，中宣部</a:t>
            </a:r>
            <a:r>
              <a:rPr lang="en-US" altLang="zh-CN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时事报告</a:t>
            </a:r>
            <a:r>
              <a:rPr lang="en-US" altLang="zh-CN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杂志社编辑出版的面向中学时事教育教学的权威刊物。</a:t>
            </a:r>
          </a:p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　　紧密配合高中思想政治课教学，针对经济社会发展中的热点难点问题，为高中生答疑解惑，提供系统的高考时事复习资料。</a:t>
            </a:r>
          </a:p>
        </p:txBody>
      </p:sp>
      <p:sp>
        <p:nvSpPr>
          <p:cNvPr id="64532" name="Text Box 8"/>
          <p:cNvSpPr txBox="1">
            <a:spLocks noChangeArrowheads="1"/>
          </p:cNvSpPr>
          <p:nvPr/>
        </p:nvSpPr>
        <p:spPr bwMode="gray">
          <a:xfrm>
            <a:off x="2" y="4170760"/>
            <a:ext cx="20875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r>
              <a:rPr lang="en-US" altLang="zh-CN" sz="1100" b="1">
                <a:solidFill>
                  <a:srgbClr val="A6A6A6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www.xingshizhengce.com</a:t>
            </a:r>
          </a:p>
        </p:txBody>
      </p:sp>
      <p:pic>
        <p:nvPicPr>
          <p:cNvPr id="23" name="图片 2" descr="章.ti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0" y="2610005"/>
            <a:ext cx="1152000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7"/>
          <a:stretch>
            <a:fillRect/>
          </a:stretch>
        </p:blipFill>
        <p:spPr bwMode="auto">
          <a:xfrm>
            <a:off x="0" y="4456510"/>
            <a:ext cx="9144000" cy="155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9" b="74556"/>
          <a:stretch>
            <a:fillRect/>
          </a:stretch>
        </p:blipFill>
        <p:spPr bwMode="auto">
          <a:xfrm>
            <a:off x="100013" y="807244"/>
            <a:ext cx="258445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Line 2"/>
          <p:cNvSpPr>
            <a:spLocks noChangeShapeType="1"/>
          </p:cNvSpPr>
          <p:nvPr/>
        </p:nvSpPr>
        <p:spPr bwMode="gray">
          <a:xfrm>
            <a:off x="1811338" y="1949053"/>
            <a:ext cx="0" cy="234672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5541" name="Group 3"/>
          <p:cNvGrpSpPr>
            <a:grpSpLocks/>
          </p:cNvGrpSpPr>
          <p:nvPr/>
        </p:nvGrpSpPr>
        <p:grpSpPr bwMode="auto">
          <a:xfrm>
            <a:off x="271465" y="853679"/>
            <a:ext cx="1552575" cy="1189435"/>
            <a:chOff x="171" y="-3"/>
            <a:chExt cx="978" cy="999"/>
          </a:xfrm>
        </p:grpSpPr>
        <p:sp>
          <p:nvSpPr>
            <p:cNvPr id="65557" name="Freeform 4"/>
            <p:cNvSpPr>
              <a:spLocks/>
            </p:cNvSpPr>
            <p:nvPr/>
          </p:nvSpPr>
          <p:spPr bwMode="gray">
            <a:xfrm>
              <a:off x="653" y="-3"/>
              <a:ext cx="496" cy="999"/>
            </a:xfrm>
            <a:custGeom>
              <a:avLst/>
              <a:gdLst>
                <a:gd name="T0" fmla="*/ 84 w 496"/>
                <a:gd name="T1" fmla="*/ 0 h 999"/>
                <a:gd name="T2" fmla="*/ 496 w 496"/>
                <a:gd name="T3" fmla="*/ 854 h 999"/>
                <a:gd name="T4" fmla="*/ 496 w 496"/>
                <a:gd name="T5" fmla="*/ 999 h 999"/>
                <a:gd name="T6" fmla="*/ 0 w 496"/>
                <a:gd name="T7" fmla="*/ 188 h 999"/>
                <a:gd name="T8" fmla="*/ 84 w 496"/>
                <a:gd name="T9" fmla="*/ 0 h 9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999"/>
                <a:gd name="T17" fmla="*/ 496 w 496"/>
                <a:gd name="T18" fmla="*/ 999 h 9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999">
                  <a:moveTo>
                    <a:pt x="84" y="0"/>
                  </a:moveTo>
                  <a:lnTo>
                    <a:pt x="496" y="854"/>
                  </a:lnTo>
                  <a:lnTo>
                    <a:pt x="496" y="999"/>
                  </a:lnTo>
                  <a:lnTo>
                    <a:pt x="0" y="18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558" name="Freeform 5"/>
            <p:cNvSpPr>
              <a:spLocks/>
            </p:cNvSpPr>
            <p:nvPr/>
          </p:nvSpPr>
          <p:spPr bwMode="gray">
            <a:xfrm>
              <a:off x="171" y="0"/>
              <a:ext cx="564" cy="187"/>
            </a:xfrm>
            <a:custGeom>
              <a:avLst/>
              <a:gdLst>
                <a:gd name="T0" fmla="*/ 564 w 564"/>
                <a:gd name="T1" fmla="*/ 0 h 187"/>
                <a:gd name="T2" fmla="*/ 482 w 564"/>
                <a:gd name="T3" fmla="*/ 187 h 187"/>
                <a:gd name="T4" fmla="*/ 0 w 564"/>
                <a:gd name="T5" fmla="*/ 0 h 187"/>
                <a:gd name="T6" fmla="*/ 564 w 564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187"/>
                <a:gd name="T14" fmla="*/ 564 w 564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187">
                  <a:moveTo>
                    <a:pt x="564" y="0"/>
                  </a:moveTo>
                  <a:lnTo>
                    <a:pt x="482" y="187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5542" name="Freeform 7"/>
          <p:cNvSpPr>
            <a:spLocks/>
          </p:cNvSpPr>
          <p:nvPr/>
        </p:nvSpPr>
        <p:spPr bwMode="gray">
          <a:xfrm>
            <a:off x="1871665" y="850107"/>
            <a:ext cx="1895475" cy="1139429"/>
          </a:xfrm>
          <a:custGeom>
            <a:avLst/>
            <a:gdLst>
              <a:gd name="T0" fmla="*/ 2147483646 w 1194"/>
              <a:gd name="T1" fmla="*/ 0 h 957"/>
              <a:gd name="T2" fmla="*/ 0 w 1194"/>
              <a:gd name="T3" fmla="*/ 2147483646 h 957"/>
              <a:gd name="T4" fmla="*/ 0 w 1194"/>
              <a:gd name="T5" fmla="*/ 2147483646 h 957"/>
              <a:gd name="T6" fmla="*/ 2147483646 w 1194"/>
              <a:gd name="T7" fmla="*/ 0 h 957"/>
              <a:gd name="T8" fmla="*/ 2147483646 w 1194"/>
              <a:gd name="T9" fmla="*/ 0 h 9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4"/>
              <a:gd name="T16" fmla="*/ 0 h 957"/>
              <a:gd name="T17" fmla="*/ 1194 w 1194"/>
              <a:gd name="T18" fmla="*/ 957 h 9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4" h="957">
                <a:moveTo>
                  <a:pt x="843" y="0"/>
                </a:moveTo>
                <a:lnTo>
                  <a:pt x="0" y="885"/>
                </a:lnTo>
                <a:lnTo>
                  <a:pt x="0" y="957"/>
                </a:lnTo>
                <a:lnTo>
                  <a:pt x="1194" y="0"/>
                </a:lnTo>
                <a:lnTo>
                  <a:pt x="84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43" name="Freeform 8"/>
          <p:cNvSpPr>
            <a:spLocks/>
          </p:cNvSpPr>
          <p:nvPr/>
        </p:nvSpPr>
        <p:spPr bwMode="gray">
          <a:xfrm>
            <a:off x="1871663" y="846535"/>
            <a:ext cx="2138362" cy="1185863"/>
          </a:xfrm>
          <a:custGeom>
            <a:avLst/>
            <a:gdLst>
              <a:gd name="T0" fmla="*/ 2147483646 w 1347"/>
              <a:gd name="T1" fmla="*/ 0 h 996"/>
              <a:gd name="T2" fmla="*/ 0 w 1347"/>
              <a:gd name="T3" fmla="*/ 2147483646 h 996"/>
              <a:gd name="T4" fmla="*/ 0 w 1347"/>
              <a:gd name="T5" fmla="*/ 2147483646 h 996"/>
              <a:gd name="T6" fmla="*/ 2147483646 w 1347"/>
              <a:gd name="T7" fmla="*/ 0 h 996"/>
              <a:gd name="T8" fmla="*/ 2147483646 w 1347"/>
              <a:gd name="T9" fmla="*/ 0 h 9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7"/>
              <a:gd name="T16" fmla="*/ 0 h 996"/>
              <a:gd name="T17" fmla="*/ 1347 w 1347"/>
              <a:gd name="T18" fmla="*/ 996 h 9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7" h="996">
                <a:moveTo>
                  <a:pt x="1347" y="0"/>
                </a:moveTo>
                <a:lnTo>
                  <a:pt x="0" y="996"/>
                </a:lnTo>
                <a:lnTo>
                  <a:pt x="0" y="957"/>
                </a:lnTo>
                <a:lnTo>
                  <a:pt x="1191" y="0"/>
                </a:lnTo>
                <a:lnTo>
                  <a:pt x="13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44" name="Freeform 9"/>
          <p:cNvSpPr>
            <a:spLocks/>
          </p:cNvSpPr>
          <p:nvPr/>
        </p:nvSpPr>
        <p:spPr bwMode="gray">
          <a:xfrm>
            <a:off x="1871664" y="846535"/>
            <a:ext cx="2338387" cy="1220391"/>
          </a:xfrm>
          <a:custGeom>
            <a:avLst/>
            <a:gdLst>
              <a:gd name="T0" fmla="*/ 2147483646 w 1473"/>
              <a:gd name="T1" fmla="*/ 2147483646 h 1025"/>
              <a:gd name="T2" fmla="*/ 2147483646 w 1473"/>
              <a:gd name="T3" fmla="*/ 2147483646 h 1025"/>
              <a:gd name="T4" fmla="*/ 0 w 1473"/>
              <a:gd name="T5" fmla="*/ 2147483646 h 1025"/>
              <a:gd name="T6" fmla="*/ 2147483646 w 1473"/>
              <a:gd name="T7" fmla="*/ 0 h 1025"/>
              <a:gd name="T8" fmla="*/ 2147483646 w 1473"/>
              <a:gd name="T9" fmla="*/ 2147483646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3"/>
              <a:gd name="T16" fmla="*/ 0 h 1025"/>
              <a:gd name="T17" fmla="*/ 1473 w 1473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3" h="1025">
                <a:moveTo>
                  <a:pt x="1473" y="6"/>
                </a:moveTo>
                <a:lnTo>
                  <a:pt x="2" y="1025"/>
                </a:lnTo>
                <a:lnTo>
                  <a:pt x="0" y="995"/>
                </a:lnTo>
                <a:lnTo>
                  <a:pt x="1344" y="0"/>
                </a:lnTo>
                <a:lnTo>
                  <a:pt x="1473" y="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45" name="Freeform 10"/>
          <p:cNvSpPr>
            <a:spLocks/>
          </p:cNvSpPr>
          <p:nvPr/>
        </p:nvSpPr>
        <p:spPr bwMode="gray">
          <a:xfrm>
            <a:off x="1874840" y="4185049"/>
            <a:ext cx="3525837" cy="1826419"/>
          </a:xfrm>
          <a:custGeom>
            <a:avLst/>
            <a:gdLst>
              <a:gd name="T0" fmla="*/ 2147483646 w 2221"/>
              <a:gd name="T1" fmla="*/ 2147483646 h 1534"/>
              <a:gd name="T2" fmla="*/ 0 w 2221"/>
              <a:gd name="T3" fmla="*/ 0 h 1534"/>
              <a:gd name="T4" fmla="*/ 2147483646 w 2221"/>
              <a:gd name="T5" fmla="*/ 2147483646 h 1534"/>
              <a:gd name="T6" fmla="*/ 2147483646 w 2221"/>
              <a:gd name="T7" fmla="*/ 2147483646 h 1534"/>
              <a:gd name="T8" fmla="*/ 2147483646 w 2221"/>
              <a:gd name="T9" fmla="*/ 2147483646 h 1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1"/>
              <a:gd name="T16" fmla="*/ 0 h 1534"/>
              <a:gd name="T17" fmla="*/ 2221 w 2221"/>
              <a:gd name="T18" fmla="*/ 1534 h 1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1" h="1534">
                <a:moveTo>
                  <a:pt x="2221" y="1533"/>
                </a:moveTo>
                <a:lnTo>
                  <a:pt x="0" y="0"/>
                </a:lnTo>
                <a:lnTo>
                  <a:pt x="1" y="25"/>
                </a:lnTo>
                <a:lnTo>
                  <a:pt x="2059" y="1534"/>
                </a:lnTo>
                <a:lnTo>
                  <a:pt x="2221" y="15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46" name="Freeform 11"/>
          <p:cNvSpPr>
            <a:spLocks/>
          </p:cNvSpPr>
          <p:nvPr/>
        </p:nvSpPr>
        <p:spPr bwMode="gray">
          <a:xfrm>
            <a:off x="1876425" y="4213622"/>
            <a:ext cx="3265488" cy="1794272"/>
          </a:xfrm>
          <a:custGeom>
            <a:avLst/>
            <a:gdLst>
              <a:gd name="T0" fmla="*/ 2147483646 w 2057"/>
              <a:gd name="T1" fmla="*/ 2147483646 h 1507"/>
              <a:gd name="T2" fmla="*/ 0 w 2057"/>
              <a:gd name="T3" fmla="*/ 0 h 1507"/>
              <a:gd name="T4" fmla="*/ 0 w 2057"/>
              <a:gd name="T5" fmla="*/ 2147483646 h 1507"/>
              <a:gd name="T6" fmla="*/ 2147483646 w 2057"/>
              <a:gd name="T7" fmla="*/ 2147483646 h 1507"/>
              <a:gd name="T8" fmla="*/ 2147483646 w 2057"/>
              <a:gd name="T9" fmla="*/ 2147483646 h 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7"/>
              <a:gd name="T16" fmla="*/ 0 h 1507"/>
              <a:gd name="T17" fmla="*/ 2057 w 2057"/>
              <a:gd name="T18" fmla="*/ 1507 h 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7" h="1507">
                <a:moveTo>
                  <a:pt x="2057" y="1507"/>
                </a:moveTo>
                <a:lnTo>
                  <a:pt x="0" y="0"/>
                </a:lnTo>
                <a:lnTo>
                  <a:pt x="0" y="30"/>
                </a:lnTo>
                <a:lnTo>
                  <a:pt x="1857" y="1507"/>
                </a:lnTo>
                <a:lnTo>
                  <a:pt x="2057" y="15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47" name="Freeform 12"/>
          <p:cNvSpPr>
            <a:spLocks/>
          </p:cNvSpPr>
          <p:nvPr/>
        </p:nvSpPr>
        <p:spPr bwMode="gray">
          <a:xfrm>
            <a:off x="1871663" y="4245769"/>
            <a:ext cx="2946400" cy="1758554"/>
          </a:xfrm>
          <a:custGeom>
            <a:avLst/>
            <a:gdLst>
              <a:gd name="T0" fmla="*/ 2147483646 w 1856"/>
              <a:gd name="T1" fmla="*/ 2147483646 h 1477"/>
              <a:gd name="T2" fmla="*/ 0 w 1856"/>
              <a:gd name="T3" fmla="*/ 2147483646 h 1477"/>
              <a:gd name="T4" fmla="*/ 0 w 1856"/>
              <a:gd name="T5" fmla="*/ 0 h 1477"/>
              <a:gd name="T6" fmla="*/ 2147483646 w 1856"/>
              <a:gd name="T7" fmla="*/ 2147483646 h 1477"/>
              <a:gd name="T8" fmla="*/ 2147483646 w 1856"/>
              <a:gd name="T9" fmla="*/ 2147483646 h 1477"/>
              <a:gd name="T10" fmla="*/ 2147483646 w 1856"/>
              <a:gd name="T11" fmla="*/ 2147483646 h 14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56"/>
              <a:gd name="T19" fmla="*/ 0 h 1477"/>
              <a:gd name="T20" fmla="*/ 1856 w 1856"/>
              <a:gd name="T21" fmla="*/ 1477 h 14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6" h="1477">
                <a:moveTo>
                  <a:pt x="1344" y="1474"/>
                </a:moveTo>
                <a:lnTo>
                  <a:pt x="0" y="97"/>
                </a:lnTo>
                <a:lnTo>
                  <a:pt x="0" y="0"/>
                </a:lnTo>
                <a:lnTo>
                  <a:pt x="1856" y="1474"/>
                </a:lnTo>
                <a:lnTo>
                  <a:pt x="1848" y="1477"/>
                </a:lnTo>
                <a:lnTo>
                  <a:pt x="1344" y="1474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48" name="Line 17"/>
          <p:cNvSpPr>
            <a:spLocks noChangeShapeType="1"/>
          </p:cNvSpPr>
          <p:nvPr/>
        </p:nvSpPr>
        <p:spPr bwMode="gray">
          <a:xfrm>
            <a:off x="1876425" y="2021682"/>
            <a:ext cx="0" cy="221813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49" name="Rectangle 40"/>
          <p:cNvSpPr txBox="1">
            <a:spLocks noChangeArrowheads="1"/>
          </p:cNvSpPr>
          <p:nvPr/>
        </p:nvSpPr>
        <p:spPr bwMode="white">
          <a:xfrm>
            <a:off x="1763715" y="2402682"/>
            <a:ext cx="4968875" cy="102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70000"/>
              </a:lnSpc>
            </a:pPr>
            <a:r>
              <a:rPr kumimoji="1" lang="en-US" altLang="zh-CN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时事报告</a:t>
            </a:r>
            <a:r>
              <a:rPr kumimoji="1" lang="en-US" altLang="zh-CN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杂志社</a:t>
            </a:r>
            <a:endParaRPr kumimoji="1" lang="ko-KR" altLang="en-US" sz="4000" b="1">
              <a:solidFill>
                <a:srgbClr val="FFFFFF"/>
              </a:solidFill>
              <a:latin typeface="微软雅黑" panose="020B0503020204020204" pitchFamily="34" charset="-122"/>
              <a:ea typeface="冬青黑体简体中文 W6"/>
              <a:cs typeface="冬青黑体简体中文 W6"/>
            </a:endParaRPr>
          </a:p>
        </p:txBody>
      </p:sp>
      <p:sp>
        <p:nvSpPr>
          <p:cNvPr id="65550" name="Rectangle 41"/>
          <p:cNvSpPr txBox="1">
            <a:spLocks noChangeArrowheads="1"/>
          </p:cNvSpPr>
          <p:nvPr/>
        </p:nvSpPr>
        <p:spPr bwMode="white">
          <a:xfrm>
            <a:off x="2051050" y="3105150"/>
            <a:ext cx="5473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latinLnBrk="1" hangingPunct="1">
              <a:spcBef>
                <a:spcPct val="20000"/>
              </a:spcBef>
            </a:pPr>
            <a:r>
              <a:rPr kumimoji="1" lang="zh-CN" altLang="en-US" sz="2800" b="1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形势与政策课专用</a:t>
            </a:r>
            <a:endParaRPr kumimoji="1" lang="ko-KR" altLang="en-US" sz="2800" b="1">
              <a:solidFill>
                <a:srgbClr val="FFFFFF"/>
              </a:solidFill>
              <a:latin typeface="华文楷体" panose="02010600040101010101" pitchFamily="2" charset="-122"/>
              <a:ea typeface="楷体-简"/>
              <a:cs typeface="楷体-简"/>
            </a:endParaRPr>
          </a:p>
        </p:txBody>
      </p:sp>
      <p:sp>
        <p:nvSpPr>
          <p:cNvPr id="65551" name="Rectangle 6"/>
          <p:cNvSpPr>
            <a:spLocks noChangeArrowheads="1"/>
          </p:cNvSpPr>
          <p:nvPr/>
        </p:nvSpPr>
        <p:spPr bwMode="gray">
          <a:xfrm>
            <a:off x="65089" y="4200526"/>
            <a:ext cx="1762125" cy="1619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5553" name="Freeform 20"/>
          <p:cNvSpPr>
            <a:spLocks/>
          </p:cNvSpPr>
          <p:nvPr/>
        </p:nvSpPr>
        <p:spPr bwMode="gray">
          <a:xfrm>
            <a:off x="1811338" y="850107"/>
            <a:ext cx="7332662" cy="5210175"/>
          </a:xfrm>
          <a:custGeom>
            <a:avLst/>
            <a:gdLst>
              <a:gd name="T0" fmla="*/ 2147483646 w 4579"/>
              <a:gd name="T1" fmla="*/ 0 h 4338"/>
              <a:gd name="T2" fmla="*/ 2147483646 w 4579"/>
              <a:gd name="T3" fmla="*/ 2147483646 h 4338"/>
              <a:gd name="T4" fmla="*/ 0 w 4579"/>
              <a:gd name="T5" fmla="*/ 2147483646 h 4338"/>
              <a:gd name="T6" fmla="*/ 2147483646 w 4579"/>
              <a:gd name="T7" fmla="*/ 2147483646 h 4338"/>
              <a:gd name="T8" fmla="*/ 2147483646 w 4579"/>
              <a:gd name="T9" fmla="*/ 2147483646 h 4338"/>
              <a:gd name="T10" fmla="*/ 2147483646 w 4579"/>
              <a:gd name="T11" fmla="*/ 0 h 4338"/>
              <a:gd name="T12" fmla="*/ 2147483646 w 4579"/>
              <a:gd name="T13" fmla="*/ 0 h 43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79"/>
              <a:gd name="T22" fmla="*/ 0 h 4338"/>
              <a:gd name="T23" fmla="*/ 4579 w 4579"/>
              <a:gd name="T24" fmla="*/ 4338 h 43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79" h="4338">
                <a:moveTo>
                  <a:pt x="1471" y="0"/>
                </a:moveTo>
                <a:lnTo>
                  <a:pt x="1" y="1020"/>
                </a:lnTo>
                <a:lnTo>
                  <a:pt x="0" y="2805"/>
                </a:lnTo>
                <a:lnTo>
                  <a:pt x="2221" y="4338"/>
                </a:lnTo>
                <a:lnTo>
                  <a:pt x="4579" y="4332"/>
                </a:lnTo>
                <a:lnTo>
                  <a:pt x="4573" y="0"/>
                </a:lnTo>
                <a:lnTo>
                  <a:pt x="14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5555" name="图片 23" descr="初中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35494" y="1036803"/>
            <a:ext cx="7553325" cy="37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93845" y="2724595"/>
            <a:ext cx="631219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　　</a:t>
            </a:r>
            <a:r>
              <a:rPr lang="en-US" altLang="zh-CN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 《</a:t>
            </a:r>
            <a:r>
              <a:rPr lang="zh-CN" altLang="en-US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时事（初中）</a:t>
            </a:r>
            <a:r>
              <a:rPr lang="en-US" altLang="zh-CN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是教育部基础教育司委托，中宣部</a:t>
            </a:r>
            <a:r>
              <a:rPr lang="en-US" altLang="zh-CN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时事报告</a:t>
            </a:r>
            <a:r>
              <a:rPr lang="en-US" altLang="zh-CN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杂志社编辑出版的面向中学时事教育教学的权威刊物。</a:t>
            </a:r>
          </a:p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　　根据教育部</a:t>
            </a:r>
            <a:r>
              <a:rPr lang="en-US" altLang="zh-CN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思想品德</a:t>
            </a:r>
            <a:r>
              <a:rPr lang="en-US" altLang="zh-CN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课新课标要求，深入浅出地宣传解读党和政府方针政策的新思路、新举措、新亮点；被政治教师誉为“动态教材”。</a:t>
            </a:r>
          </a:p>
        </p:txBody>
      </p:sp>
      <p:sp>
        <p:nvSpPr>
          <p:cNvPr id="65556" name="Text Box 8"/>
          <p:cNvSpPr txBox="1">
            <a:spLocks noChangeArrowheads="1"/>
          </p:cNvSpPr>
          <p:nvPr/>
        </p:nvSpPr>
        <p:spPr bwMode="gray">
          <a:xfrm>
            <a:off x="2" y="4170760"/>
            <a:ext cx="20875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r>
              <a:rPr lang="en-US" altLang="zh-CN" sz="1100" b="1">
                <a:solidFill>
                  <a:srgbClr val="A6A6A6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www.xingshizhengce.com</a:t>
            </a:r>
          </a:p>
        </p:txBody>
      </p:sp>
      <p:pic>
        <p:nvPicPr>
          <p:cNvPr id="23" name="图片 2" descr="章.ti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0" y="2610005"/>
            <a:ext cx="1152000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7"/>
          <a:stretch>
            <a:fillRect/>
          </a:stretch>
        </p:blipFill>
        <p:spPr bwMode="auto">
          <a:xfrm>
            <a:off x="0" y="4456510"/>
            <a:ext cx="9144000" cy="155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9" b="74556"/>
          <a:stretch>
            <a:fillRect/>
          </a:stretch>
        </p:blipFill>
        <p:spPr bwMode="auto">
          <a:xfrm>
            <a:off x="100013" y="807244"/>
            <a:ext cx="258445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Line 2"/>
          <p:cNvSpPr>
            <a:spLocks noChangeShapeType="1"/>
          </p:cNvSpPr>
          <p:nvPr/>
        </p:nvSpPr>
        <p:spPr bwMode="gray">
          <a:xfrm>
            <a:off x="1811338" y="1949053"/>
            <a:ext cx="0" cy="234672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6565" name="Group 3"/>
          <p:cNvGrpSpPr>
            <a:grpSpLocks/>
          </p:cNvGrpSpPr>
          <p:nvPr/>
        </p:nvGrpSpPr>
        <p:grpSpPr bwMode="auto">
          <a:xfrm>
            <a:off x="271465" y="853679"/>
            <a:ext cx="1552575" cy="1189435"/>
            <a:chOff x="171" y="-3"/>
            <a:chExt cx="978" cy="999"/>
          </a:xfrm>
        </p:grpSpPr>
        <p:sp>
          <p:nvSpPr>
            <p:cNvPr id="66581" name="Freeform 4"/>
            <p:cNvSpPr>
              <a:spLocks/>
            </p:cNvSpPr>
            <p:nvPr/>
          </p:nvSpPr>
          <p:spPr bwMode="gray">
            <a:xfrm>
              <a:off x="653" y="-3"/>
              <a:ext cx="496" cy="999"/>
            </a:xfrm>
            <a:custGeom>
              <a:avLst/>
              <a:gdLst>
                <a:gd name="T0" fmla="*/ 84 w 496"/>
                <a:gd name="T1" fmla="*/ 0 h 999"/>
                <a:gd name="T2" fmla="*/ 496 w 496"/>
                <a:gd name="T3" fmla="*/ 854 h 999"/>
                <a:gd name="T4" fmla="*/ 496 w 496"/>
                <a:gd name="T5" fmla="*/ 999 h 999"/>
                <a:gd name="T6" fmla="*/ 0 w 496"/>
                <a:gd name="T7" fmla="*/ 188 h 999"/>
                <a:gd name="T8" fmla="*/ 84 w 496"/>
                <a:gd name="T9" fmla="*/ 0 h 9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999"/>
                <a:gd name="T17" fmla="*/ 496 w 496"/>
                <a:gd name="T18" fmla="*/ 999 h 9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999">
                  <a:moveTo>
                    <a:pt x="84" y="0"/>
                  </a:moveTo>
                  <a:lnTo>
                    <a:pt x="496" y="854"/>
                  </a:lnTo>
                  <a:lnTo>
                    <a:pt x="496" y="999"/>
                  </a:lnTo>
                  <a:lnTo>
                    <a:pt x="0" y="18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582" name="Freeform 5"/>
            <p:cNvSpPr>
              <a:spLocks/>
            </p:cNvSpPr>
            <p:nvPr/>
          </p:nvSpPr>
          <p:spPr bwMode="gray">
            <a:xfrm>
              <a:off x="171" y="0"/>
              <a:ext cx="564" cy="187"/>
            </a:xfrm>
            <a:custGeom>
              <a:avLst/>
              <a:gdLst>
                <a:gd name="T0" fmla="*/ 564 w 564"/>
                <a:gd name="T1" fmla="*/ 0 h 187"/>
                <a:gd name="T2" fmla="*/ 482 w 564"/>
                <a:gd name="T3" fmla="*/ 187 h 187"/>
                <a:gd name="T4" fmla="*/ 0 w 564"/>
                <a:gd name="T5" fmla="*/ 0 h 187"/>
                <a:gd name="T6" fmla="*/ 564 w 564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187"/>
                <a:gd name="T14" fmla="*/ 564 w 564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187">
                  <a:moveTo>
                    <a:pt x="564" y="0"/>
                  </a:moveTo>
                  <a:lnTo>
                    <a:pt x="482" y="187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6566" name="Freeform 7"/>
          <p:cNvSpPr>
            <a:spLocks/>
          </p:cNvSpPr>
          <p:nvPr/>
        </p:nvSpPr>
        <p:spPr bwMode="gray">
          <a:xfrm>
            <a:off x="1871665" y="850107"/>
            <a:ext cx="1895475" cy="1139429"/>
          </a:xfrm>
          <a:custGeom>
            <a:avLst/>
            <a:gdLst>
              <a:gd name="T0" fmla="*/ 2147483646 w 1194"/>
              <a:gd name="T1" fmla="*/ 0 h 957"/>
              <a:gd name="T2" fmla="*/ 0 w 1194"/>
              <a:gd name="T3" fmla="*/ 2147483646 h 957"/>
              <a:gd name="T4" fmla="*/ 0 w 1194"/>
              <a:gd name="T5" fmla="*/ 2147483646 h 957"/>
              <a:gd name="T6" fmla="*/ 2147483646 w 1194"/>
              <a:gd name="T7" fmla="*/ 0 h 957"/>
              <a:gd name="T8" fmla="*/ 2147483646 w 1194"/>
              <a:gd name="T9" fmla="*/ 0 h 9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4"/>
              <a:gd name="T16" fmla="*/ 0 h 957"/>
              <a:gd name="T17" fmla="*/ 1194 w 1194"/>
              <a:gd name="T18" fmla="*/ 957 h 9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4" h="957">
                <a:moveTo>
                  <a:pt x="843" y="0"/>
                </a:moveTo>
                <a:lnTo>
                  <a:pt x="0" y="885"/>
                </a:lnTo>
                <a:lnTo>
                  <a:pt x="0" y="957"/>
                </a:lnTo>
                <a:lnTo>
                  <a:pt x="1194" y="0"/>
                </a:lnTo>
                <a:lnTo>
                  <a:pt x="84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567" name="Freeform 8"/>
          <p:cNvSpPr>
            <a:spLocks/>
          </p:cNvSpPr>
          <p:nvPr/>
        </p:nvSpPr>
        <p:spPr bwMode="gray">
          <a:xfrm>
            <a:off x="1871663" y="846535"/>
            <a:ext cx="2138362" cy="1185863"/>
          </a:xfrm>
          <a:custGeom>
            <a:avLst/>
            <a:gdLst>
              <a:gd name="T0" fmla="*/ 2147483646 w 1347"/>
              <a:gd name="T1" fmla="*/ 0 h 996"/>
              <a:gd name="T2" fmla="*/ 0 w 1347"/>
              <a:gd name="T3" fmla="*/ 2147483646 h 996"/>
              <a:gd name="T4" fmla="*/ 0 w 1347"/>
              <a:gd name="T5" fmla="*/ 2147483646 h 996"/>
              <a:gd name="T6" fmla="*/ 2147483646 w 1347"/>
              <a:gd name="T7" fmla="*/ 0 h 996"/>
              <a:gd name="T8" fmla="*/ 2147483646 w 1347"/>
              <a:gd name="T9" fmla="*/ 0 h 9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7"/>
              <a:gd name="T16" fmla="*/ 0 h 996"/>
              <a:gd name="T17" fmla="*/ 1347 w 1347"/>
              <a:gd name="T18" fmla="*/ 996 h 9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7" h="996">
                <a:moveTo>
                  <a:pt x="1347" y="0"/>
                </a:moveTo>
                <a:lnTo>
                  <a:pt x="0" y="996"/>
                </a:lnTo>
                <a:lnTo>
                  <a:pt x="0" y="957"/>
                </a:lnTo>
                <a:lnTo>
                  <a:pt x="1191" y="0"/>
                </a:lnTo>
                <a:lnTo>
                  <a:pt x="13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568" name="Freeform 9"/>
          <p:cNvSpPr>
            <a:spLocks/>
          </p:cNvSpPr>
          <p:nvPr/>
        </p:nvSpPr>
        <p:spPr bwMode="gray">
          <a:xfrm>
            <a:off x="1871664" y="846535"/>
            <a:ext cx="2338387" cy="1220391"/>
          </a:xfrm>
          <a:custGeom>
            <a:avLst/>
            <a:gdLst>
              <a:gd name="T0" fmla="*/ 2147483646 w 1473"/>
              <a:gd name="T1" fmla="*/ 2147483646 h 1025"/>
              <a:gd name="T2" fmla="*/ 2147483646 w 1473"/>
              <a:gd name="T3" fmla="*/ 2147483646 h 1025"/>
              <a:gd name="T4" fmla="*/ 0 w 1473"/>
              <a:gd name="T5" fmla="*/ 2147483646 h 1025"/>
              <a:gd name="T6" fmla="*/ 2147483646 w 1473"/>
              <a:gd name="T7" fmla="*/ 0 h 1025"/>
              <a:gd name="T8" fmla="*/ 2147483646 w 1473"/>
              <a:gd name="T9" fmla="*/ 2147483646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3"/>
              <a:gd name="T16" fmla="*/ 0 h 1025"/>
              <a:gd name="T17" fmla="*/ 1473 w 1473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3" h="1025">
                <a:moveTo>
                  <a:pt x="1473" y="6"/>
                </a:moveTo>
                <a:lnTo>
                  <a:pt x="2" y="1025"/>
                </a:lnTo>
                <a:lnTo>
                  <a:pt x="0" y="995"/>
                </a:lnTo>
                <a:lnTo>
                  <a:pt x="1344" y="0"/>
                </a:lnTo>
                <a:lnTo>
                  <a:pt x="1473" y="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569" name="Freeform 10"/>
          <p:cNvSpPr>
            <a:spLocks/>
          </p:cNvSpPr>
          <p:nvPr/>
        </p:nvSpPr>
        <p:spPr bwMode="gray">
          <a:xfrm>
            <a:off x="1874840" y="4185049"/>
            <a:ext cx="3525837" cy="1826419"/>
          </a:xfrm>
          <a:custGeom>
            <a:avLst/>
            <a:gdLst>
              <a:gd name="T0" fmla="*/ 2147483646 w 2221"/>
              <a:gd name="T1" fmla="*/ 2147483646 h 1534"/>
              <a:gd name="T2" fmla="*/ 0 w 2221"/>
              <a:gd name="T3" fmla="*/ 0 h 1534"/>
              <a:gd name="T4" fmla="*/ 2147483646 w 2221"/>
              <a:gd name="T5" fmla="*/ 2147483646 h 1534"/>
              <a:gd name="T6" fmla="*/ 2147483646 w 2221"/>
              <a:gd name="T7" fmla="*/ 2147483646 h 1534"/>
              <a:gd name="T8" fmla="*/ 2147483646 w 2221"/>
              <a:gd name="T9" fmla="*/ 2147483646 h 1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1"/>
              <a:gd name="T16" fmla="*/ 0 h 1534"/>
              <a:gd name="T17" fmla="*/ 2221 w 2221"/>
              <a:gd name="T18" fmla="*/ 1534 h 1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1" h="1534">
                <a:moveTo>
                  <a:pt x="2221" y="1533"/>
                </a:moveTo>
                <a:lnTo>
                  <a:pt x="0" y="0"/>
                </a:lnTo>
                <a:lnTo>
                  <a:pt x="1" y="25"/>
                </a:lnTo>
                <a:lnTo>
                  <a:pt x="2059" y="1534"/>
                </a:lnTo>
                <a:lnTo>
                  <a:pt x="2221" y="15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570" name="Freeform 11"/>
          <p:cNvSpPr>
            <a:spLocks/>
          </p:cNvSpPr>
          <p:nvPr/>
        </p:nvSpPr>
        <p:spPr bwMode="gray">
          <a:xfrm>
            <a:off x="1876425" y="4213622"/>
            <a:ext cx="3265488" cy="1794272"/>
          </a:xfrm>
          <a:custGeom>
            <a:avLst/>
            <a:gdLst>
              <a:gd name="T0" fmla="*/ 2147483646 w 2057"/>
              <a:gd name="T1" fmla="*/ 2147483646 h 1507"/>
              <a:gd name="T2" fmla="*/ 0 w 2057"/>
              <a:gd name="T3" fmla="*/ 0 h 1507"/>
              <a:gd name="T4" fmla="*/ 0 w 2057"/>
              <a:gd name="T5" fmla="*/ 2147483646 h 1507"/>
              <a:gd name="T6" fmla="*/ 2147483646 w 2057"/>
              <a:gd name="T7" fmla="*/ 2147483646 h 1507"/>
              <a:gd name="T8" fmla="*/ 2147483646 w 2057"/>
              <a:gd name="T9" fmla="*/ 2147483646 h 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7"/>
              <a:gd name="T16" fmla="*/ 0 h 1507"/>
              <a:gd name="T17" fmla="*/ 2057 w 2057"/>
              <a:gd name="T18" fmla="*/ 1507 h 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7" h="1507">
                <a:moveTo>
                  <a:pt x="2057" y="1507"/>
                </a:moveTo>
                <a:lnTo>
                  <a:pt x="0" y="0"/>
                </a:lnTo>
                <a:lnTo>
                  <a:pt x="0" y="30"/>
                </a:lnTo>
                <a:lnTo>
                  <a:pt x="1857" y="1507"/>
                </a:lnTo>
                <a:lnTo>
                  <a:pt x="2057" y="15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571" name="Freeform 12"/>
          <p:cNvSpPr>
            <a:spLocks/>
          </p:cNvSpPr>
          <p:nvPr/>
        </p:nvSpPr>
        <p:spPr bwMode="gray">
          <a:xfrm>
            <a:off x="1871663" y="4245769"/>
            <a:ext cx="2946400" cy="1758554"/>
          </a:xfrm>
          <a:custGeom>
            <a:avLst/>
            <a:gdLst>
              <a:gd name="T0" fmla="*/ 2147483646 w 1856"/>
              <a:gd name="T1" fmla="*/ 2147483646 h 1477"/>
              <a:gd name="T2" fmla="*/ 0 w 1856"/>
              <a:gd name="T3" fmla="*/ 2147483646 h 1477"/>
              <a:gd name="T4" fmla="*/ 0 w 1856"/>
              <a:gd name="T5" fmla="*/ 0 h 1477"/>
              <a:gd name="T6" fmla="*/ 2147483646 w 1856"/>
              <a:gd name="T7" fmla="*/ 2147483646 h 1477"/>
              <a:gd name="T8" fmla="*/ 2147483646 w 1856"/>
              <a:gd name="T9" fmla="*/ 2147483646 h 1477"/>
              <a:gd name="T10" fmla="*/ 2147483646 w 1856"/>
              <a:gd name="T11" fmla="*/ 2147483646 h 14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56"/>
              <a:gd name="T19" fmla="*/ 0 h 1477"/>
              <a:gd name="T20" fmla="*/ 1856 w 1856"/>
              <a:gd name="T21" fmla="*/ 1477 h 14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6" h="1477">
                <a:moveTo>
                  <a:pt x="1344" y="1474"/>
                </a:moveTo>
                <a:lnTo>
                  <a:pt x="0" y="97"/>
                </a:lnTo>
                <a:lnTo>
                  <a:pt x="0" y="0"/>
                </a:lnTo>
                <a:lnTo>
                  <a:pt x="1856" y="1474"/>
                </a:lnTo>
                <a:lnTo>
                  <a:pt x="1848" y="1477"/>
                </a:lnTo>
                <a:lnTo>
                  <a:pt x="1344" y="1474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572" name="Line 17"/>
          <p:cNvSpPr>
            <a:spLocks noChangeShapeType="1"/>
          </p:cNvSpPr>
          <p:nvPr/>
        </p:nvSpPr>
        <p:spPr bwMode="gray">
          <a:xfrm>
            <a:off x="1876425" y="2021682"/>
            <a:ext cx="0" cy="221813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573" name="Rectangle 40"/>
          <p:cNvSpPr txBox="1">
            <a:spLocks noChangeArrowheads="1"/>
          </p:cNvSpPr>
          <p:nvPr/>
        </p:nvSpPr>
        <p:spPr bwMode="white">
          <a:xfrm>
            <a:off x="1763715" y="2402682"/>
            <a:ext cx="4968875" cy="102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70000"/>
              </a:lnSpc>
            </a:pPr>
            <a:r>
              <a:rPr kumimoji="1" lang="en-US" altLang="zh-CN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时事报告</a:t>
            </a:r>
            <a:r>
              <a:rPr kumimoji="1" lang="en-US" altLang="zh-CN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杂志社</a:t>
            </a:r>
            <a:endParaRPr kumimoji="1" lang="ko-KR" altLang="en-US" sz="4000" b="1">
              <a:solidFill>
                <a:srgbClr val="FFFFFF"/>
              </a:solidFill>
              <a:latin typeface="微软雅黑" panose="020B0503020204020204" pitchFamily="34" charset="-122"/>
              <a:ea typeface="冬青黑体简体中文 W6"/>
              <a:cs typeface="冬青黑体简体中文 W6"/>
            </a:endParaRPr>
          </a:p>
        </p:txBody>
      </p:sp>
      <p:sp>
        <p:nvSpPr>
          <p:cNvPr id="66574" name="Rectangle 41"/>
          <p:cNvSpPr txBox="1">
            <a:spLocks noChangeArrowheads="1"/>
          </p:cNvSpPr>
          <p:nvPr/>
        </p:nvSpPr>
        <p:spPr bwMode="white">
          <a:xfrm>
            <a:off x="2051050" y="3105150"/>
            <a:ext cx="5473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latinLnBrk="1" hangingPunct="1">
              <a:spcBef>
                <a:spcPct val="20000"/>
              </a:spcBef>
            </a:pPr>
            <a:r>
              <a:rPr kumimoji="1" lang="zh-CN" altLang="en-US" sz="2800" b="1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形势与政策课专用</a:t>
            </a:r>
            <a:endParaRPr kumimoji="1" lang="ko-KR" altLang="en-US" sz="2800" b="1">
              <a:solidFill>
                <a:srgbClr val="FFFFFF"/>
              </a:solidFill>
              <a:latin typeface="华文楷体" panose="02010600040101010101" pitchFamily="2" charset="-122"/>
              <a:ea typeface="楷体-简"/>
              <a:cs typeface="楷体-简"/>
            </a:endParaRPr>
          </a:p>
        </p:txBody>
      </p:sp>
      <p:sp>
        <p:nvSpPr>
          <p:cNvPr id="66575" name="Rectangle 6"/>
          <p:cNvSpPr>
            <a:spLocks noChangeArrowheads="1"/>
          </p:cNvSpPr>
          <p:nvPr/>
        </p:nvSpPr>
        <p:spPr bwMode="gray">
          <a:xfrm>
            <a:off x="65089" y="4200526"/>
            <a:ext cx="1762125" cy="1619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6577" name="Freeform 20"/>
          <p:cNvSpPr>
            <a:spLocks/>
          </p:cNvSpPr>
          <p:nvPr/>
        </p:nvSpPr>
        <p:spPr bwMode="gray">
          <a:xfrm>
            <a:off x="1811338" y="850107"/>
            <a:ext cx="7332662" cy="5210175"/>
          </a:xfrm>
          <a:custGeom>
            <a:avLst/>
            <a:gdLst>
              <a:gd name="T0" fmla="*/ 2147483646 w 4579"/>
              <a:gd name="T1" fmla="*/ 0 h 4338"/>
              <a:gd name="T2" fmla="*/ 2147483646 w 4579"/>
              <a:gd name="T3" fmla="*/ 2147483646 h 4338"/>
              <a:gd name="T4" fmla="*/ 0 w 4579"/>
              <a:gd name="T5" fmla="*/ 2147483646 h 4338"/>
              <a:gd name="T6" fmla="*/ 2147483646 w 4579"/>
              <a:gd name="T7" fmla="*/ 2147483646 h 4338"/>
              <a:gd name="T8" fmla="*/ 2147483646 w 4579"/>
              <a:gd name="T9" fmla="*/ 2147483646 h 4338"/>
              <a:gd name="T10" fmla="*/ 2147483646 w 4579"/>
              <a:gd name="T11" fmla="*/ 0 h 4338"/>
              <a:gd name="T12" fmla="*/ 2147483646 w 4579"/>
              <a:gd name="T13" fmla="*/ 0 h 43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79"/>
              <a:gd name="T22" fmla="*/ 0 h 4338"/>
              <a:gd name="T23" fmla="*/ 4579 w 4579"/>
              <a:gd name="T24" fmla="*/ 4338 h 43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79" h="4338">
                <a:moveTo>
                  <a:pt x="1471" y="0"/>
                </a:moveTo>
                <a:lnTo>
                  <a:pt x="1" y="1020"/>
                </a:lnTo>
                <a:lnTo>
                  <a:pt x="0" y="2805"/>
                </a:lnTo>
                <a:lnTo>
                  <a:pt x="2221" y="4338"/>
                </a:lnTo>
                <a:lnTo>
                  <a:pt x="4579" y="4332"/>
                </a:lnTo>
                <a:lnTo>
                  <a:pt x="4573" y="0"/>
                </a:lnTo>
                <a:lnTo>
                  <a:pt x="14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6579" name="图片 23" descr="小学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398570" y="1040052"/>
            <a:ext cx="7553325" cy="37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2720" y="2703493"/>
            <a:ext cx="67212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　　</a:t>
            </a:r>
            <a:r>
              <a:rPr lang="en-US" altLang="zh-CN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时事画刊</a:t>
            </a:r>
            <a:r>
              <a:rPr lang="en-US" altLang="zh-CN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zh-CN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以介绍时事为主线，贴近小学生的认知特点，以图文并茂的形式，通俗易懂的文笔，向广大小学生介绍国家改革开放的成就和国内外热点，集时政性、知识性、趣味性为一身，为小学生了解时事、开阔眼界、增长知识提供了专门的动态教材。</a:t>
            </a:r>
            <a:endParaRPr lang="zh-CN" altLang="en-US" sz="20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6580" name="Text Box 8"/>
          <p:cNvSpPr txBox="1">
            <a:spLocks noChangeArrowheads="1"/>
          </p:cNvSpPr>
          <p:nvPr/>
        </p:nvSpPr>
        <p:spPr bwMode="gray">
          <a:xfrm>
            <a:off x="2" y="4170760"/>
            <a:ext cx="20875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r>
              <a:rPr lang="en-US" altLang="zh-CN" sz="1100" b="1">
                <a:solidFill>
                  <a:srgbClr val="A6A6A6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www.xingshizhengce.com</a:t>
            </a:r>
          </a:p>
        </p:txBody>
      </p:sp>
      <p:pic>
        <p:nvPicPr>
          <p:cNvPr id="23" name="图片 2" descr="章.ti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0" y="2610005"/>
            <a:ext cx="1152000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7"/>
          <a:stretch>
            <a:fillRect/>
          </a:stretch>
        </p:blipFill>
        <p:spPr bwMode="auto">
          <a:xfrm>
            <a:off x="0" y="4799013"/>
            <a:ext cx="91440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9" b="74556"/>
          <a:stretch>
            <a:fillRect/>
          </a:stretch>
        </p:blipFill>
        <p:spPr bwMode="auto">
          <a:xfrm>
            <a:off x="100013" y="-66675"/>
            <a:ext cx="25844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Line 2"/>
          <p:cNvSpPr>
            <a:spLocks noChangeShapeType="1"/>
          </p:cNvSpPr>
          <p:nvPr/>
        </p:nvSpPr>
        <p:spPr bwMode="gray">
          <a:xfrm>
            <a:off x="1811338" y="1455738"/>
            <a:ext cx="0" cy="31289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7589" name="Group 3"/>
          <p:cNvGrpSpPr/>
          <p:nvPr/>
        </p:nvGrpSpPr>
        <p:grpSpPr bwMode="auto">
          <a:xfrm>
            <a:off x="271463" y="-4763"/>
            <a:ext cx="1552575" cy="1585913"/>
            <a:chOff x="171" y="-3"/>
            <a:chExt cx="978" cy="999"/>
          </a:xfrm>
        </p:grpSpPr>
        <p:sp>
          <p:nvSpPr>
            <p:cNvPr id="67604" name="Freeform 4"/>
            <p:cNvSpPr/>
            <p:nvPr/>
          </p:nvSpPr>
          <p:spPr bwMode="gray">
            <a:xfrm>
              <a:off x="653" y="-3"/>
              <a:ext cx="496" cy="999"/>
            </a:xfrm>
            <a:custGeom>
              <a:avLst/>
              <a:gdLst>
                <a:gd name="T0" fmla="*/ 84 w 496"/>
                <a:gd name="T1" fmla="*/ 0 h 999"/>
                <a:gd name="T2" fmla="*/ 496 w 496"/>
                <a:gd name="T3" fmla="*/ 854 h 999"/>
                <a:gd name="T4" fmla="*/ 496 w 496"/>
                <a:gd name="T5" fmla="*/ 999 h 999"/>
                <a:gd name="T6" fmla="*/ 0 w 496"/>
                <a:gd name="T7" fmla="*/ 188 h 999"/>
                <a:gd name="T8" fmla="*/ 84 w 496"/>
                <a:gd name="T9" fmla="*/ 0 h 9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999"/>
                <a:gd name="T17" fmla="*/ 496 w 496"/>
                <a:gd name="T18" fmla="*/ 999 h 9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999">
                  <a:moveTo>
                    <a:pt x="84" y="0"/>
                  </a:moveTo>
                  <a:lnTo>
                    <a:pt x="496" y="854"/>
                  </a:lnTo>
                  <a:lnTo>
                    <a:pt x="496" y="999"/>
                  </a:lnTo>
                  <a:lnTo>
                    <a:pt x="0" y="18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605" name="Freeform 5"/>
            <p:cNvSpPr/>
            <p:nvPr/>
          </p:nvSpPr>
          <p:spPr bwMode="gray">
            <a:xfrm>
              <a:off x="171" y="0"/>
              <a:ext cx="564" cy="187"/>
            </a:xfrm>
            <a:custGeom>
              <a:avLst/>
              <a:gdLst>
                <a:gd name="T0" fmla="*/ 564 w 564"/>
                <a:gd name="T1" fmla="*/ 0 h 187"/>
                <a:gd name="T2" fmla="*/ 482 w 564"/>
                <a:gd name="T3" fmla="*/ 187 h 187"/>
                <a:gd name="T4" fmla="*/ 0 w 564"/>
                <a:gd name="T5" fmla="*/ 0 h 187"/>
                <a:gd name="T6" fmla="*/ 564 w 564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187"/>
                <a:gd name="T14" fmla="*/ 564 w 564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187">
                  <a:moveTo>
                    <a:pt x="564" y="0"/>
                  </a:moveTo>
                  <a:lnTo>
                    <a:pt x="482" y="187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7590" name="Freeform 7"/>
          <p:cNvSpPr/>
          <p:nvPr/>
        </p:nvSpPr>
        <p:spPr bwMode="gray">
          <a:xfrm>
            <a:off x="1871663" y="-9525"/>
            <a:ext cx="1895475" cy="1519238"/>
          </a:xfrm>
          <a:custGeom>
            <a:avLst/>
            <a:gdLst>
              <a:gd name="T0" fmla="*/ 2147483646 w 1194"/>
              <a:gd name="T1" fmla="*/ 0 h 957"/>
              <a:gd name="T2" fmla="*/ 0 w 1194"/>
              <a:gd name="T3" fmla="*/ 2147483646 h 957"/>
              <a:gd name="T4" fmla="*/ 0 w 1194"/>
              <a:gd name="T5" fmla="*/ 2147483646 h 957"/>
              <a:gd name="T6" fmla="*/ 2147483646 w 1194"/>
              <a:gd name="T7" fmla="*/ 0 h 957"/>
              <a:gd name="T8" fmla="*/ 2147483646 w 1194"/>
              <a:gd name="T9" fmla="*/ 0 h 9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4"/>
              <a:gd name="T16" fmla="*/ 0 h 957"/>
              <a:gd name="T17" fmla="*/ 1194 w 1194"/>
              <a:gd name="T18" fmla="*/ 957 h 9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4" h="957">
                <a:moveTo>
                  <a:pt x="843" y="0"/>
                </a:moveTo>
                <a:lnTo>
                  <a:pt x="0" y="885"/>
                </a:lnTo>
                <a:lnTo>
                  <a:pt x="0" y="957"/>
                </a:lnTo>
                <a:lnTo>
                  <a:pt x="1194" y="0"/>
                </a:lnTo>
                <a:lnTo>
                  <a:pt x="84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591" name="Freeform 8"/>
          <p:cNvSpPr/>
          <p:nvPr/>
        </p:nvSpPr>
        <p:spPr bwMode="gray">
          <a:xfrm>
            <a:off x="1871663" y="-14288"/>
            <a:ext cx="2138362" cy="1581151"/>
          </a:xfrm>
          <a:custGeom>
            <a:avLst/>
            <a:gdLst>
              <a:gd name="T0" fmla="*/ 2147483646 w 1347"/>
              <a:gd name="T1" fmla="*/ 0 h 996"/>
              <a:gd name="T2" fmla="*/ 0 w 1347"/>
              <a:gd name="T3" fmla="*/ 2147483646 h 996"/>
              <a:gd name="T4" fmla="*/ 0 w 1347"/>
              <a:gd name="T5" fmla="*/ 2147483646 h 996"/>
              <a:gd name="T6" fmla="*/ 2147483646 w 1347"/>
              <a:gd name="T7" fmla="*/ 0 h 996"/>
              <a:gd name="T8" fmla="*/ 2147483646 w 1347"/>
              <a:gd name="T9" fmla="*/ 0 h 9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7"/>
              <a:gd name="T16" fmla="*/ 0 h 996"/>
              <a:gd name="T17" fmla="*/ 1347 w 1347"/>
              <a:gd name="T18" fmla="*/ 996 h 9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7" h="996">
                <a:moveTo>
                  <a:pt x="1347" y="0"/>
                </a:moveTo>
                <a:lnTo>
                  <a:pt x="0" y="996"/>
                </a:lnTo>
                <a:lnTo>
                  <a:pt x="0" y="957"/>
                </a:lnTo>
                <a:lnTo>
                  <a:pt x="1191" y="0"/>
                </a:lnTo>
                <a:lnTo>
                  <a:pt x="13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592" name="Freeform 9"/>
          <p:cNvSpPr/>
          <p:nvPr/>
        </p:nvSpPr>
        <p:spPr bwMode="gray">
          <a:xfrm>
            <a:off x="1871663" y="-14288"/>
            <a:ext cx="2338387" cy="1627188"/>
          </a:xfrm>
          <a:custGeom>
            <a:avLst/>
            <a:gdLst>
              <a:gd name="T0" fmla="*/ 2147483646 w 1473"/>
              <a:gd name="T1" fmla="*/ 2147483646 h 1025"/>
              <a:gd name="T2" fmla="*/ 2147483646 w 1473"/>
              <a:gd name="T3" fmla="*/ 2147483646 h 1025"/>
              <a:gd name="T4" fmla="*/ 0 w 1473"/>
              <a:gd name="T5" fmla="*/ 2147483646 h 1025"/>
              <a:gd name="T6" fmla="*/ 2147483646 w 1473"/>
              <a:gd name="T7" fmla="*/ 0 h 1025"/>
              <a:gd name="T8" fmla="*/ 2147483646 w 1473"/>
              <a:gd name="T9" fmla="*/ 2147483646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3"/>
              <a:gd name="T16" fmla="*/ 0 h 1025"/>
              <a:gd name="T17" fmla="*/ 1473 w 1473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3" h="1025">
                <a:moveTo>
                  <a:pt x="1473" y="6"/>
                </a:moveTo>
                <a:lnTo>
                  <a:pt x="2" y="1025"/>
                </a:lnTo>
                <a:lnTo>
                  <a:pt x="0" y="995"/>
                </a:lnTo>
                <a:lnTo>
                  <a:pt x="1344" y="0"/>
                </a:lnTo>
                <a:lnTo>
                  <a:pt x="1473" y="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593" name="Freeform 10"/>
          <p:cNvSpPr/>
          <p:nvPr/>
        </p:nvSpPr>
        <p:spPr bwMode="gray">
          <a:xfrm>
            <a:off x="1874838" y="4437063"/>
            <a:ext cx="3525837" cy="2435225"/>
          </a:xfrm>
          <a:custGeom>
            <a:avLst/>
            <a:gdLst>
              <a:gd name="T0" fmla="*/ 2147483646 w 2221"/>
              <a:gd name="T1" fmla="*/ 2147483646 h 1534"/>
              <a:gd name="T2" fmla="*/ 0 w 2221"/>
              <a:gd name="T3" fmla="*/ 0 h 1534"/>
              <a:gd name="T4" fmla="*/ 2147483646 w 2221"/>
              <a:gd name="T5" fmla="*/ 2147483646 h 1534"/>
              <a:gd name="T6" fmla="*/ 2147483646 w 2221"/>
              <a:gd name="T7" fmla="*/ 2147483646 h 1534"/>
              <a:gd name="T8" fmla="*/ 2147483646 w 2221"/>
              <a:gd name="T9" fmla="*/ 2147483646 h 1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1"/>
              <a:gd name="T16" fmla="*/ 0 h 1534"/>
              <a:gd name="T17" fmla="*/ 2221 w 2221"/>
              <a:gd name="T18" fmla="*/ 1534 h 1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1" h="1534">
                <a:moveTo>
                  <a:pt x="2221" y="1533"/>
                </a:moveTo>
                <a:lnTo>
                  <a:pt x="0" y="0"/>
                </a:lnTo>
                <a:lnTo>
                  <a:pt x="1" y="25"/>
                </a:lnTo>
                <a:lnTo>
                  <a:pt x="2059" y="1534"/>
                </a:lnTo>
                <a:lnTo>
                  <a:pt x="2221" y="15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594" name="Freeform 11"/>
          <p:cNvSpPr/>
          <p:nvPr/>
        </p:nvSpPr>
        <p:spPr bwMode="gray">
          <a:xfrm>
            <a:off x="1876425" y="4475163"/>
            <a:ext cx="3265488" cy="2392362"/>
          </a:xfrm>
          <a:custGeom>
            <a:avLst/>
            <a:gdLst>
              <a:gd name="T0" fmla="*/ 2147483646 w 2057"/>
              <a:gd name="T1" fmla="*/ 2147483646 h 1507"/>
              <a:gd name="T2" fmla="*/ 0 w 2057"/>
              <a:gd name="T3" fmla="*/ 0 h 1507"/>
              <a:gd name="T4" fmla="*/ 0 w 2057"/>
              <a:gd name="T5" fmla="*/ 2147483646 h 1507"/>
              <a:gd name="T6" fmla="*/ 2147483646 w 2057"/>
              <a:gd name="T7" fmla="*/ 2147483646 h 1507"/>
              <a:gd name="T8" fmla="*/ 2147483646 w 2057"/>
              <a:gd name="T9" fmla="*/ 2147483646 h 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7"/>
              <a:gd name="T16" fmla="*/ 0 h 1507"/>
              <a:gd name="T17" fmla="*/ 2057 w 2057"/>
              <a:gd name="T18" fmla="*/ 1507 h 15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7" h="1507">
                <a:moveTo>
                  <a:pt x="2057" y="1507"/>
                </a:moveTo>
                <a:lnTo>
                  <a:pt x="0" y="0"/>
                </a:lnTo>
                <a:lnTo>
                  <a:pt x="0" y="30"/>
                </a:lnTo>
                <a:lnTo>
                  <a:pt x="1857" y="1507"/>
                </a:lnTo>
                <a:lnTo>
                  <a:pt x="2057" y="15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595" name="Freeform 12"/>
          <p:cNvSpPr/>
          <p:nvPr/>
        </p:nvSpPr>
        <p:spPr bwMode="gray">
          <a:xfrm>
            <a:off x="1871663" y="4518025"/>
            <a:ext cx="2946400" cy="2344738"/>
          </a:xfrm>
          <a:custGeom>
            <a:avLst/>
            <a:gdLst>
              <a:gd name="T0" fmla="*/ 2147483646 w 1856"/>
              <a:gd name="T1" fmla="*/ 2147483646 h 1477"/>
              <a:gd name="T2" fmla="*/ 0 w 1856"/>
              <a:gd name="T3" fmla="*/ 2147483646 h 1477"/>
              <a:gd name="T4" fmla="*/ 0 w 1856"/>
              <a:gd name="T5" fmla="*/ 0 h 1477"/>
              <a:gd name="T6" fmla="*/ 2147483646 w 1856"/>
              <a:gd name="T7" fmla="*/ 2147483646 h 1477"/>
              <a:gd name="T8" fmla="*/ 2147483646 w 1856"/>
              <a:gd name="T9" fmla="*/ 2147483646 h 1477"/>
              <a:gd name="T10" fmla="*/ 2147483646 w 1856"/>
              <a:gd name="T11" fmla="*/ 2147483646 h 14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56"/>
              <a:gd name="T19" fmla="*/ 0 h 1477"/>
              <a:gd name="T20" fmla="*/ 1856 w 1856"/>
              <a:gd name="T21" fmla="*/ 1477 h 14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6" h="1477">
                <a:moveTo>
                  <a:pt x="1344" y="1474"/>
                </a:moveTo>
                <a:lnTo>
                  <a:pt x="0" y="97"/>
                </a:lnTo>
                <a:lnTo>
                  <a:pt x="0" y="0"/>
                </a:lnTo>
                <a:lnTo>
                  <a:pt x="1856" y="1474"/>
                </a:lnTo>
                <a:lnTo>
                  <a:pt x="1848" y="1477"/>
                </a:lnTo>
                <a:lnTo>
                  <a:pt x="1344" y="1474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596" name="Line 17"/>
          <p:cNvSpPr>
            <a:spLocks noChangeShapeType="1"/>
          </p:cNvSpPr>
          <p:nvPr/>
        </p:nvSpPr>
        <p:spPr bwMode="gray">
          <a:xfrm>
            <a:off x="1876425" y="1552575"/>
            <a:ext cx="0" cy="295751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597" name="Rectangle 40"/>
          <p:cNvSpPr txBox="1">
            <a:spLocks noChangeArrowheads="1"/>
          </p:cNvSpPr>
          <p:nvPr/>
        </p:nvSpPr>
        <p:spPr bwMode="white">
          <a:xfrm>
            <a:off x="1763713" y="2060575"/>
            <a:ext cx="49688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70000"/>
              </a:lnSpc>
            </a:pPr>
            <a:r>
              <a:rPr kumimoji="1" lang="en-US" altLang="zh-CN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时事报告</a:t>
            </a:r>
            <a:r>
              <a:rPr kumimoji="1" lang="en-US" altLang="zh-CN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杂志社</a:t>
            </a:r>
            <a:endParaRPr kumimoji="1" lang="ko-KR" altLang="en-US" sz="4000" b="1">
              <a:solidFill>
                <a:srgbClr val="FFFFFF"/>
              </a:solidFill>
              <a:latin typeface="微软雅黑" panose="020B0503020204020204" pitchFamily="34" charset="-122"/>
              <a:ea typeface="冬青黑体简体中文 W6"/>
              <a:cs typeface="冬青黑体简体中文 W6"/>
            </a:endParaRPr>
          </a:p>
        </p:txBody>
      </p:sp>
      <p:sp>
        <p:nvSpPr>
          <p:cNvPr id="67598" name="Rectangle 41"/>
          <p:cNvSpPr txBox="1">
            <a:spLocks noChangeArrowheads="1"/>
          </p:cNvSpPr>
          <p:nvPr/>
        </p:nvSpPr>
        <p:spPr bwMode="white">
          <a:xfrm>
            <a:off x="2051050" y="2997200"/>
            <a:ext cx="5473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latinLnBrk="1" hangingPunct="1">
              <a:spcBef>
                <a:spcPct val="20000"/>
              </a:spcBef>
            </a:pPr>
            <a:r>
              <a:rPr kumimoji="1" lang="zh-CN" altLang="en-US" sz="2800" b="1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形势与政策课专用</a:t>
            </a:r>
            <a:endParaRPr kumimoji="1" lang="ko-KR" altLang="en-US" sz="2800" b="1">
              <a:solidFill>
                <a:srgbClr val="FFFFFF"/>
              </a:solidFill>
              <a:latin typeface="华文楷体" panose="02010600040101010101" pitchFamily="2" charset="-122"/>
              <a:ea typeface="楷体-简"/>
              <a:cs typeface="楷体-简"/>
            </a:endParaRPr>
          </a:p>
        </p:txBody>
      </p:sp>
      <p:sp>
        <p:nvSpPr>
          <p:cNvPr id="67599" name="Rectangle 6"/>
          <p:cNvSpPr>
            <a:spLocks noChangeArrowheads="1"/>
          </p:cNvSpPr>
          <p:nvPr/>
        </p:nvSpPr>
        <p:spPr bwMode="gray">
          <a:xfrm>
            <a:off x="65088" y="4457700"/>
            <a:ext cx="1762125" cy="2159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67600" name="图片 2" descr="章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416175"/>
            <a:ext cx="11525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01" name="Freeform 20"/>
          <p:cNvSpPr/>
          <p:nvPr/>
        </p:nvSpPr>
        <p:spPr bwMode="gray">
          <a:xfrm>
            <a:off x="1811338" y="-9525"/>
            <a:ext cx="7332662" cy="6946900"/>
          </a:xfrm>
          <a:custGeom>
            <a:avLst/>
            <a:gdLst>
              <a:gd name="T0" fmla="*/ 2147483646 w 4579"/>
              <a:gd name="T1" fmla="*/ 0 h 4338"/>
              <a:gd name="T2" fmla="*/ 2147483646 w 4579"/>
              <a:gd name="T3" fmla="*/ 2147483646 h 4338"/>
              <a:gd name="T4" fmla="*/ 0 w 4579"/>
              <a:gd name="T5" fmla="*/ 2147483646 h 4338"/>
              <a:gd name="T6" fmla="*/ 2147483646 w 4579"/>
              <a:gd name="T7" fmla="*/ 2147483646 h 4338"/>
              <a:gd name="T8" fmla="*/ 2147483646 w 4579"/>
              <a:gd name="T9" fmla="*/ 2147483646 h 4338"/>
              <a:gd name="T10" fmla="*/ 2147483646 w 4579"/>
              <a:gd name="T11" fmla="*/ 0 h 4338"/>
              <a:gd name="T12" fmla="*/ 2147483646 w 4579"/>
              <a:gd name="T13" fmla="*/ 0 h 43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79"/>
              <a:gd name="T22" fmla="*/ 0 h 4338"/>
              <a:gd name="T23" fmla="*/ 4579 w 4579"/>
              <a:gd name="T24" fmla="*/ 4338 h 43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79" h="4338">
                <a:moveTo>
                  <a:pt x="1471" y="0"/>
                </a:moveTo>
                <a:lnTo>
                  <a:pt x="1" y="1020"/>
                </a:lnTo>
                <a:lnTo>
                  <a:pt x="0" y="2805"/>
                </a:lnTo>
                <a:lnTo>
                  <a:pt x="2221" y="4338"/>
                </a:lnTo>
                <a:lnTo>
                  <a:pt x="4579" y="4332"/>
                </a:lnTo>
                <a:lnTo>
                  <a:pt x="4573" y="0"/>
                </a:lnTo>
                <a:lnTo>
                  <a:pt x="14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7602" name="Picture 8" descr="谢谢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214563"/>
            <a:ext cx="1219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03" name="Text Box 8"/>
          <p:cNvSpPr txBox="1">
            <a:spLocks noChangeArrowheads="1"/>
          </p:cNvSpPr>
          <p:nvPr/>
        </p:nvSpPr>
        <p:spPr bwMode="gray">
          <a:xfrm>
            <a:off x="0" y="4418013"/>
            <a:ext cx="20875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r>
              <a:rPr lang="en-US" altLang="zh-CN" sz="1100" b="1">
                <a:solidFill>
                  <a:srgbClr val="A6A6A6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www.xingshizhengce.com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409D17-F4BC-4675-B123-EDB199396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65" y="1166018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anchor="b" anchorCtr="0"/>
          <a:lstStyle/>
          <a:p>
            <a:pPr marL="0" indent="0" algn="ctr">
              <a:buNone/>
            </a:pPr>
            <a: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（一）总体平稳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F88B3BA-EF25-4FFE-A9F4-5D32E14B62F7}"/>
              </a:ext>
            </a:extLst>
          </p:cNvPr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188A2AC-70CD-4103-85E3-678EBB4A26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3237" y="2727325"/>
            <a:ext cx="5275260" cy="1749428"/>
            <a:chOff x="1117" y="1718"/>
            <a:chExt cx="3323" cy="1102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15F97377-D683-4661-9922-9C373D2021E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17" y="2060"/>
              <a:ext cx="3323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A4C60C46-99C9-41AA-855A-FC77ED177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" y="1718"/>
              <a:ext cx="1575" cy="1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marR="0" lvl="0" indent="-342900" algn="ctr" defTabSz="914400" rtl="0" eaLnBrk="0" fontAlgn="base" latinLnBrk="0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</a:pPr>
              <a:r>
                <a:rPr lang="zh-CN" altLang="zh-C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增长稳</a:t>
              </a:r>
              <a:endPara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42900" marR="0" lvl="0" indent="-342900" algn="ctr" defTabSz="914400" rtl="0" eaLnBrk="0" fontAlgn="base" latinLnBrk="0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</a:pPr>
              <a:r>
                <a:rPr lang="zh-CN" altLang="zh-C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就业稳</a:t>
              </a:r>
              <a:endPara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42900" marR="0" lvl="0" indent="-342900" algn="ctr" defTabSz="914400" rtl="0" eaLnBrk="0" fontAlgn="base" latinLnBrk="0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</a:pPr>
              <a:r>
                <a:rPr lang="zh-CN" altLang="zh-C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物价稳</a:t>
              </a:r>
              <a:endPara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42900" marR="0" lvl="0" indent="-342900" algn="ctr" defTabSz="914400" rtl="0" eaLnBrk="0" fontAlgn="base" latinLnBrk="0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</a:pP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国际收支格局稳</a:t>
              </a:r>
              <a:endPara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CF77408B-F65B-4EF6-83C2-8F374A6A5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" y="2100"/>
              <a:ext cx="7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1249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629069B-D7FB-4CCD-9A1A-0B41105A9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增长稳</a:t>
            </a:r>
            <a:endParaRPr lang="zh-CN" altLang="en-U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graphicFrame>
        <p:nvGraphicFramePr>
          <p:cNvPr id="15" name="内容占位符 14">
            <a:extLst>
              <a:ext uri="{FF2B5EF4-FFF2-40B4-BE49-F238E27FC236}">
                <a16:creationId xmlns:a16="http://schemas.microsoft.com/office/drawing/2014/main" id="{A22D5D1B-64CC-4800-81D4-8CA7D01666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164879"/>
              </p:ext>
            </p:extLst>
          </p:nvPr>
        </p:nvGraphicFramePr>
        <p:xfrm>
          <a:off x="872455" y="1306542"/>
          <a:ext cx="4026715" cy="3299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矩形 15">
            <a:extLst>
              <a:ext uri="{FF2B5EF4-FFF2-40B4-BE49-F238E27FC236}">
                <a16:creationId xmlns:a16="http://schemas.microsoft.com/office/drawing/2014/main" id="{C0F638A9-3001-4DB2-8086-B550A4ECC177}"/>
              </a:ext>
            </a:extLst>
          </p:cNvPr>
          <p:cNvSpPr/>
          <p:nvPr/>
        </p:nvSpPr>
        <p:spPr>
          <a:xfrm>
            <a:off x="5419287" y="2057211"/>
            <a:ext cx="3384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n-ea"/>
              </a:rPr>
              <a:t>1.</a:t>
            </a:r>
            <a:r>
              <a:rPr lang="zh-CN" altLang="en-US" dirty="0">
                <a:latin typeface="+mn-ea"/>
              </a:rPr>
              <a:t>过去</a:t>
            </a:r>
            <a:r>
              <a:rPr lang="en-US" altLang="zh-CN" dirty="0">
                <a:latin typeface="+mn-ea"/>
              </a:rPr>
              <a:t>3</a:t>
            </a:r>
            <a:r>
              <a:rPr lang="zh-CN" altLang="en-US" dirty="0">
                <a:latin typeface="+mn-ea"/>
              </a:rPr>
              <a:t>年，</a:t>
            </a:r>
            <a:r>
              <a:rPr lang="en-US" altLang="zh-CN" dirty="0">
                <a:latin typeface="+mn-ea"/>
              </a:rPr>
              <a:t>GDP</a:t>
            </a:r>
            <a:r>
              <a:rPr lang="zh-CN" altLang="en-US" dirty="0">
                <a:latin typeface="+mn-ea"/>
              </a:rPr>
              <a:t>的增长速度基本在</a:t>
            </a:r>
            <a:r>
              <a:rPr lang="en-US" altLang="zh-CN" dirty="0">
                <a:latin typeface="+mn-ea"/>
              </a:rPr>
              <a:t>6.7%-7%</a:t>
            </a:r>
            <a:r>
              <a:rPr lang="zh-CN" altLang="en-US" dirty="0">
                <a:latin typeface="+mn-ea"/>
              </a:rPr>
              <a:t>这个区间运行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9ADEE2C-57F1-45C3-9178-5FF87AC5B54F}"/>
              </a:ext>
            </a:extLst>
          </p:cNvPr>
          <p:cNvSpPr/>
          <p:nvPr/>
        </p:nvSpPr>
        <p:spPr>
          <a:xfrm>
            <a:off x="872455" y="4852759"/>
            <a:ext cx="73579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我国经济成功地完成了由高速挡向中高速挡转换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25B3CFF-69F5-4150-A1BF-923AC79BF3B0}"/>
              </a:ext>
            </a:extLst>
          </p:cNvPr>
          <p:cNvSpPr/>
          <p:nvPr/>
        </p:nvSpPr>
        <p:spPr>
          <a:xfrm>
            <a:off x="5419287" y="3088014"/>
            <a:ext cx="3496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经济增长的速度向这个阶段的潜在增长率收敛</a:t>
            </a:r>
          </a:p>
        </p:txBody>
      </p:sp>
    </p:spTree>
    <p:extLst>
      <p:ext uri="{BB962C8B-B14F-4D97-AF65-F5344CB8AC3E}">
        <p14:creationId xmlns:p14="http://schemas.microsoft.com/office/powerpoint/2010/main" val="41332635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1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1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AsOne/>
      </p:bldGraphic>
      <p:bldP spid="16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F8847A3-D86E-4186-AD4D-0C78778A7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就业</a:t>
            </a:r>
            <a:r>
              <a:rPr lang="zh-CN" altLang="zh-CN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稳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8FC2BB9C-4585-405F-BAD1-5592F5C5E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01" y="1466909"/>
            <a:ext cx="4134239" cy="2327424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38AD67B-2C17-4881-92EE-A7F052C5C2DF}"/>
              </a:ext>
            </a:extLst>
          </p:cNvPr>
          <p:cNvSpPr/>
          <p:nvPr/>
        </p:nvSpPr>
        <p:spPr>
          <a:xfrm>
            <a:off x="611024" y="39176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过去五年，每年新增就业超过</a:t>
            </a:r>
            <a:r>
              <a:rPr lang="en-US" altLang="zh-CN" dirty="0">
                <a:solidFill>
                  <a:srgbClr val="0070C0"/>
                </a:solidFill>
              </a:rPr>
              <a:t>1300</a:t>
            </a:r>
            <a:r>
              <a:rPr lang="zh-CN" altLang="en-US" dirty="0">
                <a:solidFill>
                  <a:srgbClr val="0070C0"/>
                </a:solidFill>
              </a:rPr>
              <a:t>万人，调查失业率基本保持在</a:t>
            </a:r>
            <a:r>
              <a:rPr lang="en-US" altLang="zh-CN" dirty="0">
                <a:solidFill>
                  <a:srgbClr val="0070C0"/>
                </a:solidFill>
              </a:rPr>
              <a:t>5%</a:t>
            </a:r>
            <a:r>
              <a:rPr lang="zh-CN" altLang="en-US" dirty="0">
                <a:solidFill>
                  <a:srgbClr val="0070C0"/>
                </a:solidFill>
              </a:rPr>
              <a:t>左右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503E424-A0BE-4730-9256-369607079105}"/>
              </a:ext>
            </a:extLst>
          </p:cNvPr>
          <p:cNvSpPr/>
          <p:nvPr/>
        </p:nvSpPr>
        <p:spPr>
          <a:xfrm>
            <a:off x="1187865" y="4866269"/>
            <a:ext cx="6785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就业稳是经济稳定运行的压舱石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4EC29F2-91D4-4E41-91DD-3D30F281DDDD}"/>
              </a:ext>
            </a:extLst>
          </p:cNvPr>
          <p:cNvSpPr/>
          <p:nvPr/>
        </p:nvSpPr>
        <p:spPr>
          <a:xfrm>
            <a:off x="4995017" y="1698165"/>
            <a:ext cx="3921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增长的绝对量是在增加的，对劳动力的基本需求并没有下降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088C6CC-48A8-45A1-B5A9-5BB8038603DE}"/>
              </a:ext>
            </a:extLst>
          </p:cNvPr>
          <p:cNvSpPr/>
          <p:nvPr/>
        </p:nvSpPr>
        <p:spPr>
          <a:xfrm>
            <a:off x="5017175" y="2570982"/>
            <a:ext cx="220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服务业增长在加快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8ECEEA4-D732-4E89-8C09-5A26F130CA82}"/>
              </a:ext>
            </a:extLst>
          </p:cNvPr>
          <p:cNvSpPr/>
          <p:nvPr/>
        </p:nvSpPr>
        <p:spPr>
          <a:xfrm>
            <a:off x="4995017" y="3244334"/>
            <a:ext cx="2898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人口结构变化效应的显现</a:t>
            </a:r>
          </a:p>
        </p:txBody>
      </p:sp>
    </p:spTree>
    <p:extLst>
      <p:ext uri="{BB962C8B-B14F-4D97-AF65-F5344CB8AC3E}">
        <p14:creationId xmlns:p14="http://schemas.microsoft.com/office/powerpoint/2010/main" val="85208953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78E1E8A-FF9C-4A9C-9164-1499D9F7D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物价</a:t>
            </a:r>
            <a:r>
              <a:rPr lang="zh-CN" altLang="zh-CN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稳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C99F500-CE3E-436C-A1C4-D38134FC5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54" y="1417638"/>
            <a:ext cx="4135772" cy="2400300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7FD20BC-C22F-44F3-B623-9D56AD7E7DF9}"/>
              </a:ext>
            </a:extLst>
          </p:cNvPr>
          <p:cNvSpPr/>
          <p:nvPr/>
        </p:nvSpPr>
        <p:spPr>
          <a:xfrm>
            <a:off x="2521853" y="3919656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居民消费价格指数基本在</a:t>
            </a:r>
            <a:r>
              <a:rPr lang="en-US" altLang="zh-CN" dirty="0">
                <a:solidFill>
                  <a:srgbClr val="0070C0"/>
                </a:solidFill>
              </a:rPr>
              <a:t>2%</a:t>
            </a:r>
            <a:r>
              <a:rPr lang="zh-CN" altLang="en-US" dirty="0">
                <a:solidFill>
                  <a:srgbClr val="0070C0"/>
                </a:solidFill>
              </a:rPr>
              <a:t>上下波动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9F9C859-BE5E-44A4-BDC3-E5D61B4A54FF}"/>
              </a:ext>
            </a:extLst>
          </p:cNvPr>
          <p:cNvSpPr/>
          <p:nvPr/>
        </p:nvSpPr>
        <p:spPr>
          <a:xfrm>
            <a:off x="1736521" y="4960938"/>
            <a:ext cx="6601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物价总体运行趋势与</a:t>
            </a:r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GDP</a:t>
            </a:r>
            <a:r>
              <a:rPr lang="zh-CN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走势是相匹配的</a:t>
            </a:r>
            <a:endParaRPr lang="zh-CN" altLang="en-US" sz="2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440E0DF-2034-4BB4-8DE7-84AD1F8670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859" y="1373842"/>
            <a:ext cx="3627409" cy="248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474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2BF5AE3-CFF5-43D3-8670-3E5D2A44A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国际收支有所改善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1107484A-7569-4C72-98BB-0141C06C89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7411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494052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6252845"/>
            <a:ext cx="1867535" cy="43688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409D17-F4BC-4675-B123-EDB199396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65" y="1166018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anchor="b" anchorCtr="0"/>
          <a:lstStyle/>
          <a:p>
            <a:pPr marL="0" indent="0" algn="ctr">
              <a:buNone/>
            </a:pPr>
            <a: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（二）稳中向好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F88B3BA-EF25-4FFE-A9F4-5D32E14B62F7}"/>
              </a:ext>
            </a:extLst>
          </p:cNvPr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188A2AC-70CD-4103-85E3-678EBB4A26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3235" y="2727325"/>
            <a:ext cx="5275260" cy="1301752"/>
            <a:chOff x="1117" y="1718"/>
            <a:chExt cx="3323" cy="82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15F97377-D683-4661-9922-9C373D2021E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17" y="2060"/>
              <a:ext cx="3323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A4C60C46-99C9-41AA-855A-FC77ED177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" y="1718"/>
              <a:ext cx="3126" cy="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lvl="0" indent="-342900" algn="ctr" defTabSz="914400">
                <a:lnSpc>
                  <a:spcPts val="35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内在结构在优化</a:t>
              </a:r>
              <a:endPara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42900" lvl="0" indent="-342900" algn="ctr" defTabSz="914400">
                <a:lnSpc>
                  <a:spcPts val="35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发展质量在改善</a:t>
              </a:r>
              <a:endPara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42900" lvl="0" indent="-342900" algn="ctr" defTabSz="914400">
                <a:lnSpc>
                  <a:spcPts val="35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稳定性、协调性、可持续性在增强</a:t>
              </a:r>
              <a:endPara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CF77408B-F65B-4EF6-83C2-8F374A6A5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" y="2100"/>
              <a:ext cx="7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 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91312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1023</Words>
  <Application>Microsoft Office PowerPoint</Application>
  <PresentationFormat>全屏显示(4:3)</PresentationFormat>
  <Paragraphs>156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52" baseType="lpstr">
      <vt:lpstr>等线</vt:lpstr>
      <vt:lpstr>冬青黑体简体中文 W6</vt:lpstr>
      <vt:lpstr>黑体</vt:lpstr>
      <vt:lpstr>华文行楷</vt:lpstr>
      <vt:lpstr>华文楷体</vt:lpstr>
      <vt:lpstr>楷体-简</vt:lpstr>
      <vt:lpstr>宋体</vt:lpstr>
      <vt:lpstr>微软雅黑</vt:lpstr>
      <vt:lpstr>Arial</vt:lpstr>
      <vt:lpstr>Calibri</vt:lpstr>
      <vt:lpstr>Calibri Light</vt:lpstr>
      <vt:lpstr>Tahoma</vt:lpstr>
      <vt:lpstr>Wingdings</vt:lpstr>
      <vt:lpstr>Office 主题</vt:lpstr>
      <vt:lpstr>1_Office 主题</vt:lpstr>
      <vt:lpstr>当前我国宏观经济形势与高质量发展</vt:lpstr>
      <vt:lpstr>PowerPoint 演示文稿</vt:lpstr>
      <vt:lpstr>PowerPoint 演示文稿</vt:lpstr>
      <vt:lpstr>PowerPoint 演示文稿</vt:lpstr>
      <vt:lpstr>增长稳</vt:lpstr>
      <vt:lpstr>就业稳</vt:lpstr>
      <vt:lpstr>物价稳</vt:lpstr>
      <vt:lpstr>国际收支有所改善</vt:lpstr>
      <vt:lpstr>PowerPoint 演示文稿</vt:lpstr>
      <vt:lpstr>供给侧改革取得积极进展</vt:lpstr>
      <vt:lpstr>工业主导转向服务业主导</vt:lpstr>
      <vt:lpstr>投资拉动为主转向消费拉动为主</vt:lpstr>
      <vt:lpstr>经济运行质量明显改善</vt:lpstr>
      <vt:lpstr>PowerPoint 演示文稿</vt:lpstr>
      <vt:lpstr>PowerPoint 演示文稿</vt:lpstr>
      <vt:lpstr>经贸摩擦加剧，出口压力加大</vt:lpstr>
      <vt:lpstr>汇率风险上升</vt:lpstr>
      <vt:lpstr>地缘政治冲突有增无减</vt:lpstr>
      <vt:lpstr>PowerPoint 演示文稿</vt:lpstr>
      <vt:lpstr>去产能难</vt:lpstr>
      <vt:lpstr>去库存难</vt:lpstr>
      <vt:lpstr>去杠杆难</vt:lpstr>
      <vt:lpstr>PowerPoint 演示文稿</vt:lpstr>
      <vt:lpstr>六大发展战略</vt:lpstr>
      <vt:lpstr>要解放思想，转变观念</vt:lpstr>
      <vt:lpstr>要以五大发展理念为统领，坚决推进经济结构调整和发展方式转变</vt:lpstr>
      <vt:lpstr>要抓住机遇，深化关键领域改革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jingyi jin</dc:creator>
  <cp:lastModifiedBy>zhai jian</cp:lastModifiedBy>
  <cp:revision>425</cp:revision>
  <dcterms:created xsi:type="dcterms:W3CDTF">2017-08-01T12:38:00Z</dcterms:created>
  <dcterms:modified xsi:type="dcterms:W3CDTF">2018-08-22T07:15:00Z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