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57" r:id="rId5"/>
    <p:sldId id="331" r:id="rId6"/>
    <p:sldId id="324" r:id="rId7"/>
    <p:sldId id="325" r:id="rId8"/>
    <p:sldId id="326" r:id="rId9"/>
    <p:sldId id="328" r:id="rId10"/>
    <p:sldId id="286" r:id="rId11"/>
    <p:sldId id="291" r:id="rId12"/>
    <p:sldId id="292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5B5"/>
    <a:srgbClr val="9132CC"/>
    <a:srgbClr val="721E94"/>
    <a:srgbClr val="695185"/>
    <a:srgbClr val="9943A7"/>
    <a:srgbClr val="8035B9"/>
    <a:srgbClr val="000000"/>
    <a:srgbClr val="A591BD"/>
    <a:srgbClr val="F5090F"/>
    <a:srgbClr val="DF08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59" autoAdjust="0"/>
  </p:normalViewPr>
  <p:slideViewPr>
    <p:cSldViewPr>
      <p:cViewPr>
        <p:scale>
          <a:sx n="60" d="100"/>
          <a:sy n="60" d="100"/>
        </p:scale>
        <p:origin x="-2098" y="-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F796-137C-4BA2-B8CA-6D1FD561B4B2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76C8-DDF0-4EF5-9E0A-C2B16B044C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805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76C8-DDF0-4EF5-9E0A-C2B16B044CD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711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B1AD-6AD8-42D2-B6DF-9769EAB35177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07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08419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60739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69485542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419339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156277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654282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98149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4167011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3636008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799880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842474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954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985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918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37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4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361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05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126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50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35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 descr="杂志社logo网址   单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586719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966645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4559787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153764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563000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24312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3611074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48156960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404493859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222589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6224839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08753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 descr="杂志社logo 新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75400"/>
            <a:ext cx="1546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917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2013/5/8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37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 descr="杂志社logo 新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975" y="6308725"/>
            <a:ext cx="18161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8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2852936"/>
            <a:ext cx="8568952" cy="1425644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5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当前我国经济的特征与走势</a:t>
            </a:r>
            <a:endParaRPr lang="zh-CN" altLang="en-US" sz="5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6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763688" y="-99392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一、</a:t>
            </a:r>
            <a:r>
              <a:rPr lang="zh-CN" altLang="zh-CN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贯彻</a:t>
            </a:r>
            <a:r>
              <a:rPr lang="zh-CN" altLang="zh-CN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落实十八大精神和政府换届将进一步调动全国上下的发展热情</a:t>
            </a:r>
            <a:endParaRPr lang="zh-CN" altLang="en-US" sz="3200" b="1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9" name="AutoShape 180"/>
          <p:cNvSpPr>
            <a:spLocks noChangeArrowheads="1"/>
          </p:cNvSpPr>
          <p:nvPr/>
        </p:nvSpPr>
        <p:spPr bwMode="auto">
          <a:xfrm rot="5400000">
            <a:off x="6241579" y="2662959"/>
            <a:ext cx="355598" cy="923130"/>
          </a:xfrm>
          <a:prstGeom prst="can">
            <a:avLst>
              <a:gd name="adj" fmla="val 21892"/>
            </a:avLst>
          </a:prstGeom>
          <a:gradFill rotWithShape="1">
            <a:gsLst>
              <a:gs pos="0">
                <a:srgbClr val="B2B2B2">
                  <a:gamma/>
                  <a:shade val="3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36078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" name="AutoShape 183"/>
          <p:cNvSpPr>
            <a:spLocks noChangeArrowheads="1"/>
          </p:cNvSpPr>
          <p:nvPr/>
        </p:nvSpPr>
        <p:spPr bwMode="auto">
          <a:xfrm rot="5400000">
            <a:off x="6670599" y="2724473"/>
            <a:ext cx="420689" cy="1846263"/>
          </a:xfrm>
          <a:prstGeom prst="can">
            <a:avLst>
              <a:gd name="adj" fmla="val 1780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" name="AutoShape 186"/>
          <p:cNvSpPr>
            <a:spLocks noChangeArrowheads="1"/>
          </p:cNvSpPr>
          <p:nvPr/>
        </p:nvSpPr>
        <p:spPr bwMode="auto">
          <a:xfrm rot="5400000">
            <a:off x="6447556" y="3550767"/>
            <a:ext cx="360362" cy="1339851"/>
          </a:xfrm>
          <a:prstGeom prst="can">
            <a:avLst>
              <a:gd name="adj" fmla="val 15519"/>
            </a:avLst>
          </a:prstGeom>
          <a:gradFill rotWithShape="1">
            <a:gsLst>
              <a:gs pos="0">
                <a:srgbClr val="B2B2B2">
                  <a:gamma/>
                  <a:shade val="3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36078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" name="AutoShape 189"/>
          <p:cNvSpPr>
            <a:spLocks noChangeArrowheads="1"/>
          </p:cNvSpPr>
          <p:nvPr/>
        </p:nvSpPr>
        <p:spPr bwMode="auto">
          <a:xfrm rot="5400000">
            <a:off x="6125072" y="4363347"/>
            <a:ext cx="413193" cy="747712"/>
          </a:xfrm>
          <a:prstGeom prst="can">
            <a:avLst>
              <a:gd name="adj" fmla="val 11773"/>
            </a:avLst>
          </a:prstGeom>
          <a:gradFill rotWithShape="1">
            <a:gsLst>
              <a:gs pos="0">
                <a:srgbClr val="B2B2B2">
                  <a:gamma/>
                  <a:shade val="3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36078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4360788" y="1124744"/>
            <a:ext cx="1978025" cy="4381475"/>
            <a:chOff x="3568700" y="1268760"/>
            <a:chExt cx="1978025" cy="4381475"/>
          </a:xfrm>
        </p:grpSpPr>
        <p:sp>
          <p:nvSpPr>
            <p:cNvPr id="94" name="AutoShape 44"/>
            <p:cNvSpPr>
              <a:spLocks noChangeArrowheads="1"/>
            </p:cNvSpPr>
            <p:nvPr/>
          </p:nvSpPr>
          <p:spPr bwMode="auto">
            <a:xfrm>
              <a:off x="3568700" y="1268760"/>
              <a:ext cx="1978025" cy="4381475"/>
            </a:xfrm>
            <a:prstGeom prst="upArrow">
              <a:avLst>
                <a:gd name="adj1" fmla="val 59454"/>
                <a:gd name="adj2" fmla="val 45303"/>
              </a:avLst>
            </a:pr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>
                    <a:alpha val="70000"/>
                  </a:srgbClr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CC00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95" name="Freeform 176"/>
            <p:cNvSpPr>
              <a:spLocks/>
            </p:cNvSpPr>
            <p:nvPr/>
          </p:nvSpPr>
          <p:spPr bwMode="auto">
            <a:xfrm>
              <a:off x="3967163" y="3525714"/>
              <a:ext cx="1235075" cy="55562"/>
            </a:xfrm>
            <a:custGeom>
              <a:avLst/>
              <a:gdLst>
                <a:gd name="T0" fmla="*/ 0 w 790"/>
                <a:gd name="T1" fmla="*/ 8 h 34"/>
                <a:gd name="T2" fmla="*/ 48 w 790"/>
                <a:gd name="T3" fmla="*/ 34 h 34"/>
                <a:gd name="T4" fmla="*/ 736 w 790"/>
                <a:gd name="T5" fmla="*/ 34 h 34"/>
                <a:gd name="T6" fmla="*/ 790 w 79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34">
                  <a:moveTo>
                    <a:pt x="0" y="8"/>
                  </a:moveTo>
                  <a:lnTo>
                    <a:pt x="48" y="34"/>
                  </a:lnTo>
                  <a:lnTo>
                    <a:pt x="736" y="34"/>
                  </a:lnTo>
                  <a:lnTo>
                    <a:pt x="790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177"/>
            <p:cNvSpPr>
              <a:spLocks/>
            </p:cNvSpPr>
            <p:nvPr/>
          </p:nvSpPr>
          <p:spPr bwMode="auto">
            <a:xfrm>
              <a:off x="3965575" y="4073401"/>
              <a:ext cx="1235075" cy="55563"/>
            </a:xfrm>
            <a:custGeom>
              <a:avLst/>
              <a:gdLst>
                <a:gd name="T0" fmla="*/ 0 w 790"/>
                <a:gd name="T1" fmla="*/ 8 h 34"/>
                <a:gd name="T2" fmla="*/ 48 w 790"/>
                <a:gd name="T3" fmla="*/ 34 h 34"/>
                <a:gd name="T4" fmla="*/ 736 w 790"/>
                <a:gd name="T5" fmla="*/ 34 h 34"/>
                <a:gd name="T6" fmla="*/ 790 w 79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34">
                  <a:moveTo>
                    <a:pt x="0" y="8"/>
                  </a:moveTo>
                  <a:lnTo>
                    <a:pt x="48" y="34"/>
                  </a:lnTo>
                  <a:lnTo>
                    <a:pt x="736" y="34"/>
                  </a:lnTo>
                  <a:lnTo>
                    <a:pt x="790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178"/>
            <p:cNvSpPr>
              <a:spLocks/>
            </p:cNvSpPr>
            <p:nvPr/>
          </p:nvSpPr>
          <p:spPr bwMode="auto">
            <a:xfrm>
              <a:off x="3963988" y="4622676"/>
              <a:ext cx="1235075" cy="53975"/>
            </a:xfrm>
            <a:custGeom>
              <a:avLst/>
              <a:gdLst>
                <a:gd name="T0" fmla="*/ 0 w 790"/>
                <a:gd name="T1" fmla="*/ 8 h 34"/>
                <a:gd name="T2" fmla="*/ 48 w 790"/>
                <a:gd name="T3" fmla="*/ 34 h 34"/>
                <a:gd name="T4" fmla="*/ 736 w 790"/>
                <a:gd name="T5" fmla="*/ 34 h 34"/>
                <a:gd name="T6" fmla="*/ 790 w 79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34">
                  <a:moveTo>
                    <a:pt x="0" y="8"/>
                  </a:moveTo>
                  <a:lnTo>
                    <a:pt x="48" y="34"/>
                  </a:lnTo>
                  <a:lnTo>
                    <a:pt x="736" y="34"/>
                  </a:lnTo>
                  <a:lnTo>
                    <a:pt x="790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179"/>
            <p:cNvSpPr>
              <a:spLocks/>
            </p:cNvSpPr>
            <p:nvPr/>
          </p:nvSpPr>
          <p:spPr bwMode="auto">
            <a:xfrm>
              <a:off x="3962400" y="5160839"/>
              <a:ext cx="1235075" cy="55562"/>
            </a:xfrm>
            <a:custGeom>
              <a:avLst/>
              <a:gdLst>
                <a:gd name="T0" fmla="*/ 0 w 790"/>
                <a:gd name="T1" fmla="*/ 8 h 34"/>
                <a:gd name="T2" fmla="*/ 48 w 790"/>
                <a:gd name="T3" fmla="*/ 34 h 34"/>
                <a:gd name="T4" fmla="*/ 736 w 790"/>
                <a:gd name="T5" fmla="*/ 34 h 34"/>
                <a:gd name="T6" fmla="*/ 790 w 79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34">
                  <a:moveTo>
                    <a:pt x="0" y="8"/>
                  </a:moveTo>
                  <a:lnTo>
                    <a:pt x="48" y="34"/>
                  </a:lnTo>
                  <a:lnTo>
                    <a:pt x="736" y="34"/>
                  </a:lnTo>
                  <a:lnTo>
                    <a:pt x="790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Text Box 202"/>
            <p:cNvSpPr txBox="1">
              <a:spLocks noChangeArrowheads="1"/>
            </p:cNvSpPr>
            <p:nvPr/>
          </p:nvSpPr>
          <p:spPr bwMode="auto">
            <a:xfrm>
              <a:off x="3923928" y="2996952"/>
              <a:ext cx="1261884" cy="52322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第四年</a:t>
              </a:r>
              <a:endParaRPr lang="ko-KR" altLang="en-US" sz="28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00" name="Text Box 203"/>
            <p:cNvSpPr txBox="1">
              <a:spLocks noChangeArrowheads="1"/>
            </p:cNvSpPr>
            <p:nvPr/>
          </p:nvSpPr>
          <p:spPr bwMode="auto">
            <a:xfrm>
              <a:off x="3923928" y="3573016"/>
              <a:ext cx="1261884" cy="52322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第三年</a:t>
              </a:r>
              <a:endParaRPr lang="ko-KR" altLang="en-US" sz="28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01" name="Text Box 204"/>
            <p:cNvSpPr txBox="1">
              <a:spLocks noChangeArrowheads="1"/>
            </p:cNvSpPr>
            <p:nvPr/>
          </p:nvSpPr>
          <p:spPr bwMode="auto">
            <a:xfrm>
              <a:off x="3923928" y="4149080"/>
              <a:ext cx="1261884" cy="52322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第二年</a:t>
              </a:r>
              <a:endParaRPr lang="ko-KR" altLang="en-US" sz="28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02" name="Text Box 205"/>
            <p:cNvSpPr txBox="1">
              <a:spLocks noChangeArrowheads="1"/>
            </p:cNvSpPr>
            <p:nvPr/>
          </p:nvSpPr>
          <p:spPr bwMode="auto">
            <a:xfrm>
              <a:off x="3923928" y="4653136"/>
              <a:ext cx="1261884" cy="52322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第一年</a:t>
              </a:r>
              <a:endParaRPr lang="ko-KR" altLang="en-US" sz="28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103" name="Freeform 179"/>
            <p:cNvSpPr>
              <a:spLocks/>
            </p:cNvSpPr>
            <p:nvPr/>
          </p:nvSpPr>
          <p:spPr bwMode="auto">
            <a:xfrm>
              <a:off x="3984997" y="2996952"/>
              <a:ext cx="1235075" cy="55562"/>
            </a:xfrm>
            <a:custGeom>
              <a:avLst/>
              <a:gdLst>
                <a:gd name="T0" fmla="*/ 0 w 790"/>
                <a:gd name="T1" fmla="*/ 8 h 34"/>
                <a:gd name="T2" fmla="*/ 48 w 790"/>
                <a:gd name="T3" fmla="*/ 34 h 34"/>
                <a:gd name="T4" fmla="*/ 736 w 790"/>
                <a:gd name="T5" fmla="*/ 34 h 34"/>
                <a:gd name="T6" fmla="*/ 790 w 79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0" h="34">
                  <a:moveTo>
                    <a:pt x="0" y="8"/>
                  </a:moveTo>
                  <a:lnTo>
                    <a:pt x="48" y="34"/>
                  </a:lnTo>
                  <a:lnTo>
                    <a:pt x="736" y="34"/>
                  </a:lnTo>
                  <a:lnTo>
                    <a:pt x="790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Text Box 202"/>
            <p:cNvSpPr txBox="1">
              <a:spLocks noChangeArrowheads="1"/>
            </p:cNvSpPr>
            <p:nvPr/>
          </p:nvSpPr>
          <p:spPr bwMode="auto">
            <a:xfrm>
              <a:off x="3947869" y="2420888"/>
              <a:ext cx="1261884" cy="52322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</a:rPr>
                <a:t>第五年</a:t>
              </a:r>
              <a:endParaRPr lang="ko-KR" altLang="en-US" sz="280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05" name="AutoShape 180"/>
          <p:cNvSpPr>
            <a:spLocks noChangeArrowheads="1"/>
          </p:cNvSpPr>
          <p:nvPr/>
        </p:nvSpPr>
        <p:spPr bwMode="auto">
          <a:xfrm rot="5400000">
            <a:off x="6314999" y="2078360"/>
            <a:ext cx="384175" cy="1050926"/>
          </a:xfrm>
          <a:prstGeom prst="can">
            <a:avLst>
              <a:gd name="adj" fmla="val 21892"/>
            </a:avLst>
          </a:prstGeom>
          <a:gradFill rotWithShape="1">
            <a:gsLst>
              <a:gs pos="0">
                <a:srgbClr val="B2B2B2">
                  <a:gamma/>
                  <a:shade val="3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36078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6" name="Text Box 205"/>
          <p:cNvSpPr txBox="1">
            <a:spLocks noChangeArrowheads="1"/>
          </p:cNvSpPr>
          <p:nvPr/>
        </p:nvSpPr>
        <p:spPr bwMode="auto">
          <a:xfrm>
            <a:off x="6764312" y="4437112"/>
            <a:ext cx="108074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17.3%</a:t>
            </a:r>
            <a:endParaRPr lang="ko-KR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7" name="Text Box 205"/>
          <p:cNvSpPr txBox="1">
            <a:spLocks noChangeArrowheads="1"/>
          </p:cNvSpPr>
          <p:nvPr/>
        </p:nvSpPr>
        <p:spPr bwMode="auto">
          <a:xfrm>
            <a:off x="7163663" y="2329716"/>
            <a:ext cx="108074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19.8%</a:t>
            </a:r>
            <a:endParaRPr lang="ko-KR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8" name="Text Box 205"/>
          <p:cNvSpPr txBox="1">
            <a:spLocks noChangeArrowheads="1"/>
          </p:cNvSpPr>
          <p:nvPr/>
        </p:nvSpPr>
        <p:spPr bwMode="auto">
          <a:xfrm>
            <a:off x="6875631" y="2852936"/>
            <a:ext cx="108074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18.8%</a:t>
            </a:r>
            <a:endParaRPr lang="ko-KR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9" name="Text Box 205"/>
          <p:cNvSpPr txBox="1">
            <a:spLocks noChangeArrowheads="1"/>
          </p:cNvSpPr>
          <p:nvPr/>
        </p:nvSpPr>
        <p:spPr bwMode="auto">
          <a:xfrm>
            <a:off x="7883743" y="3356992"/>
            <a:ext cx="108074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28.5%</a:t>
            </a:r>
            <a:endParaRPr lang="ko-KR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0" name="Text Box 205"/>
          <p:cNvSpPr txBox="1">
            <a:spLocks noChangeArrowheads="1"/>
          </p:cNvSpPr>
          <p:nvPr/>
        </p:nvSpPr>
        <p:spPr bwMode="auto">
          <a:xfrm>
            <a:off x="7379687" y="3933056"/>
            <a:ext cx="1080745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24.1%</a:t>
            </a:r>
            <a:endParaRPr lang="ko-KR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2987824" y="5445224"/>
            <a:ext cx="64684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“</a:t>
            </a:r>
            <a:r>
              <a:rPr lang="zh-CN" altLang="zh-CN" sz="2800" dirty="0">
                <a:latin typeface="+mn-ea"/>
              </a:rPr>
              <a:t>六五</a:t>
            </a:r>
            <a:r>
              <a:rPr lang="en-US" altLang="zh-CN" sz="2800" dirty="0">
                <a:latin typeface="+mn-ea"/>
              </a:rPr>
              <a:t>” </a:t>
            </a:r>
            <a:r>
              <a:rPr lang="zh-CN" altLang="zh-CN" sz="2800" dirty="0">
                <a:latin typeface="+mn-ea"/>
              </a:rPr>
              <a:t>到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十一五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的</a:t>
            </a:r>
            <a:r>
              <a:rPr lang="zh-CN" altLang="zh-CN" sz="2800" dirty="0" smtClean="0">
                <a:latin typeface="+mn-ea"/>
              </a:rPr>
              <a:t>经验</a:t>
            </a:r>
            <a:r>
              <a:rPr lang="zh-CN" altLang="en-US" sz="2800" dirty="0">
                <a:latin typeface="+mn-ea"/>
              </a:rPr>
              <a:t>中</a:t>
            </a:r>
            <a:r>
              <a:rPr lang="zh-CN" altLang="en-US" sz="2800" dirty="0" smtClean="0">
                <a:latin typeface="+mn-ea"/>
              </a:rPr>
              <a:t>，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五年</a:t>
            </a:r>
            <a:r>
              <a:rPr lang="zh-CN" altLang="zh-CN" sz="2800" dirty="0">
                <a:latin typeface="+mn-ea"/>
              </a:rPr>
              <a:t>规划中各年平均投资增速</a:t>
            </a:r>
            <a:endParaRPr lang="zh-CN" altLang="en-US" sz="2800" dirty="0">
              <a:latin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95618" y="2307443"/>
            <a:ext cx="3572326" cy="3209789"/>
          </a:xfrm>
          <a:prstGeom prst="rect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dirty="0">
                <a:sym typeface="Wingdings"/>
              </a:rPr>
              <a:t></a:t>
            </a:r>
            <a:r>
              <a:rPr lang="zh-CN" altLang="en-US" sz="2800" dirty="0" smtClean="0"/>
              <a:t>“十二五”</a:t>
            </a:r>
            <a:r>
              <a:rPr lang="zh-CN" altLang="en-US" sz="2800" dirty="0"/>
              <a:t>规划的第三年</a:t>
            </a:r>
            <a:endParaRPr lang="en-US" altLang="zh-CN" sz="2800" dirty="0"/>
          </a:p>
          <a:p>
            <a:pPr>
              <a:lnSpc>
                <a:spcPts val="3500"/>
              </a:lnSpc>
            </a:pPr>
            <a:r>
              <a:rPr lang="zh-CN" altLang="en-US" sz="2800" dirty="0" smtClean="0">
                <a:sym typeface="Wingdings"/>
              </a:rPr>
              <a:t></a:t>
            </a:r>
            <a:r>
              <a:rPr lang="zh-CN" altLang="en-US" sz="2800" dirty="0" smtClean="0"/>
              <a:t>“十二五”</a:t>
            </a:r>
            <a:r>
              <a:rPr lang="zh-CN" altLang="en-US" sz="2800" dirty="0"/>
              <a:t>规划</a:t>
            </a:r>
            <a:r>
              <a:rPr lang="zh-CN" altLang="zh-CN" sz="2800" dirty="0"/>
              <a:t>中期评估年</a:t>
            </a:r>
            <a:endParaRPr lang="en-US" altLang="zh-CN" sz="2800" dirty="0"/>
          </a:p>
          <a:p>
            <a:pPr>
              <a:lnSpc>
                <a:spcPts val="3500"/>
              </a:lnSpc>
            </a:pPr>
            <a:r>
              <a:rPr lang="en-US" altLang="zh-CN" sz="2800" dirty="0" smtClean="0">
                <a:sym typeface="Wingdings"/>
              </a:rPr>
              <a:t></a:t>
            </a:r>
            <a:r>
              <a:rPr lang="en-US" altLang="zh-CN" sz="2800" dirty="0" smtClean="0"/>
              <a:t> </a:t>
            </a:r>
            <a:r>
              <a:rPr lang="zh-CN" altLang="zh-CN" sz="2800" dirty="0"/>
              <a:t>政府换届后逢“</a:t>
            </a:r>
            <a:r>
              <a:rPr lang="en-US" altLang="zh-CN" sz="2800" dirty="0"/>
              <a:t>3</a:t>
            </a:r>
            <a:r>
              <a:rPr lang="zh-CN" altLang="zh-CN" sz="2800" dirty="0"/>
              <a:t>”的年份经济增长要明显好于上年</a:t>
            </a:r>
            <a:endParaRPr lang="en-US" altLang="zh-CN" sz="2800" dirty="0"/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5842">
            <a:off x="83190" y="1305504"/>
            <a:ext cx="1949011" cy="864481"/>
          </a:xfrm>
          <a:prstGeom prst="rect">
            <a:avLst/>
          </a:prstGeom>
        </p:spPr>
      </p:pic>
      <p:sp>
        <p:nvSpPr>
          <p:cNvPr id="114" name="前凸带形 113"/>
          <p:cNvSpPr/>
          <p:nvPr/>
        </p:nvSpPr>
        <p:spPr>
          <a:xfrm>
            <a:off x="841653" y="2852936"/>
            <a:ext cx="3370307" cy="1220465"/>
          </a:xfrm>
          <a:prstGeom prst="ribbon">
            <a:avLst>
              <a:gd name="adj1" fmla="val 11193"/>
              <a:gd name="adj2" fmla="val 6855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第三年投资增速最快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4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25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625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7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9" grpId="0" animBg="1"/>
      <p:bldP spid="90" grpId="0" animBg="1"/>
      <p:bldP spid="90" grpId="1" animBg="1"/>
      <p:bldP spid="91" grpId="0" animBg="1"/>
      <p:bldP spid="92" grpId="0" animBg="1"/>
      <p:bldP spid="105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 animBg="1"/>
      <p:bldP spid="114" grpId="0" animBg="1"/>
      <p:bldP spid="114" grpId="1" animBg="1"/>
      <p:bldP spid="11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G_Rounded Rectangle 29"/>
          <p:cNvSpPr/>
          <p:nvPr/>
        </p:nvSpPr>
        <p:spPr>
          <a:xfrm>
            <a:off x="569643" y="1700808"/>
            <a:ext cx="3492667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75000"/>
                </a:schemeClr>
              </a:gs>
              <a:gs pos="86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4800000" scaled="0"/>
            <a:tileRect/>
          </a:gradFill>
          <a:ln w="19050">
            <a:solidFill>
              <a:schemeClr val="accent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财政政策方面</a:t>
            </a:r>
            <a:endParaRPr lang="en-US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G_Rounded Rectangle 31"/>
          <p:cNvSpPr/>
          <p:nvPr/>
        </p:nvSpPr>
        <p:spPr>
          <a:xfrm>
            <a:off x="4752408" y="1700808"/>
            <a:ext cx="3492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75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66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4800000" scaled="0"/>
            <a:tileRect/>
          </a:gra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货币</a:t>
            </a:r>
            <a:r>
              <a:rPr lang="zh-CN" altLang="en-US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政策</a:t>
            </a:r>
            <a:r>
              <a:rPr lang="zh-CN" altLang="en-US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方面</a:t>
            </a:r>
            <a:endParaRPr lang="en-US" altLang="zh-CN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8664" y="2329952"/>
            <a:ext cx="3581288" cy="4492141"/>
            <a:chOff x="558664" y="2041920"/>
            <a:chExt cx="3581288" cy="4492141"/>
          </a:xfrm>
        </p:grpSpPr>
        <p:sp>
          <p:nvSpPr>
            <p:cNvPr id="17" name="流程图: 可选过程 16"/>
            <p:cNvSpPr/>
            <p:nvPr/>
          </p:nvSpPr>
          <p:spPr>
            <a:xfrm>
              <a:off x="604647" y="2041920"/>
              <a:ext cx="3291319" cy="3560680"/>
            </a:xfrm>
            <a:prstGeom prst="flowChartAlternateProcess">
              <a:avLst/>
            </a:prstGeom>
            <a:gradFill flip="none" rotWithShape="1">
              <a:gsLst>
                <a:gs pos="32500">
                  <a:schemeClr val="accent2">
                    <a:lumMod val="40000"/>
                    <a:lumOff val="60000"/>
                  </a:schemeClr>
                </a:gs>
                <a:gs pos="0">
                  <a:schemeClr val="accent2"/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58664" y="2132856"/>
              <a:ext cx="3581288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ym typeface="Wingdings"/>
                </a:rPr>
                <a:t></a:t>
              </a:r>
              <a:r>
                <a:rPr lang="en-US" altLang="zh-CN" sz="2800" dirty="0" smtClean="0"/>
                <a:t>2012</a:t>
              </a:r>
              <a:r>
                <a:rPr lang="zh-CN" altLang="zh-CN" sz="2800" dirty="0"/>
                <a:t>年我国</a:t>
              </a:r>
              <a:r>
                <a:rPr lang="zh-CN" altLang="zh-CN" sz="2800" dirty="0" smtClean="0"/>
                <a:t>财政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smtClean="0"/>
                <a:t>    </a:t>
              </a:r>
              <a:r>
                <a:rPr lang="zh-CN" altLang="zh-CN" sz="2800" dirty="0" smtClean="0"/>
                <a:t>赤字率约为</a:t>
              </a:r>
              <a:r>
                <a:rPr lang="en-US" altLang="zh-CN" sz="2800" dirty="0" smtClean="0"/>
                <a:t>1.5%</a:t>
              </a:r>
              <a:r>
                <a:rPr lang="zh-CN" altLang="zh-CN" sz="2800" dirty="0" smtClean="0"/>
                <a:t>，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smtClean="0"/>
                <a:t>    </a:t>
              </a:r>
              <a:r>
                <a:rPr lang="zh-CN" altLang="zh-CN" sz="2800" dirty="0" smtClean="0"/>
                <a:t>可以</a:t>
              </a:r>
              <a:r>
                <a:rPr lang="zh-CN" altLang="zh-CN" sz="2800" dirty="0"/>
                <a:t>适当扩大</a:t>
              </a:r>
              <a:r>
                <a:rPr lang="zh-CN" altLang="zh-CN" sz="2800" dirty="0" smtClean="0"/>
                <a:t>国债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smtClean="0"/>
                <a:t>    </a:t>
              </a:r>
              <a:r>
                <a:rPr lang="zh-CN" altLang="zh-CN" sz="2800" dirty="0" smtClean="0"/>
                <a:t>发行规模</a:t>
              </a:r>
              <a:r>
                <a:rPr lang="zh-CN" altLang="en-US" sz="2800" dirty="0" smtClean="0"/>
                <a:t>。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ym typeface="Wingdings"/>
                </a:rPr>
                <a:t></a:t>
              </a:r>
              <a:r>
                <a:rPr lang="zh-CN" altLang="zh-CN" sz="2800" dirty="0" smtClean="0"/>
                <a:t>中西部</a:t>
              </a:r>
              <a:r>
                <a:rPr lang="zh-CN" altLang="zh-CN" sz="2800" dirty="0"/>
                <a:t>地区</a:t>
              </a:r>
              <a:r>
                <a:rPr lang="zh-CN" altLang="zh-CN" sz="2800" dirty="0" smtClean="0"/>
                <a:t>公共</a:t>
              </a:r>
              <a:r>
                <a:rPr lang="zh-CN" altLang="en-US" sz="2800" dirty="0"/>
                <a:t>服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/>
                <a:t> </a:t>
              </a:r>
              <a:r>
                <a:rPr lang="en-US" altLang="zh-CN" sz="2800" dirty="0" smtClean="0"/>
                <a:t>   </a:t>
              </a:r>
              <a:r>
                <a:rPr lang="zh-CN" altLang="zh-CN" sz="2800" dirty="0" smtClean="0"/>
                <a:t>务</a:t>
              </a:r>
              <a:r>
                <a:rPr lang="zh-CN" altLang="zh-CN" sz="2800" dirty="0"/>
                <a:t>体系投资</a:t>
              </a:r>
              <a:r>
                <a:rPr lang="zh-CN" altLang="zh-CN" sz="2800" dirty="0" smtClean="0"/>
                <a:t>缺口</a:t>
              </a:r>
              <a:r>
                <a:rPr lang="zh-CN" altLang="en-US" sz="2800" dirty="0" smtClean="0"/>
                <a:t>较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smtClean="0"/>
                <a:t>    </a:t>
              </a:r>
              <a:r>
                <a:rPr lang="zh-CN" altLang="zh-CN" sz="2800" dirty="0" smtClean="0"/>
                <a:t>大</a:t>
              </a:r>
              <a:endParaRPr lang="en-US" altLang="zh-CN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ym typeface="Wingdings"/>
                </a:rPr>
                <a:t></a:t>
              </a:r>
              <a:r>
                <a:rPr lang="zh-CN" altLang="zh-CN" sz="2800" dirty="0" smtClean="0"/>
                <a:t>具有</a:t>
              </a:r>
              <a:r>
                <a:rPr lang="zh-CN" altLang="zh-CN" sz="2800" dirty="0"/>
                <a:t>一定</a:t>
              </a:r>
              <a:r>
                <a:rPr lang="zh-CN" altLang="zh-CN" sz="2800" dirty="0" smtClean="0"/>
                <a:t>减税</a:t>
              </a:r>
              <a:r>
                <a:rPr lang="zh-CN" altLang="en-US" sz="2800" dirty="0" smtClean="0"/>
                <a:t>空间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0001" y="2349571"/>
            <a:ext cx="3233152" cy="3671717"/>
            <a:chOff x="4900001" y="2061539"/>
            <a:chExt cx="3233152" cy="3671717"/>
          </a:xfrm>
        </p:grpSpPr>
        <p:sp>
          <p:nvSpPr>
            <p:cNvPr id="18" name="流程图: 可选过程 17"/>
            <p:cNvSpPr/>
            <p:nvPr/>
          </p:nvSpPr>
          <p:spPr>
            <a:xfrm>
              <a:off x="4900001" y="2061539"/>
              <a:ext cx="3233152" cy="3671717"/>
            </a:xfrm>
            <a:prstGeom prst="flowChartAlternateProcess">
              <a:avLst/>
            </a:prstGeom>
            <a:gradFill flip="none" rotWithShape="1">
              <a:gsLst>
                <a:gs pos="71000">
                  <a:srgbClr val="DFE9CA"/>
                </a:gs>
                <a:gs pos="42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4999101" y="2204864"/>
              <a:ext cx="3024016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ym typeface="Wingdings"/>
                </a:rPr>
                <a:t></a:t>
              </a:r>
              <a:r>
                <a:rPr lang="zh-CN" altLang="zh-CN" sz="2800" dirty="0" smtClean="0"/>
                <a:t>存款</a:t>
              </a:r>
              <a:r>
                <a:rPr lang="zh-CN" altLang="zh-CN" sz="2800" dirty="0"/>
                <a:t>准备金率</a:t>
              </a:r>
              <a:r>
                <a:rPr lang="zh-CN" altLang="zh-CN" sz="2800" dirty="0" smtClean="0"/>
                <a:t>仍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/>
                <a:t> </a:t>
              </a:r>
              <a:r>
                <a:rPr lang="en-US" altLang="zh-CN" sz="2800" dirty="0" smtClean="0"/>
                <a:t>   </a:t>
              </a:r>
              <a:r>
                <a:rPr lang="zh-CN" altLang="zh-CN" sz="2800" dirty="0" smtClean="0"/>
                <a:t>有较大</a:t>
              </a:r>
              <a:r>
                <a:rPr lang="zh-CN" altLang="zh-CN" sz="2800" dirty="0"/>
                <a:t>下降</a:t>
              </a:r>
              <a:r>
                <a:rPr lang="zh-CN" altLang="zh-CN" sz="2800" dirty="0" smtClean="0"/>
                <a:t>空间</a:t>
              </a:r>
              <a:endParaRPr lang="en-US" altLang="zh-CN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ym typeface="Wingdings"/>
                </a:rPr>
                <a:t></a:t>
              </a:r>
              <a:r>
                <a:rPr lang="zh-CN" altLang="zh-CN" sz="2800" dirty="0" smtClean="0"/>
                <a:t>存</a:t>
              </a:r>
              <a:r>
                <a:rPr lang="zh-CN" altLang="zh-CN" sz="2800" dirty="0"/>
                <a:t>贷款利率也</a:t>
              </a:r>
              <a:r>
                <a:rPr lang="zh-CN" altLang="zh-CN" sz="2800" dirty="0" smtClean="0"/>
                <a:t>有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/>
                <a:t> </a:t>
              </a:r>
              <a:r>
                <a:rPr lang="en-US" altLang="zh-CN" sz="2800" dirty="0" smtClean="0"/>
                <a:t>   </a:t>
              </a:r>
              <a:r>
                <a:rPr lang="zh-CN" altLang="zh-CN" sz="2800" dirty="0" smtClean="0"/>
                <a:t>下降</a:t>
              </a:r>
              <a:r>
                <a:rPr lang="zh-CN" altLang="zh-CN" sz="2800" dirty="0"/>
                <a:t>空间</a:t>
              </a:r>
              <a:endParaRPr lang="en-US" altLang="zh-CN" sz="28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ym typeface="Wingdings"/>
                </a:rPr>
                <a:t></a:t>
              </a:r>
              <a:r>
                <a:rPr lang="zh-CN" altLang="zh-CN" sz="2800" dirty="0" smtClean="0"/>
                <a:t>金融</a:t>
              </a:r>
              <a:r>
                <a:rPr lang="zh-CN" altLang="zh-CN" sz="2800" dirty="0"/>
                <a:t>体制改革</a:t>
              </a:r>
              <a:r>
                <a:rPr lang="zh-CN" altLang="zh-CN" sz="2800" dirty="0" smtClean="0"/>
                <a:t>和</a:t>
              </a:r>
              <a:endParaRPr lang="en-US" altLang="zh-CN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/>
                <a:t> </a:t>
              </a:r>
              <a:r>
                <a:rPr lang="en-US" altLang="zh-CN" sz="2800" dirty="0" smtClean="0"/>
                <a:t>   </a:t>
              </a:r>
              <a:r>
                <a:rPr lang="zh-CN" altLang="zh-CN" sz="2800" dirty="0" smtClean="0"/>
                <a:t>银行</a:t>
              </a:r>
              <a:r>
                <a:rPr lang="zh-CN" altLang="zh-CN" sz="2800" dirty="0"/>
                <a:t>收费规范</a:t>
              </a:r>
              <a:r>
                <a:rPr lang="zh-CN" altLang="zh-CN" sz="2800" dirty="0" smtClean="0"/>
                <a:t>等</a:t>
              </a:r>
              <a:r>
                <a:rPr lang="en-US" altLang="zh-CN" sz="2800" dirty="0" smtClean="0"/>
                <a:t>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/>
                <a:t> </a:t>
              </a:r>
              <a:r>
                <a:rPr lang="en-US" altLang="zh-CN" sz="2800" dirty="0" smtClean="0"/>
                <a:t>  </a:t>
              </a:r>
              <a:r>
                <a:rPr lang="zh-CN" altLang="zh-CN" sz="2800" dirty="0" smtClean="0"/>
                <a:t>方面</a:t>
              </a:r>
              <a:r>
                <a:rPr lang="zh-CN" altLang="zh-CN" sz="2800" dirty="0"/>
                <a:t>有较大空间</a:t>
              </a:r>
              <a:endParaRPr lang="zh-CN" altLang="en-US" sz="2800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1835696" y="18864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二、我国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扩大内需的政策空间仍然较大</a:t>
            </a:r>
          </a:p>
        </p:txBody>
      </p:sp>
    </p:spTree>
    <p:extLst>
      <p:ext uri="{BB962C8B-B14F-4D97-AF65-F5344CB8AC3E}">
        <p14:creationId xmlns:p14="http://schemas.microsoft.com/office/powerpoint/2010/main" xmlns="" val="3691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组合 3071"/>
          <p:cNvGrpSpPr/>
          <p:nvPr/>
        </p:nvGrpSpPr>
        <p:grpSpPr>
          <a:xfrm>
            <a:off x="335352" y="3645024"/>
            <a:ext cx="8413085" cy="2689827"/>
            <a:chOff x="479395" y="3284922"/>
            <a:chExt cx="8413085" cy="2448333"/>
          </a:xfrm>
        </p:grpSpPr>
        <p:grpSp>
          <p:nvGrpSpPr>
            <p:cNvPr id="12" name="组合 11"/>
            <p:cNvGrpSpPr/>
            <p:nvPr/>
          </p:nvGrpSpPr>
          <p:grpSpPr>
            <a:xfrm>
              <a:off x="479395" y="3284922"/>
              <a:ext cx="8413085" cy="2448333"/>
              <a:chOff x="216488" y="1268760"/>
              <a:chExt cx="8772661" cy="4238983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41150" y="1268760"/>
                <a:ext cx="8723338" cy="4212136"/>
                <a:chOff x="13563" y="2276872"/>
                <a:chExt cx="8734901" cy="3505880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63" y="2276872"/>
                  <a:ext cx="8734901" cy="3505880"/>
                </a:xfrm>
                <a:prstGeom prst="rect">
                  <a:avLst/>
                </a:prstGeom>
              </p:spPr>
            </p:pic>
            <p:cxnSp>
              <p:nvCxnSpPr>
                <p:cNvPr id="10" name="直接连接符 9"/>
                <p:cNvCxnSpPr/>
                <p:nvPr/>
              </p:nvCxnSpPr>
              <p:spPr>
                <a:xfrm>
                  <a:off x="133013" y="5453390"/>
                  <a:ext cx="8568000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接连接符 5"/>
                <p:cNvCxnSpPr/>
                <p:nvPr/>
              </p:nvCxnSpPr>
              <p:spPr>
                <a:xfrm>
                  <a:off x="2987824" y="2636912"/>
                  <a:ext cx="0" cy="2772000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5868144" y="2636912"/>
                  <a:ext cx="0" cy="2808000"/>
                </a:xfrm>
                <a:prstGeom prst="line">
                  <a:avLst/>
                </a:prstGeom>
                <a:ln w="889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直接连接符 3"/>
                <p:cNvCxnSpPr/>
                <p:nvPr/>
              </p:nvCxnSpPr>
              <p:spPr>
                <a:xfrm>
                  <a:off x="179512" y="2576543"/>
                  <a:ext cx="8496000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6" name="Picture 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998" y="1650651"/>
                <a:ext cx="2808000" cy="3402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7" name="组合 86"/>
              <p:cNvGrpSpPr/>
              <p:nvPr/>
            </p:nvGrpSpPr>
            <p:grpSpPr>
              <a:xfrm>
                <a:off x="6088321" y="1648432"/>
                <a:ext cx="2808000" cy="3420000"/>
                <a:chOff x="4680208" y="3933691"/>
                <a:chExt cx="3880287" cy="2461691"/>
              </a:xfrm>
            </p:grpSpPr>
            <p:pic>
              <p:nvPicPr>
                <p:cNvPr id="89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88024" y="4005064"/>
                  <a:ext cx="733425" cy="3524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0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18695" y="3957637"/>
                  <a:ext cx="733425" cy="39985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1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74679" y="4357489"/>
                  <a:ext cx="733425" cy="3524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8" name="Picture 3"/>
                <p:cNvPicPr>
                  <a:picLocks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0208" y="3933691"/>
                  <a:ext cx="3880287" cy="24616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074" name="Picture 2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49" y="5363743"/>
                <a:ext cx="8748000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2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488" y="1268760"/>
                <a:ext cx="8748000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4" name="图片 93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1560" y="3553713"/>
              <a:ext cx="2678400" cy="19296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  <p:sp>
        <p:nvSpPr>
          <p:cNvPr id="3073" name="圆角矩形标注 3072"/>
          <p:cNvSpPr/>
          <p:nvPr/>
        </p:nvSpPr>
        <p:spPr>
          <a:xfrm>
            <a:off x="2699792" y="1052736"/>
            <a:ext cx="6048672" cy="2376264"/>
          </a:xfrm>
          <a:prstGeom prst="wedgeRoundRectCallout">
            <a:avLst>
              <a:gd name="adj1" fmla="val -165"/>
              <a:gd name="adj2" fmla="val 59296"/>
              <a:gd name="adj3" fmla="val 16667"/>
            </a:avLst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600"/>
              <a:t> </a:t>
            </a:r>
            <a:r>
              <a:rPr lang="en-US" altLang="zh-CN" sz="2600" smtClean="0"/>
              <a:t>        </a:t>
            </a:r>
            <a:r>
              <a:rPr lang="zh-CN" altLang="zh-CN" sz="2600" smtClean="0"/>
              <a:t>凡</a:t>
            </a:r>
            <a:r>
              <a:rPr lang="zh-CN" altLang="zh-CN" sz="2600" dirty="0"/>
              <a:t>公民、法人或者其他组织能够自主决定，市场竞争机制能够有效调节，行业组织或者中介机构能够自律管理的事项，政府都要退</a:t>
            </a:r>
            <a:r>
              <a:rPr lang="zh-CN" altLang="en-US" sz="2600" dirty="0"/>
              <a:t>出。</a:t>
            </a:r>
            <a:endParaRPr lang="en-US" altLang="zh-CN" sz="2600" dirty="0"/>
          </a:p>
          <a:p>
            <a:r>
              <a:rPr lang="en-US" altLang="zh-CN" sz="2600" dirty="0"/>
              <a:t>        </a:t>
            </a:r>
            <a:r>
              <a:rPr lang="zh-CN" altLang="zh-CN" sz="2600" dirty="0"/>
              <a:t>凡可以采用事后监管和间接管理方式的事项，一律不设前置审批。</a:t>
            </a:r>
            <a:endParaRPr lang="zh-CN" altLang="en-US" sz="2600" dirty="0"/>
          </a:p>
        </p:txBody>
      </p:sp>
      <p:sp>
        <p:nvSpPr>
          <p:cNvPr id="3075" name="TextBox 3074"/>
          <p:cNvSpPr txBox="1"/>
          <p:nvPr/>
        </p:nvSpPr>
        <p:spPr>
          <a:xfrm>
            <a:off x="35496" y="182566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审批制度的“两个凡是”</a:t>
            </a:r>
            <a:endParaRPr lang="zh-CN" altLang="en-US" sz="2800" b="1" dirty="0"/>
          </a:p>
        </p:txBody>
      </p:sp>
      <p:sp>
        <p:nvSpPr>
          <p:cNvPr id="106" name="矩形 105"/>
          <p:cNvSpPr/>
          <p:nvPr/>
        </p:nvSpPr>
        <p:spPr>
          <a:xfrm>
            <a:off x="1907704" y="-99392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三、“新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非公</a:t>
            </a:r>
            <a:r>
              <a:rPr lang="en-US" altLang="zh-CN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36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条”细则的</a:t>
            </a:r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政策效应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将有助于调动民间投资积极性</a:t>
            </a:r>
          </a:p>
        </p:txBody>
      </p:sp>
    </p:spTree>
    <p:extLst>
      <p:ext uri="{BB962C8B-B14F-4D97-AF65-F5344CB8AC3E}">
        <p14:creationId xmlns:p14="http://schemas.microsoft.com/office/powerpoint/2010/main" xmlns="" val="3691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62" y="1700808"/>
            <a:ext cx="3960440" cy="33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4188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为扩大消费奠定坚实基础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5076056" y="5229200"/>
            <a:ext cx="3057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/>
              <a:t>改进最低生活</a:t>
            </a:r>
            <a:r>
              <a:rPr lang="zh-CN" altLang="zh-CN" sz="2800" dirty="0" smtClean="0"/>
              <a:t>保障</a:t>
            </a:r>
            <a:endParaRPr lang="en-US" altLang="zh-CN" sz="2800" dirty="0" smtClean="0"/>
          </a:p>
          <a:p>
            <a:r>
              <a:rPr lang="zh-CN" altLang="zh-CN" sz="2800" dirty="0" smtClean="0"/>
              <a:t>增强</a:t>
            </a:r>
            <a:r>
              <a:rPr lang="zh-CN" altLang="zh-CN" sz="2800" dirty="0"/>
              <a:t>即期消费能力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771800" y="-99392"/>
            <a:ext cx="8873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四、居民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收入平稳较快增长</a:t>
            </a:r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有利于</a:t>
            </a:r>
            <a:endParaRPr lang="en-US" altLang="zh-CN" sz="3200" b="1" dirty="0" smtClean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消费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保持稳定增长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62" y="2092600"/>
            <a:ext cx="3985464" cy="371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4" y="4209019"/>
            <a:ext cx="9036000" cy="1343128"/>
          </a:xfrm>
          <a:prstGeom prst="rect">
            <a:avLst/>
          </a:prstGeom>
        </p:spPr>
      </p:pic>
      <p:pic>
        <p:nvPicPr>
          <p:cNvPr id="61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89" y="4412583"/>
            <a:ext cx="1238400" cy="9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226" y="4412583"/>
            <a:ext cx="1238400" cy="9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426" y="4412583"/>
            <a:ext cx="1238400" cy="9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685" y="4412583"/>
            <a:ext cx="1238400" cy="9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960" y="4412583"/>
            <a:ext cx="1238400" cy="9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816" y="4389273"/>
            <a:ext cx="1238400" cy="9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662196"/>
            <a:ext cx="2503996" cy="2486883"/>
          </a:xfrm>
          <a:prstGeom prst="rect">
            <a:avLst/>
          </a:prstGeom>
        </p:spPr>
      </p:pic>
      <p:pic>
        <p:nvPicPr>
          <p:cNvPr id="68" name="Picture 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504" y="4412583"/>
            <a:ext cx="1238400" cy="93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23527" y="5696163"/>
            <a:ext cx="10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汽车</a:t>
            </a:r>
            <a:endParaRPr lang="zh-CN" alt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619672" y="5680260"/>
            <a:ext cx="10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百货</a:t>
            </a:r>
            <a:endParaRPr lang="zh-CN" alt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2915815" y="5696163"/>
            <a:ext cx="10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住房</a:t>
            </a:r>
            <a:endParaRPr lang="zh-CN" alt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4319027" y="5686871"/>
            <a:ext cx="10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医疗</a:t>
            </a:r>
            <a:endParaRPr lang="zh-CN" alt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615171" y="5680260"/>
            <a:ext cx="10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留学</a:t>
            </a:r>
            <a:endParaRPr lang="zh-CN" alt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6804247" y="5686871"/>
            <a:ext cx="10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培训</a:t>
            </a:r>
            <a:endParaRPr lang="zh-CN" alt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8135451" y="5703639"/>
            <a:ext cx="10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旅游</a:t>
            </a:r>
          </a:p>
        </p:txBody>
      </p:sp>
      <p:sp>
        <p:nvSpPr>
          <p:cNvPr id="76" name="矩形 75"/>
          <p:cNvSpPr/>
          <p:nvPr/>
        </p:nvSpPr>
        <p:spPr>
          <a:xfrm>
            <a:off x="323528" y="2258869"/>
            <a:ext cx="3416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/>
              <a:t>消费金融快速</a:t>
            </a:r>
            <a:r>
              <a:rPr lang="zh-CN" altLang="zh-CN" sz="2800" dirty="0" smtClean="0"/>
              <a:t>发展</a:t>
            </a:r>
            <a:endParaRPr lang="en-US" altLang="zh-CN" sz="2800" dirty="0" smtClean="0"/>
          </a:p>
          <a:p>
            <a:r>
              <a:rPr lang="zh-CN" altLang="zh-CN" sz="2800" dirty="0" smtClean="0"/>
              <a:t>拓宽了消费</a:t>
            </a:r>
            <a:r>
              <a:rPr lang="zh-CN" altLang="zh-CN" sz="2800" dirty="0"/>
              <a:t>市场空间</a:t>
            </a:r>
            <a:endParaRPr lang="zh-CN" altLang="en-US" sz="2800" dirty="0"/>
          </a:p>
        </p:txBody>
      </p:sp>
      <p:sp>
        <p:nvSpPr>
          <p:cNvPr id="77" name="圆角矩形标注 76"/>
          <p:cNvSpPr/>
          <p:nvPr/>
        </p:nvSpPr>
        <p:spPr>
          <a:xfrm>
            <a:off x="4080702" y="2735922"/>
            <a:ext cx="2160240" cy="1296144"/>
          </a:xfrm>
          <a:prstGeom prst="wedgeRoundRectCallout">
            <a:avLst/>
          </a:prstGeom>
          <a:ln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信用卡消费覆盖范围广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91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75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725997" y="1124743"/>
            <a:ext cx="3097176" cy="3780001"/>
            <a:chOff x="5825760" y="1510630"/>
            <a:chExt cx="2634672" cy="3325898"/>
          </a:xfrm>
        </p:grpSpPr>
        <p:sp>
          <p:nvSpPr>
            <p:cNvPr id="5" name="椭圆 4"/>
            <p:cNvSpPr/>
            <p:nvPr/>
          </p:nvSpPr>
          <p:spPr>
            <a:xfrm>
              <a:off x="5825760" y="1510630"/>
              <a:ext cx="2633672" cy="272406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905257" y="1727985"/>
              <a:ext cx="2555175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800" dirty="0"/>
                <a:t>为我国</a:t>
              </a:r>
              <a:r>
                <a:rPr lang="en-US" altLang="zh-CN" sz="2800" dirty="0"/>
                <a:t>2013</a:t>
              </a:r>
              <a:r>
                <a:rPr lang="zh-CN" altLang="zh-CN" sz="2800" dirty="0" smtClean="0"/>
                <a:t>年</a:t>
              </a:r>
              <a:endParaRPr lang="en-US" altLang="zh-CN" sz="2800" dirty="0" smtClean="0"/>
            </a:p>
            <a:p>
              <a:pPr algn="ctr"/>
              <a:r>
                <a:rPr lang="zh-CN" altLang="zh-CN" sz="2800" dirty="0" smtClean="0"/>
                <a:t>外贸</a:t>
              </a:r>
              <a:r>
                <a:rPr lang="zh-CN" altLang="zh-CN" sz="2800" dirty="0"/>
                <a:t>进出口提供了更加稳定的贸易环境，有利于抑制贸易保护</a:t>
              </a:r>
              <a:r>
                <a:rPr lang="zh-CN" altLang="zh-CN" sz="2800" dirty="0" smtClean="0"/>
                <a:t>主</a:t>
              </a:r>
              <a:r>
                <a:rPr lang="en-US" altLang="zh-CN" sz="2800" dirty="0" smtClean="0"/>
                <a:t>   </a:t>
              </a:r>
              <a:r>
                <a:rPr lang="zh-CN" altLang="zh-CN" sz="2800" dirty="0" smtClean="0"/>
                <a:t>义</a:t>
              </a:r>
              <a:r>
                <a:rPr lang="zh-CN" altLang="zh-CN" sz="2800" dirty="0"/>
                <a:t>的</a:t>
              </a:r>
              <a:r>
                <a:rPr lang="zh-CN" altLang="zh-CN" sz="2800" dirty="0" smtClean="0"/>
                <a:t>干扰</a:t>
              </a:r>
              <a:r>
                <a:rPr lang="zh-CN" altLang="en-US" sz="2800" dirty="0" smtClean="0"/>
                <a:t>。</a:t>
              </a:r>
              <a:endParaRPr lang="zh-CN" altLang="en-US" sz="28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9833" y="4026411"/>
            <a:ext cx="2339999" cy="2714957"/>
            <a:chOff x="956871" y="4067323"/>
            <a:chExt cx="2041711" cy="2472542"/>
          </a:xfrm>
        </p:grpSpPr>
        <p:sp>
          <p:nvSpPr>
            <p:cNvPr id="9" name="椭圆 8"/>
            <p:cNvSpPr/>
            <p:nvPr/>
          </p:nvSpPr>
          <p:spPr>
            <a:xfrm>
              <a:off x="956871" y="4067323"/>
              <a:ext cx="2041711" cy="2131064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59632" y="4293096"/>
              <a:ext cx="151216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/>
                <a:t>带动我国相关行业设备装备出口</a:t>
              </a:r>
              <a:endParaRPr lang="zh-CN" altLang="en-US" sz="2800" dirty="0"/>
            </a:p>
          </p:txBody>
        </p:sp>
      </p:grpSp>
      <p:sp>
        <p:nvSpPr>
          <p:cNvPr id="10" name="弧形 9"/>
          <p:cNvSpPr/>
          <p:nvPr/>
        </p:nvSpPr>
        <p:spPr>
          <a:xfrm>
            <a:off x="3563888" y="4279639"/>
            <a:ext cx="45719" cy="3253817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6177" y="1924502"/>
            <a:ext cx="5977265" cy="1648514"/>
            <a:chOff x="76177" y="2132856"/>
            <a:chExt cx="5977265" cy="1648514"/>
          </a:xfrm>
        </p:grpSpPr>
        <p:sp>
          <p:nvSpPr>
            <p:cNvPr id="28" name="五边形 27"/>
            <p:cNvSpPr/>
            <p:nvPr/>
          </p:nvSpPr>
          <p:spPr>
            <a:xfrm rot="10800000" flipH="1">
              <a:off x="76177" y="2132856"/>
              <a:ext cx="5977265" cy="1648513"/>
            </a:xfrm>
            <a:prstGeom prst="homePlate">
              <a:avLst/>
            </a:prstGeom>
            <a:gradFill rotWithShape="1">
              <a:gsLst>
                <a:gs pos="0">
                  <a:srgbClr val="2D2D8A">
                    <a:shade val="51000"/>
                    <a:satMod val="130000"/>
                  </a:srgbClr>
                </a:gs>
                <a:gs pos="80000">
                  <a:srgbClr val="2D2D8A">
                    <a:shade val="93000"/>
                    <a:satMod val="130000"/>
                  </a:srgbClr>
                </a:gs>
                <a:gs pos="100000">
                  <a:srgbClr val="2D2D8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sp>
        <p:sp>
          <p:nvSpPr>
            <p:cNvPr id="3" name="矩形 2"/>
            <p:cNvSpPr/>
            <p:nvPr/>
          </p:nvSpPr>
          <p:spPr>
            <a:xfrm>
              <a:off x="432048" y="2474893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zh-CN" sz="2800" dirty="0">
                  <a:solidFill>
                    <a:schemeClr val="bg1"/>
                  </a:solidFill>
                </a:rPr>
                <a:t>中国正与五大洲的</a:t>
              </a:r>
              <a:r>
                <a:rPr lang="en-US" altLang="zh-CN" sz="2800" dirty="0">
                  <a:solidFill>
                    <a:schemeClr val="bg1"/>
                  </a:solidFill>
                </a:rPr>
                <a:t>28</a:t>
              </a:r>
              <a:r>
                <a:rPr lang="zh-CN" altLang="zh-CN" sz="2800" dirty="0">
                  <a:solidFill>
                    <a:schemeClr val="bg1"/>
                  </a:solidFill>
                </a:rPr>
                <a:t>个国家和地区建设</a:t>
              </a:r>
              <a:r>
                <a:rPr lang="en-US" altLang="zh-CN" sz="2800" dirty="0">
                  <a:solidFill>
                    <a:schemeClr val="bg1"/>
                  </a:solidFill>
                </a:rPr>
                <a:t>15</a:t>
              </a:r>
              <a:r>
                <a:rPr lang="zh-CN" altLang="zh-CN" sz="2800" dirty="0" smtClean="0">
                  <a:solidFill>
                    <a:schemeClr val="bg1"/>
                  </a:solidFill>
                </a:rPr>
                <a:t>个</a:t>
              </a:r>
              <a:r>
                <a:rPr lang="zh-CN" altLang="en-US" sz="2800" dirty="0">
                  <a:solidFill>
                    <a:schemeClr val="bg1"/>
                  </a:solidFill>
                </a:rPr>
                <a:t>自由贸易区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220072" y="2132856"/>
              <a:ext cx="0" cy="1648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1567684" y="-96490"/>
            <a:ext cx="8332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五、自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贸区建设和中国企业对外投资</a:t>
            </a:r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加快</a:t>
            </a:r>
            <a:endParaRPr lang="en-US" altLang="zh-CN" sz="3200" b="1" dirty="0" smtClean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r>
              <a:rPr lang="en-US" altLang="zh-CN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2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将</a:t>
            </a:r>
            <a:r>
              <a:rPr lang="zh-CN" altLang="en-US" sz="32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rPr>
              <a:t>有利于外贸稳定增长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771800" y="4332131"/>
            <a:ext cx="5977265" cy="1648514"/>
            <a:chOff x="2771800" y="4332131"/>
            <a:chExt cx="5977265" cy="1648514"/>
          </a:xfrm>
        </p:grpSpPr>
        <p:grpSp>
          <p:nvGrpSpPr>
            <p:cNvPr id="16" name="组合 15"/>
            <p:cNvGrpSpPr/>
            <p:nvPr/>
          </p:nvGrpSpPr>
          <p:grpSpPr>
            <a:xfrm>
              <a:off x="2771800" y="4332131"/>
              <a:ext cx="5977265" cy="1648513"/>
              <a:chOff x="2771800" y="4260122"/>
              <a:chExt cx="5977265" cy="1648513"/>
            </a:xfrm>
          </p:grpSpPr>
          <p:sp>
            <p:nvSpPr>
              <p:cNvPr id="25" name="五边形 24"/>
              <p:cNvSpPr/>
              <p:nvPr/>
            </p:nvSpPr>
            <p:spPr>
              <a:xfrm rot="10800000">
                <a:off x="2771800" y="4260122"/>
                <a:ext cx="5977265" cy="1648513"/>
              </a:xfrm>
              <a:prstGeom prst="homePlate">
                <a:avLst/>
              </a:prstGeom>
              <a:gradFill rotWithShape="1">
                <a:gsLst>
                  <a:gs pos="0">
                    <a:srgbClr val="9943A7"/>
                  </a:gs>
                  <a:gs pos="80000">
                    <a:srgbClr val="9132CC"/>
                  </a:gs>
                  <a:gs pos="100000">
                    <a:srgbClr val="8C25B5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sp>
          <p:sp>
            <p:nvSpPr>
              <p:cNvPr id="4" name="矩形 3"/>
              <p:cNvSpPr/>
              <p:nvPr/>
            </p:nvSpPr>
            <p:spPr>
              <a:xfrm>
                <a:off x="3744416" y="4437112"/>
                <a:ext cx="4572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</a:rPr>
                  <a:t>2012</a:t>
                </a:r>
                <a:r>
                  <a:rPr lang="zh-CN" altLang="zh-CN" sz="2800" dirty="0">
                    <a:solidFill>
                      <a:schemeClr val="bg1"/>
                    </a:solidFill>
                  </a:rPr>
                  <a:t>年前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10</a:t>
                </a:r>
                <a:r>
                  <a:rPr lang="zh-CN" altLang="zh-CN" sz="2800" dirty="0">
                    <a:solidFill>
                      <a:schemeClr val="bg1"/>
                    </a:solidFill>
                  </a:rPr>
                  <a:t>个月，我国非金融类企业对外直接投资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581.7</a:t>
                </a:r>
                <a:r>
                  <a:rPr lang="zh-CN" altLang="zh-CN" sz="2800" dirty="0">
                    <a:solidFill>
                      <a:schemeClr val="bg1"/>
                    </a:solidFill>
                  </a:rPr>
                  <a:t>亿美元，同比增长</a:t>
                </a:r>
                <a:r>
                  <a:rPr lang="en-US" altLang="zh-CN" sz="2800" dirty="0">
                    <a:solidFill>
                      <a:schemeClr val="bg1"/>
                    </a:solidFill>
                  </a:rPr>
                  <a:t>25.8</a:t>
                </a:r>
                <a:r>
                  <a:rPr lang="en-US" altLang="zh-CN" sz="2800" dirty="0" smtClean="0">
                    <a:solidFill>
                      <a:schemeClr val="bg1"/>
                    </a:solidFill>
                  </a:rPr>
                  <a:t>%</a:t>
                </a:r>
                <a:r>
                  <a:rPr lang="zh-CN" altLang="en-US" sz="2800" dirty="0" smtClean="0">
                    <a:solidFill>
                      <a:schemeClr val="bg1"/>
                    </a:solidFill>
                  </a:rPr>
                  <a:t>。</a:t>
                </a:r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586747" y="4332131"/>
              <a:ext cx="22860" cy="1648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330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1643042" y="1700808"/>
            <a:ext cx="3456000" cy="3636000"/>
            <a:chOff x="4214810" y="2214554"/>
            <a:chExt cx="3357586" cy="3357586"/>
          </a:xfrm>
          <a:effectLst>
            <a:outerShdw blurRad="304800" dist="317500" dir="5400000" sx="90000" sy="-19000" rotWithShape="0">
              <a:prstClr val="black">
                <a:alpha val="27000"/>
              </a:prstClr>
            </a:outerShdw>
          </a:effectLst>
        </p:grpSpPr>
        <p:sp>
          <p:nvSpPr>
            <p:cNvPr id="3" name="Pie 33"/>
            <p:cNvSpPr/>
            <p:nvPr/>
          </p:nvSpPr>
          <p:spPr>
            <a:xfrm>
              <a:off x="4214810" y="2214554"/>
              <a:ext cx="3357586" cy="3357586"/>
            </a:xfrm>
            <a:prstGeom prst="pie">
              <a:avLst>
                <a:gd name="adj1" fmla="val 5402401"/>
                <a:gd name="adj2" fmla="val 16200000"/>
              </a:avLst>
            </a:prstGeom>
            <a:gradFill flip="none" rotWithShape="1">
              <a:gsLst>
                <a:gs pos="2200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87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sof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4" name="Oval 34"/>
            <p:cNvSpPr/>
            <p:nvPr/>
          </p:nvSpPr>
          <p:spPr>
            <a:xfrm>
              <a:off x="5572132" y="2214554"/>
              <a:ext cx="714380" cy="3357586"/>
            </a:xfrm>
            <a:prstGeom prst="ellipse">
              <a:avLst/>
            </a:prstGeom>
            <a:gradFill flip="none" rotWithShape="1">
              <a:gsLst>
                <a:gs pos="53000">
                  <a:schemeClr val="bg1">
                    <a:lumMod val="95000"/>
                  </a:schemeClr>
                </a:gs>
                <a:gs pos="6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scene3d>
              <a:camera prst="orthographicFront"/>
              <a:lightRig rig="sof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5" name="Oval 35"/>
            <p:cNvSpPr/>
            <p:nvPr/>
          </p:nvSpPr>
          <p:spPr>
            <a:xfrm>
              <a:off x="5643571" y="2357430"/>
              <a:ext cx="577584" cy="300039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 flipH="1">
            <a:off x="4071934" y="1700808"/>
            <a:ext cx="3456000" cy="3636000"/>
            <a:chOff x="4214810" y="2214554"/>
            <a:chExt cx="3357586" cy="3357586"/>
          </a:xfrm>
          <a:effectLst>
            <a:outerShdw blurRad="304800" dist="317500" dir="5400000" sx="90000" sy="-19000" rotWithShape="0">
              <a:prstClr val="black">
                <a:alpha val="27000"/>
              </a:prstClr>
            </a:outerShdw>
          </a:effectLst>
          <a:scene3d>
            <a:camera prst="perspectiveFront"/>
            <a:lightRig rig="threePt" dir="t"/>
          </a:scene3d>
        </p:grpSpPr>
        <p:sp>
          <p:nvSpPr>
            <p:cNvPr id="7" name="Pie 38"/>
            <p:cNvSpPr/>
            <p:nvPr/>
          </p:nvSpPr>
          <p:spPr>
            <a:xfrm>
              <a:off x="4214810" y="2214554"/>
              <a:ext cx="3357586" cy="3357586"/>
            </a:xfrm>
            <a:prstGeom prst="pie">
              <a:avLst>
                <a:gd name="adj1" fmla="val 5402401"/>
                <a:gd name="adj2" fmla="val 16200000"/>
              </a:avLst>
            </a:prstGeom>
            <a:gradFill flip="none" rotWithShape="1">
              <a:gsLst>
                <a:gs pos="2200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87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prstClr val="black"/>
                </a:solidFill>
              </a:endParaRPr>
            </a:p>
          </p:txBody>
        </p:sp>
        <p:sp>
          <p:nvSpPr>
            <p:cNvPr id="8" name="Oval 39"/>
            <p:cNvSpPr/>
            <p:nvPr/>
          </p:nvSpPr>
          <p:spPr>
            <a:xfrm>
              <a:off x="5572132" y="2214554"/>
              <a:ext cx="714380" cy="3357586"/>
            </a:xfrm>
            <a:prstGeom prst="ellipse">
              <a:avLst/>
            </a:prstGeom>
            <a:gradFill flip="none" rotWithShape="1">
              <a:gsLst>
                <a:gs pos="53000">
                  <a:schemeClr val="bg1">
                    <a:lumMod val="95000"/>
                  </a:schemeClr>
                </a:gs>
                <a:gs pos="6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9" name="Oval 40"/>
            <p:cNvSpPr/>
            <p:nvPr/>
          </p:nvSpPr>
          <p:spPr>
            <a:xfrm>
              <a:off x="5643571" y="2357430"/>
              <a:ext cx="577584" cy="3000396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57624" y="2863772"/>
            <a:ext cx="1476000" cy="1476000"/>
            <a:chOff x="3857625" y="2772378"/>
            <a:chExt cx="1357313" cy="1357316"/>
          </a:xfrm>
        </p:grpSpPr>
        <p:sp>
          <p:nvSpPr>
            <p:cNvPr id="10" name="Oval 42"/>
            <p:cNvSpPr/>
            <p:nvPr/>
          </p:nvSpPr>
          <p:spPr>
            <a:xfrm>
              <a:off x="3857625" y="2772381"/>
              <a:ext cx="1357313" cy="1357313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279400" dist="1397000" dir="5400000" sx="90000" sy="-19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prstClr val="white"/>
                </a:solidFill>
              </a:endParaRPr>
            </a:p>
          </p:txBody>
        </p:sp>
        <p:sp>
          <p:nvSpPr>
            <p:cNvPr id="11" name="Oval 43"/>
            <p:cNvSpPr/>
            <p:nvPr/>
          </p:nvSpPr>
          <p:spPr>
            <a:xfrm>
              <a:off x="3929058" y="2772378"/>
              <a:ext cx="1214446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46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49"/>
          <p:cNvSpPr/>
          <p:nvPr/>
        </p:nvSpPr>
        <p:spPr>
          <a:xfrm>
            <a:off x="2357438" y="2844388"/>
            <a:ext cx="1476000" cy="1476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279400" dist="1397000" dir="5400000" sx="90000" sy="-19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13" name="Oval 50"/>
          <p:cNvSpPr/>
          <p:nvPr/>
        </p:nvSpPr>
        <p:spPr>
          <a:xfrm>
            <a:off x="5357813" y="2844388"/>
            <a:ext cx="1476000" cy="1476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tx2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279400" dist="1397000" dir="5400000" sx="90000" sy="-19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 sz="24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883333" y="3229235"/>
            <a:ext cx="1944216" cy="615553"/>
          </a:xfrm>
          <a:prstGeom prst="rect">
            <a:avLst/>
          </a:prstGeom>
          <a:noFill/>
        </p:spPr>
        <p:txBody>
          <a:bodyPr vert="eaVert" wrap="none" rtlCol="0">
            <a:prstTxWarp prst="textArchDown">
              <a:avLst/>
            </a:prstTxWarp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传统机遇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8857" y="2908101"/>
            <a:ext cx="1283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</a:rPr>
              <a:t>纳入全球分工体系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784" y="3056990"/>
            <a:ext cx="115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</a:rPr>
              <a:t>扩大</a:t>
            </a:r>
            <a:endParaRPr lang="en-US" altLang="zh-CN" sz="2800" dirty="0" smtClean="0">
              <a:solidFill>
                <a:prstClr val="white"/>
              </a:solidFill>
            </a:endParaRPr>
          </a:p>
          <a:p>
            <a:r>
              <a:rPr lang="zh-CN" altLang="en-US" sz="2800" dirty="0" smtClean="0">
                <a:solidFill>
                  <a:prstClr val="white"/>
                </a:solidFill>
              </a:rPr>
              <a:t>出口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5041" y="3068960"/>
            <a:ext cx="1283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</a:rPr>
              <a:t>加快</a:t>
            </a:r>
            <a:endParaRPr lang="en-US" altLang="zh-CN" sz="2800" dirty="0" smtClean="0">
              <a:solidFill>
                <a:prstClr val="white"/>
              </a:solidFill>
            </a:endParaRPr>
          </a:p>
          <a:p>
            <a:r>
              <a:rPr lang="zh-CN" altLang="en-US" sz="2800" dirty="0" smtClean="0">
                <a:solidFill>
                  <a:prstClr val="white"/>
                </a:solidFill>
              </a:rPr>
              <a:t>投资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5400000">
            <a:off x="6443542" y="3212310"/>
            <a:ext cx="2266099" cy="615553"/>
          </a:xfrm>
          <a:prstGeom prst="rect">
            <a:avLst/>
          </a:prstGeom>
          <a:noFill/>
        </p:spPr>
        <p:txBody>
          <a:bodyPr vert="eaVert" wrap="none" rtlCol="0">
            <a:prstTxWarp prst="textCircle">
              <a:avLst/>
            </a:prstTxWarp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﹃</a:t>
            </a:r>
            <a:r>
              <a:rPr lang="zh-CN" altLang="en-US" sz="2800" dirty="0" smtClean="0">
                <a:solidFill>
                  <a:prstClr val="black"/>
                </a:solidFill>
              </a:rPr>
              <a:t>内外并重</a:t>
            </a:r>
            <a:r>
              <a:rPr lang="en-US" altLang="zh-CN" sz="2800" dirty="0" smtClean="0">
                <a:solidFill>
                  <a:prstClr val="black"/>
                </a:solidFill>
              </a:rPr>
              <a:t>﹄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843843" y="3361281"/>
            <a:ext cx="1944216" cy="615553"/>
          </a:xfrm>
          <a:prstGeom prst="rect">
            <a:avLst/>
          </a:prstGeom>
          <a:noFill/>
        </p:spPr>
        <p:txBody>
          <a:bodyPr vert="eaVert" wrap="none" rtlCol="0">
            <a:prstTxWarp prst="textArchDown">
              <a:avLst/>
            </a:prstTxWarp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新机遇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6" name="Oval 49"/>
          <p:cNvSpPr/>
          <p:nvPr/>
        </p:nvSpPr>
        <p:spPr>
          <a:xfrm>
            <a:off x="3851920" y="2864906"/>
            <a:ext cx="1476000" cy="14760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279400" dist="1397000" dir="5400000" sx="90000" sy="-19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prstClr val="black"/>
                </a:solidFill>
              </a:rPr>
              <a:t>提高创新能力</a:t>
            </a:r>
            <a:endParaRPr lang="en-SG" sz="2400" dirty="0">
              <a:solidFill>
                <a:prstClr val="black"/>
              </a:solidFill>
            </a:endParaRPr>
          </a:p>
        </p:txBody>
      </p:sp>
      <p:sp>
        <p:nvSpPr>
          <p:cNvPr id="27" name="Oval 49"/>
          <p:cNvSpPr/>
          <p:nvPr/>
        </p:nvSpPr>
        <p:spPr>
          <a:xfrm>
            <a:off x="2357432" y="2852936"/>
            <a:ext cx="1476000" cy="1476000"/>
          </a:xfrm>
          <a:prstGeom prst="ellipse">
            <a:avLst/>
          </a:prstGeom>
          <a:gradFill flip="none" rotWithShape="1">
            <a:gsLst>
              <a:gs pos="0">
                <a:srgbClr val="FFE89F"/>
              </a:gs>
              <a:gs pos="100000">
                <a:srgbClr val="FFC715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279400" dist="1397000" dir="5400000" sx="90000" sy="-19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prstClr val="black"/>
                </a:solidFill>
              </a:rPr>
              <a:t>扩大内需</a:t>
            </a:r>
            <a:endParaRPr lang="en-SG" sz="2400" dirty="0">
              <a:solidFill>
                <a:prstClr val="black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364088" y="2844388"/>
            <a:ext cx="1584176" cy="1496518"/>
            <a:chOff x="6648827" y="116632"/>
            <a:chExt cx="1451565" cy="1357313"/>
          </a:xfrm>
        </p:grpSpPr>
        <p:sp>
          <p:nvSpPr>
            <p:cNvPr id="31" name="Oval 49"/>
            <p:cNvSpPr/>
            <p:nvPr/>
          </p:nvSpPr>
          <p:spPr>
            <a:xfrm>
              <a:off x="6648827" y="116632"/>
              <a:ext cx="1357312" cy="135731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279400" dist="1397000" dir="5400000" sx="90000" sy="-19000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15125" y="206802"/>
              <a:ext cx="1385267" cy="113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促进经济发展方式转变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 rot="5400000">
            <a:off x="6394444" y="3223251"/>
            <a:ext cx="2364294" cy="615553"/>
          </a:xfrm>
          <a:prstGeom prst="rect">
            <a:avLst/>
          </a:prstGeom>
          <a:noFill/>
        </p:spPr>
        <p:txBody>
          <a:bodyPr vert="eaVert" wrap="none" rtlCol="0">
            <a:prstTxWarp prst="textCircle">
              <a:avLst/>
            </a:prstTxWarp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</a:rPr>
              <a:t>﹃</a:t>
            </a:r>
            <a:r>
              <a:rPr lang="zh-CN" altLang="en-US" sz="2800" dirty="0" smtClean="0">
                <a:solidFill>
                  <a:prstClr val="black"/>
                </a:solidFill>
              </a:rPr>
              <a:t>以内为主</a:t>
            </a:r>
            <a:r>
              <a:rPr lang="en-US" altLang="zh-CN" sz="2800" dirty="0" smtClean="0">
                <a:solidFill>
                  <a:prstClr val="black"/>
                </a:solidFill>
              </a:rPr>
              <a:t>﹄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1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9948 -0.004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10729 -0.004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00486 L -0.14462 -0.004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29 -0.00486 L 0.10538 -0.00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10781 -0.00486 L -0.09688 -0.00486 " pathEditMode="relative" rAng="0" ptsTypes="AA">
                                      <p:cBhvr>
                                        <p:cTn id="8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4462 -0.00301 L 0.10538 -0.0030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2" grpId="0"/>
      <p:bldP spid="32" grpId="1"/>
      <p:bldP spid="24" grpId="0"/>
      <p:bldP spid="26" grpId="0" animBg="1"/>
      <p:bldP spid="27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5"/>
          <p:cNvSpPr/>
          <p:nvPr/>
        </p:nvSpPr>
        <p:spPr>
          <a:xfrm>
            <a:off x="806281" y="5786100"/>
            <a:ext cx="736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中央经济工作会议对</a:t>
            </a:r>
            <a:r>
              <a:rPr lang="zh-CN" altLang="zh-CN" sz="2800" dirty="0" smtClean="0">
                <a:solidFill>
                  <a:prstClr val="black"/>
                </a:solidFill>
              </a:rPr>
              <a:t>经济</a:t>
            </a:r>
            <a:r>
              <a:rPr lang="zh-CN" altLang="zh-CN" sz="2800" dirty="0">
                <a:solidFill>
                  <a:prstClr val="black"/>
                </a:solidFill>
              </a:rPr>
              <a:t>发展的</a:t>
            </a:r>
            <a:r>
              <a:rPr lang="zh-CN" altLang="zh-CN" sz="2800" dirty="0" smtClean="0">
                <a:solidFill>
                  <a:prstClr val="black"/>
                </a:solidFill>
              </a:rPr>
              <a:t>提法</a:t>
            </a:r>
            <a:r>
              <a:rPr lang="zh-CN" altLang="en-US" sz="2800" dirty="0">
                <a:solidFill>
                  <a:prstClr val="black"/>
                </a:solidFill>
              </a:rPr>
              <a:t>发生变化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843117" y="1051988"/>
            <a:ext cx="4847207" cy="4753276"/>
            <a:chOff x="1843117" y="908720"/>
            <a:chExt cx="4847207" cy="4753276"/>
          </a:xfrm>
        </p:grpSpPr>
        <p:grpSp>
          <p:nvGrpSpPr>
            <p:cNvPr id="33" name="组合 32"/>
            <p:cNvGrpSpPr/>
            <p:nvPr/>
          </p:nvGrpSpPr>
          <p:grpSpPr>
            <a:xfrm>
              <a:off x="1843117" y="908720"/>
              <a:ext cx="4847207" cy="4753276"/>
              <a:chOff x="612080" y="476228"/>
              <a:chExt cx="4566595" cy="4469183"/>
            </a:xfrm>
            <a:solidFill>
              <a:srgbClr val="FF0000"/>
            </a:solidFill>
          </p:grpSpPr>
          <p:sp>
            <p:nvSpPr>
              <p:cNvPr id="60" name="饼形 59"/>
              <p:cNvSpPr/>
              <p:nvPr/>
            </p:nvSpPr>
            <p:spPr>
              <a:xfrm rot="21449463">
                <a:off x="635085" y="481400"/>
                <a:ext cx="4525564" cy="4463762"/>
              </a:xfrm>
              <a:prstGeom prst="pie">
                <a:avLst>
                  <a:gd name="adj1" fmla="val 18113312"/>
                  <a:gd name="adj2" fmla="val 140184"/>
                </a:avLst>
              </a:prstGeom>
              <a:solidFill>
                <a:schemeClr val="bg1">
                  <a:lumMod val="50000"/>
                  <a:alpha val="7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饼形 60"/>
              <p:cNvSpPr/>
              <p:nvPr/>
            </p:nvSpPr>
            <p:spPr>
              <a:xfrm rot="3567203">
                <a:off x="684016" y="450751"/>
                <a:ext cx="4464258" cy="4525061"/>
              </a:xfrm>
              <a:prstGeom prst="pie">
                <a:avLst>
                  <a:gd name="adj1" fmla="val 18010801"/>
                  <a:gd name="adj2" fmla="val 21478130"/>
                </a:avLst>
              </a:prstGeom>
              <a:solidFill>
                <a:schemeClr val="bg1">
                  <a:lumMod val="50000"/>
                  <a:alpha val="7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饼形 61"/>
              <p:cNvSpPr/>
              <p:nvPr/>
            </p:nvSpPr>
            <p:spPr>
              <a:xfrm rot="14131744">
                <a:off x="642733" y="445826"/>
                <a:ext cx="4464258" cy="4525061"/>
              </a:xfrm>
              <a:prstGeom prst="pie">
                <a:avLst>
                  <a:gd name="adj1" fmla="val 18297677"/>
                  <a:gd name="adj2" fmla="val 133929"/>
                </a:avLst>
              </a:prstGeom>
              <a:solidFill>
                <a:schemeClr val="bg1">
                  <a:lumMod val="50000"/>
                  <a:alpha val="7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饼形 62"/>
              <p:cNvSpPr/>
              <p:nvPr/>
            </p:nvSpPr>
            <p:spPr>
              <a:xfrm rot="10579935">
                <a:off x="612080" y="476476"/>
                <a:ext cx="4525564" cy="4463762"/>
              </a:xfrm>
              <a:prstGeom prst="pie">
                <a:avLst>
                  <a:gd name="adj1" fmla="val 18199450"/>
                  <a:gd name="adj2" fmla="val 248277"/>
                </a:avLst>
              </a:prstGeom>
              <a:solidFill>
                <a:schemeClr val="bg1">
                  <a:lumMod val="50000"/>
                  <a:alpha val="7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饼形 63"/>
              <p:cNvSpPr/>
              <p:nvPr/>
            </p:nvSpPr>
            <p:spPr>
              <a:xfrm rot="6777325">
                <a:off x="662887" y="450751"/>
                <a:ext cx="4464258" cy="4525061"/>
              </a:xfrm>
              <a:prstGeom prst="pie">
                <a:avLst>
                  <a:gd name="adj1" fmla="val 18213250"/>
                  <a:gd name="adj2" fmla="val 441410"/>
                </a:avLst>
              </a:prstGeom>
              <a:solidFill>
                <a:srgbClr val="7030A0">
                  <a:alpha val="78000"/>
                </a:srgb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饼形 64"/>
              <p:cNvSpPr/>
              <p:nvPr/>
            </p:nvSpPr>
            <p:spPr>
              <a:xfrm rot="18132629">
                <a:off x="662887" y="450751"/>
                <a:ext cx="4464258" cy="4525061"/>
              </a:xfrm>
              <a:prstGeom prst="pie">
                <a:avLst>
                  <a:gd name="adj1" fmla="val 17738723"/>
                  <a:gd name="adj2" fmla="val 21428295"/>
                </a:avLst>
              </a:prstGeom>
              <a:solidFill>
                <a:srgbClr val="00B0F0">
                  <a:alpha val="95000"/>
                </a:srgb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50354" y="1951982"/>
              <a:ext cx="2650371" cy="2647525"/>
              <a:chOff x="3117976" y="2287568"/>
              <a:chExt cx="2482749" cy="2479063"/>
            </a:xfrm>
          </p:grpSpPr>
          <p:sp>
            <p:nvSpPr>
              <p:cNvPr id="49" name="饼形 48"/>
              <p:cNvSpPr/>
              <p:nvPr/>
            </p:nvSpPr>
            <p:spPr>
              <a:xfrm rot="21306233">
                <a:off x="3129092" y="2300277"/>
                <a:ext cx="2471633" cy="2466219"/>
              </a:xfrm>
              <a:prstGeom prst="pie">
                <a:avLst>
                  <a:gd name="adj1" fmla="val 18184891"/>
                  <a:gd name="adj2" fmla="val 229800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饼形 49"/>
              <p:cNvSpPr/>
              <p:nvPr/>
            </p:nvSpPr>
            <p:spPr>
              <a:xfrm rot="3413297">
                <a:off x="3120547" y="2297706"/>
                <a:ext cx="2466493" cy="2471358"/>
              </a:xfrm>
              <a:prstGeom prst="pie">
                <a:avLst>
                  <a:gd name="adj1" fmla="val 18140628"/>
                  <a:gd name="adj2" fmla="val 59144"/>
                </a:avLst>
              </a:prstGeom>
              <a:solidFill>
                <a:srgbClr val="FFFF00"/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饼形 50"/>
              <p:cNvSpPr/>
              <p:nvPr/>
            </p:nvSpPr>
            <p:spPr>
              <a:xfrm rot="14180525">
                <a:off x="3120546" y="2285136"/>
                <a:ext cx="2466493" cy="2471358"/>
              </a:xfrm>
              <a:prstGeom prst="pie">
                <a:avLst>
                  <a:gd name="adj1" fmla="val 18230115"/>
                  <a:gd name="adj2" fmla="val 133929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饼形 53"/>
              <p:cNvSpPr/>
              <p:nvPr/>
            </p:nvSpPr>
            <p:spPr>
              <a:xfrm rot="10596071">
                <a:off x="3117976" y="2287706"/>
                <a:ext cx="2471633" cy="2466219"/>
              </a:xfrm>
              <a:prstGeom prst="pie">
                <a:avLst>
                  <a:gd name="adj1" fmla="val 18199450"/>
                  <a:gd name="adj2" fmla="val 166111"/>
                </a:avLst>
              </a:prstGeom>
              <a:solidFill>
                <a:srgbClr val="FFFF00"/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饼形 54"/>
              <p:cNvSpPr/>
              <p:nvPr/>
            </p:nvSpPr>
            <p:spPr>
              <a:xfrm rot="6778911">
                <a:off x="3131662" y="2287356"/>
                <a:ext cx="2466493" cy="2471358"/>
              </a:xfrm>
              <a:prstGeom prst="pie">
                <a:avLst>
                  <a:gd name="adj1" fmla="val 18364503"/>
                  <a:gd name="adj2" fmla="val 441410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饼形 58"/>
              <p:cNvSpPr/>
              <p:nvPr/>
            </p:nvSpPr>
            <p:spPr>
              <a:xfrm rot="18076214">
                <a:off x="3131662" y="2287356"/>
                <a:ext cx="2466493" cy="2471358"/>
              </a:xfrm>
              <a:prstGeom prst="pie">
                <a:avLst>
                  <a:gd name="adj1" fmla="val 17738723"/>
                  <a:gd name="adj2" fmla="val 21430470"/>
                </a:avLst>
              </a:prstGeom>
              <a:solidFill>
                <a:srgbClr val="FFFF00"/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636000" y="2604876"/>
              <a:ext cx="1296000" cy="1296000"/>
              <a:chOff x="3636000" y="2772000"/>
              <a:chExt cx="1296000" cy="129600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636000" y="2772000"/>
                <a:ext cx="1296000" cy="12960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790593" y="2915944"/>
                <a:ext cx="1008000" cy="1008112"/>
              </a:xfrm>
              <a:prstGeom prst="ellipse">
                <a:avLst/>
              </a:prstGeom>
              <a:ln w="571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851920" y="2757820"/>
              <a:ext cx="1080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prstClr val="white"/>
                  </a:solidFill>
                  <a:latin typeface="黑体" pitchFamily="49" charset="-122"/>
                  <a:ea typeface="黑体" pitchFamily="49" charset="-122"/>
                </a:rPr>
                <a:t>经济发展</a:t>
              </a:r>
              <a:endParaRPr lang="zh-CN" altLang="en-US" sz="28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131840" y="4797152"/>
            <a:ext cx="2388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重视经济增长</a:t>
            </a:r>
            <a:r>
              <a:rPr lang="zh-CN" altLang="en-US" sz="2800" dirty="0" smtClean="0">
                <a:solidFill>
                  <a:schemeClr val="bg1"/>
                </a:solidFill>
              </a:rPr>
              <a:t>速度</a:t>
            </a:r>
            <a:r>
              <a:rPr lang="zh-CN" alt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和</a:t>
            </a:r>
            <a:r>
              <a:rPr lang="zh-CN" altLang="en-US" sz="2800" dirty="0" smtClean="0">
                <a:solidFill>
                  <a:schemeClr val="bg1"/>
                </a:solidFill>
              </a:rPr>
              <a:t>规模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7339" y="1124744"/>
            <a:ext cx="246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dirty="0">
                <a:solidFill>
                  <a:prstClr val="black"/>
                </a:solidFill>
              </a:rPr>
              <a:t>重视经济</a:t>
            </a:r>
            <a:r>
              <a:rPr lang="zh-CN" altLang="zh-CN" sz="2800" dirty="0" smtClean="0">
                <a:solidFill>
                  <a:prstClr val="black"/>
                </a:solidFill>
              </a:rPr>
              <a:t>增长</a:t>
            </a:r>
            <a:r>
              <a:rPr lang="zh-CN" altLang="zh-CN" sz="2800" dirty="0" smtClean="0">
                <a:solidFill>
                  <a:schemeClr val="bg1"/>
                </a:solidFill>
              </a:rPr>
              <a:t>质量</a:t>
            </a:r>
            <a:r>
              <a:rPr lang="zh-CN" altLang="zh-CN" sz="2800" dirty="0">
                <a:solidFill>
                  <a:prstClr val="black"/>
                </a:solidFill>
              </a:rPr>
              <a:t>和</a:t>
            </a:r>
            <a:r>
              <a:rPr lang="zh-CN" altLang="zh-CN" sz="2800" dirty="0">
                <a:solidFill>
                  <a:schemeClr val="bg1"/>
                </a:solidFill>
              </a:rPr>
              <a:t>效益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19872" y="218100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持续健康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4195500" y="2621984"/>
            <a:ext cx="193460" cy="1647256"/>
            <a:chOff x="4195500" y="2645840"/>
            <a:chExt cx="193460" cy="1647256"/>
          </a:xfrm>
        </p:grpSpPr>
        <p:sp>
          <p:nvSpPr>
            <p:cNvPr id="70" name="等腰三角形 69"/>
            <p:cNvSpPr/>
            <p:nvPr/>
          </p:nvSpPr>
          <p:spPr>
            <a:xfrm flipV="1">
              <a:off x="4195500" y="3365920"/>
              <a:ext cx="177000" cy="92717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等腰三角形 70"/>
            <p:cNvSpPr/>
            <p:nvPr/>
          </p:nvSpPr>
          <p:spPr>
            <a:xfrm>
              <a:off x="4211960" y="2645840"/>
              <a:ext cx="177000" cy="927176"/>
            </a:xfrm>
            <a:prstGeom prst="triangle">
              <a:avLst/>
            </a:prstGeom>
            <a:solidFill>
              <a:srgbClr val="C000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2" name="椭圆 71"/>
          <p:cNvSpPr/>
          <p:nvPr/>
        </p:nvSpPr>
        <p:spPr>
          <a:xfrm>
            <a:off x="4258800" y="3419019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91880" y="41490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平稳较快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9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66" grpId="0"/>
      <p:bldP spid="67" grpId="0"/>
      <p:bldP spid="68" grpId="0"/>
      <p:bldP spid="72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禁止符 12"/>
          <p:cNvSpPr/>
          <p:nvPr/>
        </p:nvSpPr>
        <p:spPr>
          <a:xfrm>
            <a:off x="2006072" y="1933715"/>
            <a:ext cx="504056" cy="487173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20" y="107921"/>
            <a:ext cx="96600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 sz="3200" dirty="0">
                <a:ln w="19050">
                  <a:solidFill>
                    <a:prstClr val="white"/>
                  </a:solidFill>
                </a:ln>
              </a:rPr>
              <a:t>二</a:t>
            </a:r>
            <a:r>
              <a:rPr lang="zh-CN" altLang="en-US" sz="3200" dirty="0" smtClean="0">
                <a:ln w="19050">
                  <a:solidFill>
                    <a:prstClr val="white"/>
                  </a:solidFill>
                </a:ln>
              </a:rPr>
              <a:t>、</a:t>
            </a:r>
            <a:r>
              <a:rPr lang="zh-CN" altLang="en-US" sz="3200" dirty="0">
                <a:ln w="19050">
                  <a:solidFill>
                    <a:prstClr val="white"/>
                  </a:solidFill>
                </a:ln>
              </a:rPr>
              <a:t>怎样理解“以提高经济增长质量和效益为中心”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59656" y="4201924"/>
            <a:ext cx="1728168" cy="523220"/>
            <a:chOff x="1547665" y="5066020"/>
            <a:chExt cx="1728168" cy="523220"/>
          </a:xfrm>
        </p:grpSpPr>
        <p:sp>
          <p:nvSpPr>
            <p:cNvPr id="3" name="矩形 2"/>
            <p:cNvSpPr/>
            <p:nvPr/>
          </p:nvSpPr>
          <p:spPr>
            <a:xfrm>
              <a:off x="1619672" y="506602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 smtClean="0">
                  <a:solidFill>
                    <a:prstClr val="black"/>
                  </a:solidFill>
                </a:rPr>
                <a:t>平稳较</a:t>
              </a:r>
              <a:r>
                <a:rPr lang="zh-CN" altLang="zh-CN" sz="2800" dirty="0" smtClean="0">
                  <a:solidFill>
                    <a:srgbClr val="C00000"/>
                  </a:solidFill>
                </a:rPr>
                <a:t>快</a:t>
              </a:r>
              <a:endParaRPr lang="zh-CN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39" name="半闭框 38"/>
            <p:cNvSpPr/>
            <p:nvPr/>
          </p:nvSpPr>
          <p:spPr>
            <a:xfrm rot="10800000">
              <a:off x="3059833" y="5157232"/>
              <a:ext cx="216000" cy="360000"/>
            </a:xfrm>
            <a:prstGeom prst="halfFrame">
              <a:avLst>
                <a:gd name="adj1" fmla="val 12167"/>
                <a:gd name="adj2" fmla="val 12166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半闭框 39"/>
            <p:cNvSpPr/>
            <p:nvPr/>
          </p:nvSpPr>
          <p:spPr>
            <a:xfrm>
              <a:off x="1547665" y="5085224"/>
              <a:ext cx="216000" cy="360000"/>
            </a:xfrm>
            <a:prstGeom prst="halfFrame">
              <a:avLst>
                <a:gd name="adj1" fmla="val 12167"/>
                <a:gd name="adj2" fmla="val 12166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59632" y="2996952"/>
            <a:ext cx="1728145" cy="523220"/>
            <a:chOff x="5076080" y="4077072"/>
            <a:chExt cx="1728145" cy="523220"/>
          </a:xfrm>
        </p:grpSpPr>
        <p:sp>
          <p:nvSpPr>
            <p:cNvPr id="4" name="矩形 3"/>
            <p:cNvSpPr/>
            <p:nvPr/>
          </p:nvSpPr>
          <p:spPr>
            <a:xfrm>
              <a:off x="5148064" y="4077072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prstClr val="black"/>
                  </a:solidFill>
                </a:rPr>
                <a:t>又</a:t>
              </a:r>
              <a:r>
                <a:rPr lang="zh-CN" altLang="zh-CN" sz="2800" dirty="0">
                  <a:solidFill>
                    <a:srgbClr val="C00000"/>
                  </a:solidFill>
                </a:rPr>
                <a:t>快</a:t>
              </a:r>
              <a:r>
                <a:rPr lang="zh-CN" altLang="zh-CN" sz="2800" dirty="0">
                  <a:solidFill>
                    <a:prstClr val="black"/>
                  </a:solidFill>
                </a:rPr>
                <a:t>又好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41" name="半闭框 40"/>
            <p:cNvSpPr/>
            <p:nvPr/>
          </p:nvSpPr>
          <p:spPr>
            <a:xfrm>
              <a:off x="5076080" y="4149080"/>
              <a:ext cx="216000" cy="360000"/>
            </a:xfrm>
            <a:prstGeom prst="halfFrame">
              <a:avLst>
                <a:gd name="adj1" fmla="val 12167"/>
                <a:gd name="adj2" fmla="val 12166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半闭框 41"/>
            <p:cNvSpPr/>
            <p:nvPr/>
          </p:nvSpPr>
          <p:spPr>
            <a:xfrm rot="10800000">
              <a:off x="6588225" y="4221088"/>
              <a:ext cx="216000" cy="360000"/>
            </a:xfrm>
            <a:prstGeom prst="halfFrame">
              <a:avLst>
                <a:gd name="adj1" fmla="val 12167"/>
                <a:gd name="adj2" fmla="val 12166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7624" y="1916832"/>
            <a:ext cx="3168383" cy="523220"/>
            <a:chOff x="2051720" y="2780928"/>
            <a:chExt cx="3168383" cy="523220"/>
          </a:xfrm>
        </p:grpSpPr>
        <p:sp>
          <p:nvSpPr>
            <p:cNvPr id="2" name="矩形 1"/>
            <p:cNvSpPr/>
            <p:nvPr/>
          </p:nvSpPr>
          <p:spPr>
            <a:xfrm>
              <a:off x="2162856" y="2780928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solidFill>
                    <a:prstClr val="black"/>
                  </a:solidFill>
                </a:rPr>
                <a:t>持续</a:t>
              </a:r>
              <a:r>
                <a:rPr lang="zh-CN" altLang="zh-CN" sz="2800" dirty="0">
                  <a:solidFill>
                    <a:srgbClr val="C00000"/>
                  </a:solidFill>
                </a:rPr>
                <a:t>快</a:t>
              </a:r>
              <a:r>
                <a:rPr lang="zh-CN" altLang="zh-CN" sz="2800" dirty="0">
                  <a:solidFill>
                    <a:prstClr val="black"/>
                  </a:solidFill>
                </a:rPr>
                <a:t>速健康发展</a:t>
              </a:r>
              <a:endParaRPr lang="zh-CN" alt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9" name="半闭框 8"/>
            <p:cNvSpPr/>
            <p:nvPr/>
          </p:nvSpPr>
          <p:spPr>
            <a:xfrm>
              <a:off x="2051720" y="2836140"/>
              <a:ext cx="216000" cy="360000"/>
            </a:xfrm>
            <a:prstGeom prst="halfFrame">
              <a:avLst>
                <a:gd name="adj1" fmla="val 12167"/>
                <a:gd name="adj2" fmla="val 12166"/>
              </a:avLst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半闭框 44"/>
            <p:cNvSpPr/>
            <p:nvPr/>
          </p:nvSpPr>
          <p:spPr>
            <a:xfrm rot="10800000">
              <a:off x="5004048" y="2908100"/>
              <a:ext cx="216000" cy="360000"/>
            </a:xfrm>
            <a:prstGeom prst="halfFrame">
              <a:avLst>
                <a:gd name="adj1" fmla="val 12167"/>
                <a:gd name="adj2" fmla="val 12166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36096" y="1700808"/>
            <a:ext cx="3168353" cy="1838570"/>
            <a:chOff x="5580113" y="1556792"/>
            <a:chExt cx="3168353" cy="1838570"/>
          </a:xfrm>
        </p:grpSpPr>
        <p:sp>
          <p:nvSpPr>
            <p:cNvPr id="47" name="圆角矩形标注 46"/>
            <p:cNvSpPr/>
            <p:nvPr/>
          </p:nvSpPr>
          <p:spPr>
            <a:xfrm>
              <a:off x="5580113" y="1556792"/>
              <a:ext cx="3024335" cy="1838570"/>
            </a:xfrm>
            <a:prstGeom prst="wedgeRoundRectCallout">
              <a:avLst/>
            </a:prstGeom>
            <a:solidFill>
              <a:schemeClr val="bg1">
                <a:lumMod val="85000"/>
                <a:alpha val="70000"/>
              </a:schemeClr>
            </a:solidFill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580113" y="1579480"/>
              <a:ext cx="316835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>
                  <a:solidFill>
                    <a:prstClr val="black"/>
                  </a:solidFill>
                  <a:latin typeface="+mn-ea"/>
                </a:rPr>
                <a:t>从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+mn-ea"/>
                </a:rPr>
                <a:t>1994</a:t>
              </a:r>
              <a:r>
                <a:rPr lang="zh-CN" altLang="en-US" sz="2800" dirty="0" smtClean="0">
                  <a:solidFill>
                    <a:prstClr val="black"/>
                  </a:solidFill>
                  <a:latin typeface="+mn-ea"/>
                </a:rPr>
                <a:t>年到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+mn-ea"/>
                </a:rPr>
                <a:t>2011</a:t>
              </a:r>
              <a:r>
                <a:rPr lang="zh-CN" altLang="zh-CN" sz="2800" dirty="0" smtClean="0">
                  <a:solidFill>
                    <a:prstClr val="black"/>
                  </a:solidFill>
                  <a:latin typeface="+mn-ea"/>
                </a:rPr>
                <a:t>年</a:t>
              </a:r>
              <a:r>
                <a:rPr lang="zh-CN" altLang="en-US" sz="2800" dirty="0">
                  <a:solidFill>
                    <a:prstClr val="black"/>
                  </a:solidFill>
                  <a:latin typeface="+mn-ea"/>
                </a:rPr>
                <a:t>，</a:t>
              </a:r>
              <a:r>
                <a:rPr lang="zh-CN" altLang="zh-CN" sz="2800" dirty="0" smtClean="0">
                  <a:solidFill>
                    <a:prstClr val="black"/>
                  </a:solidFill>
                  <a:latin typeface="+mn-ea"/>
                </a:rPr>
                <a:t>连续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+mn-ea"/>
                </a:rPr>
                <a:t>18</a:t>
              </a:r>
              <a:r>
                <a:rPr lang="zh-CN" altLang="zh-CN" sz="2800" dirty="0" smtClean="0">
                  <a:solidFill>
                    <a:prstClr val="black"/>
                  </a:solidFill>
                  <a:latin typeface="+mn-ea"/>
                </a:rPr>
                <a:t>年经济发展定调均包括一个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+mn-ea"/>
                </a:rPr>
                <a:t>“</a:t>
              </a:r>
              <a:r>
                <a:rPr lang="zh-CN" altLang="zh-CN" sz="2800" dirty="0" smtClean="0">
                  <a:solidFill>
                    <a:prstClr val="black"/>
                  </a:solidFill>
                  <a:latin typeface="+mn-ea"/>
                </a:rPr>
                <a:t>快</a:t>
              </a:r>
              <a:r>
                <a:rPr lang="en-US" altLang="zh-CN" sz="2800" dirty="0" smtClean="0">
                  <a:solidFill>
                    <a:prstClr val="black"/>
                  </a:solidFill>
                  <a:latin typeface="+mn-ea"/>
                </a:rPr>
                <a:t>”</a:t>
              </a:r>
              <a:r>
                <a:rPr lang="zh-CN" altLang="en-US" sz="2800" dirty="0" smtClean="0">
                  <a:solidFill>
                    <a:prstClr val="black"/>
                  </a:solidFill>
                  <a:latin typeface="+mn-ea"/>
                </a:rPr>
                <a:t>字。</a:t>
              </a:r>
              <a:endParaRPr lang="zh-CN" altLang="en-US" sz="2800" dirty="0">
                <a:solidFill>
                  <a:prstClr val="black"/>
                </a:solidFill>
                <a:latin typeface="+mn-ea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187624" y="4797152"/>
            <a:ext cx="7200800" cy="129614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800" dirty="0" smtClean="0">
                <a:solidFill>
                  <a:prstClr val="white"/>
                </a:solidFill>
                <a:latin typeface="+mn-ea"/>
              </a:rPr>
              <a:t>2012</a:t>
            </a:r>
            <a:r>
              <a:rPr lang="zh-CN" altLang="en-US" sz="2800" dirty="0" smtClean="0">
                <a:solidFill>
                  <a:prstClr val="white"/>
                </a:solidFill>
                <a:latin typeface="+mn-ea"/>
              </a:rPr>
              <a:t>年中央经济工作会议首次去掉“快”字，</a:t>
            </a:r>
            <a:r>
              <a:rPr lang="zh-CN" altLang="zh-CN" sz="2800" dirty="0">
                <a:solidFill>
                  <a:prstClr val="white"/>
                </a:solidFill>
                <a:latin typeface="+mn-ea"/>
              </a:rPr>
              <a:t>把提高经济增长</a:t>
            </a:r>
            <a:r>
              <a:rPr lang="zh-CN" altLang="zh-CN" sz="2800" dirty="0">
                <a:solidFill>
                  <a:srgbClr val="FFFF00"/>
                </a:solidFill>
                <a:latin typeface="+mn-ea"/>
              </a:rPr>
              <a:t>质量</a:t>
            </a:r>
            <a:r>
              <a:rPr lang="zh-CN" altLang="zh-CN" sz="2800" dirty="0">
                <a:solidFill>
                  <a:prstClr val="white"/>
                </a:solidFill>
                <a:latin typeface="+mn-ea"/>
              </a:rPr>
              <a:t>和</a:t>
            </a:r>
            <a:r>
              <a:rPr lang="zh-CN" altLang="zh-CN" sz="2800" dirty="0">
                <a:solidFill>
                  <a:srgbClr val="FFFF00"/>
                </a:solidFill>
                <a:latin typeface="+mn-ea"/>
              </a:rPr>
              <a:t>效益</a:t>
            </a:r>
            <a:r>
              <a:rPr lang="zh-CN" altLang="zh-CN" sz="2800" dirty="0">
                <a:solidFill>
                  <a:prstClr val="white"/>
                </a:solidFill>
                <a:latin typeface="+mn-ea"/>
              </a:rPr>
              <a:t>放在了非常突出的</a:t>
            </a:r>
            <a:r>
              <a:rPr lang="zh-CN" altLang="zh-CN" sz="2800" dirty="0" smtClean="0">
                <a:solidFill>
                  <a:prstClr val="white"/>
                </a:solidFill>
                <a:latin typeface="+mn-ea"/>
              </a:rPr>
              <a:t>位置</a:t>
            </a:r>
            <a:r>
              <a:rPr lang="zh-CN" altLang="en-US" sz="2800" dirty="0" smtClean="0">
                <a:solidFill>
                  <a:prstClr val="white"/>
                </a:solidFill>
                <a:latin typeface="+mn-ea"/>
              </a:rPr>
              <a:t>。</a:t>
            </a:r>
            <a:endParaRPr lang="zh-CN" altLang="en-US" sz="280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53" name="禁止符 52"/>
          <p:cNvSpPr/>
          <p:nvPr/>
        </p:nvSpPr>
        <p:spPr>
          <a:xfrm>
            <a:off x="1700064" y="3013835"/>
            <a:ext cx="504056" cy="487173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禁止符 53"/>
          <p:cNvSpPr/>
          <p:nvPr/>
        </p:nvSpPr>
        <p:spPr>
          <a:xfrm>
            <a:off x="2411760" y="4221088"/>
            <a:ext cx="504056" cy="487173"/>
          </a:xfrm>
          <a:prstGeom prst="noSmoking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圆角矩形标注 100"/>
          <p:cNvSpPr/>
          <p:nvPr/>
        </p:nvSpPr>
        <p:spPr>
          <a:xfrm>
            <a:off x="1043608" y="1628800"/>
            <a:ext cx="2562977" cy="1678872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176134" y="1694016"/>
            <a:ext cx="2322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prstClr val="black"/>
                </a:solidFill>
              </a:rPr>
              <a:t>提高经济增长质量和效益有几个要求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03" name="모서리가 둥근 직사각형 10"/>
          <p:cNvSpPr/>
          <p:nvPr/>
        </p:nvSpPr>
        <p:spPr>
          <a:xfrm>
            <a:off x="429166" y="4498290"/>
            <a:ext cx="8458200" cy="1500198"/>
          </a:xfrm>
          <a:prstGeom prst="roundRect">
            <a:avLst>
              <a:gd name="adj" fmla="val 2053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03800" y="3788288"/>
            <a:ext cx="2150379" cy="1008000"/>
            <a:chOff x="680837" y="5355867"/>
            <a:chExt cx="2119070" cy="936000"/>
          </a:xfrm>
        </p:grpSpPr>
        <p:sp>
          <p:nvSpPr>
            <p:cNvPr id="105" name="燕尾形 104"/>
            <p:cNvSpPr/>
            <p:nvPr/>
          </p:nvSpPr>
          <p:spPr>
            <a:xfrm>
              <a:off x="680837" y="5355867"/>
              <a:ext cx="1872000" cy="936000"/>
            </a:xfrm>
            <a:prstGeom prst="chevron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06" name="TextBox 105"/>
            <p:cNvSpPr txBox="1"/>
            <p:nvPr/>
          </p:nvSpPr>
          <p:spPr>
            <a:xfrm>
              <a:off x="999907" y="5380869"/>
              <a:ext cx="1800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速度要</a:t>
              </a:r>
              <a:endParaRPr lang="en-US" altLang="zh-CN" sz="2400" dirty="0" smtClean="0">
                <a:solidFill>
                  <a:prstClr val="black"/>
                </a:solidFill>
              </a:endParaRPr>
            </a:p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实实在在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107467" y="3816979"/>
            <a:ext cx="1908000" cy="1008000"/>
            <a:chOff x="2151462" y="5363325"/>
            <a:chExt cx="1872000" cy="936000"/>
          </a:xfrm>
        </p:grpSpPr>
        <p:sp>
          <p:nvSpPr>
            <p:cNvPr id="108" name="燕尾形 107"/>
            <p:cNvSpPr/>
            <p:nvPr/>
          </p:nvSpPr>
          <p:spPr>
            <a:xfrm>
              <a:off x="2151462" y="5363325"/>
              <a:ext cx="1872000" cy="936000"/>
            </a:xfrm>
            <a:prstGeom prst="chevron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09" name="TextBox 108"/>
            <p:cNvSpPr txBox="1"/>
            <p:nvPr/>
          </p:nvSpPr>
          <p:spPr>
            <a:xfrm>
              <a:off x="2555776" y="5589240"/>
              <a:ext cx="1440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增加就业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779912" y="3717032"/>
            <a:ext cx="1908000" cy="1200328"/>
            <a:chOff x="3655482" y="5319433"/>
            <a:chExt cx="1872000" cy="1114591"/>
          </a:xfrm>
        </p:grpSpPr>
        <p:sp>
          <p:nvSpPr>
            <p:cNvPr id="111" name="燕尾形 110"/>
            <p:cNvSpPr/>
            <p:nvPr/>
          </p:nvSpPr>
          <p:spPr>
            <a:xfrm>
              <a:off x="3655482" y="5412342"/>
              <a:ext cx="1872000" cy="936000"/>
            </a:xfrm>
            <a:prstGeom prst="chevron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12" name="TextBox 111"/>
            <p:cNvSpPr txBox="1"/>
            <p:nvPr/>
          </p:nvSpPr>
          <p:spPr>
            <a:xfrm>
              <a:off x="3883223" y="5319433"/>
              <a:ext cx="1624881" cy="111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居民收入经济增长同步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436096" y="3817091"/>
            <a:ext cx="1908000" cy="1008000"/>
            <a:chOff x="5159462" y="5412341"/>
            <a:chExt cx="1872000" cy="936000"/>
          </a:xfrm>
        </p:grpSpPr>
        <p:sp>
          <p:nvSpPr>
            <p:cNvPr id="114" name="燕尾形 113"/>
            <p:cNvSpPr/>
            <p:nvPr/>
          </p:nvSpPr>
          <p:spPr>
            <a:xfrm>
              <a:off x="5159462" y="5412341"/>
              <a:ext cx="1872000" cy="936000"/>
            </a:xfrm>
            <a:prstGeom prst="chevron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15" name="TextBox 114"/>
            <p:cNvSpPr txBox="1"/>
            <p:nvPr/>
          </p:nvSpPr>
          <p:spPr>
            <a:xfrm>
              <a:off x="5450004" y="5453158"/>
              <a:ext cx="14401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速度和效益相匹配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056512" y="3816979"/>
            <a:ext cx="2196008" cy="1008000"/>
            <a:chOff x="7010674" y="5355867"/>
            <a:chExt cx="2131201" cy="936000"/>
          </a:xfrm>
        </p:grpSpPr>
        <p:sp>
          <p:nvSpPr>
            <p:cNvPr id="117" name="燕尾形 116"/>
            <p:cNvSpPr/>
            <p:nvPr/>
          </p:nvSpPr>
          <p:spPr>
            <a:xfrm>
              <a:off x="7010674" y="5355867"/>
              <a:ext cx="1872000" cy="936000"/>
            </a:xfrm>
            <a:prstGeom prst="chevron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118" name="TextBox 117"/>
            <p:cNvSpPr txBox="1"/>
            <p:nvPr/>
          </p:nvSpPr>
          <p:spPr>
            <a:xfrm>
              <a:off x="7236297" y="5472704"/>
              <a:ext cx="1905578" cy="77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资源能源环</a:t>
              </a:r>
              <a:endParaRPr lang="en-US" altLang="zh-CN" sz="2400" dirty="0" smtClean="0">
                <a:solidFill>
                  <a:prstClr val="black"/>
                </a:solidFill>
              </a:endParaRPr>
            </a:p>
            <a:p>
              <a:r>
                <a:rPr lang="zh-CN" altLang="en-US" sz="2400" dirty="0" smtClean="0">
                  <a:solidFill>
                    <a:prstClr val="black"/>
                  </a:solidFill>
                </a:rPr>
                <a:t>境可支撑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72008" y="4923272"/>
            <a:ext cx="1418655" cy="936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0" name="矩形 119"/>
          <p:cNvSpPr/>
          <p:nvPr/>
        </p:nvSpPr>
        <p:spPr>
          <a:xfrm>
            <a:off x="539552" y="4923272"/>
            <a:ext cx="2088232" cy="93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不能攀比</a:t>
            </a:r>
            <a:endParaRPr lang="en-US" altLang="zh-CN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不能</a:t>
            </a:r>
            <a:r>
              <a:rPr lang="zh-CN" alt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有</a:t>
            </a:r>
            <a:r>
              <a:rPr lang="zh-CN" alt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水分</a:t>
            </a:r>
            <a:endParaRPr lang="ko-KR" alt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2267744" y="4941272"/>
            <a:ext cx="1467031" cy="93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让老百姓心里安稳</a:t>
            </a:r>
            <a:endParaRPr lang="ko-KR" alt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3945614" y="4923272"/>
            <a:ext cx="1418474" cy="93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让群众获得好处</a:t>
            </a:r>
            <a:endParaRPr lang="ko-KR" alt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659671" y="4923272"/>
            <a:ext cx="1468850" cy="936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4" name="矩形 123"/>
          <p:cNvSpPr/>
          <p:nvPr/>
        </p:nvSpPr>
        <p:spPr>
          <a:xfrm>
            <a:off x="5292080" y="4923272"/>
            <a:ext cx="1728193" cy="93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zh-CN" sz="2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没有效益就不可持续</a:t>
            </a:r>
            <a:endParaRPr lang="ko-KR" alt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7243847" y="4941272"/>
            <a:ext cx="1360601" cy="93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zh-CN" alt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在环境优化中实现发展</a:t>
            </a:r>
            <a:endParaRPr lang="ko-KR" alt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53" grpId="0" animBg="1"/>
      <p:bldP spid="53" grpId="1" animBg="1"/>
      <p:bldP spid="54" grpId="0" animBg="1"/>
      <p:bldP spid="54" grpId="1" animBg="1"/>
      <p:bldP spid="101" grpId="0" animBg="1"/>
      <p:bldP spid="102" grpId="0"/>
      <p:bldP spid="103" grpId="0" animBg="1"/>
      <p:bldP spid="120" grpId="0"/>
      <p:bldP spid="121" grpId="0"/>
      <p:bldP spid="122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olden_globe">
  <a:themeElements>
    <a:clrScheme name="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578</Words>
  <Application>Microsoft Office PowerPoint</Application>
  <PresentationFormat>全屏显示(4:3)</PresentationFormat>
  <Paragraphs>102</Paragraphs>
  <Slides>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Office 主题</vt:lpstr>
      <vt:lpstr>1_蓝色地球</vt:lpstr>
      <vt:lpstr>1_Office 主题</vt:lpstr>
      <vt:lpstr>golden_globe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zjf</dc:creator>
  <cp:lastModifiedBy>微软用户</cp:lastModifiedBy>
  <cp:revision>106</cp:revision>
  <dcterms:created xsi:type="dcterms:W3CDTF">2013-01-25T02:34:38Z</dcterms:created>
  <dcterms:modified xsi:type="dcterms:W3CDTF">2013-05-08T06:57:05Z</dcterms:modified>
</cp:coreProperties>
</file>