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Layouts/slideLayout12.xml" ContentType="application/vnd.openxmlformats-officedocument.presentationml.slideLayout+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65" r:id="rId3"/>
    <p:sldId id="267" r:id="rId4"/>
    <p:sldId id="277" r:id="rId5"/>
    <p:sldId id="303" r:id="rId6"/>
    <p:sldId id="271" r:id="rId7"/>
    <p:sldId id="304" r:id="rId8"/>
    <p:sldId id="280" r:id="rId9"/>
    <p:sldId id="282" r:id="rId10"/>
    <p:sldId id="286" r:id="rId1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B230"/>
    <a:srgbClr val="8DCD47"/>
    <a:srgbClr val="2AC515"/>
    <a:srgbClr val="C5F69C"/>
    <a:srgbClr val="5C8E26"/>
    <a:srgbClr val="70AC2E"/>
    <a:srgbClr val="D16105"/>
    <a:srgbClr val="E96C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43" autoAdjust="0"/>
    <p:restoredTop sz="94660"/>
  </p:normalViewPr>
  <p:slideViewPr>
    <p:cSldViewPr>
      <p:cViewPr>
        <p:scale>
          <a:sx n="70" d="100"/>
          <a:sy n="70" d="100"/>
        </p:scale>
        <p:origin x="-1762" y="-4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___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___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___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___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___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___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___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__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___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16"/>
  <c:chart>
    <c:autoTitleDeleted val="1"/>
    <c:view3D>
      <c:rotX val="30"/>
      <c:perspective val="30"/>
    </c:view3D>
    <c:plotArea>
      <c:layout/>
      <c:pie3DChart>
        <c:varyColors val="1"/>
        <c:ser>
          <c:idx val="0"/>
          <c:order val="0"/>
          <c:tx>
            <c:strRef>
              <c:f>Sheet1!$B$1</c:f>
              <c:strCache>
                <c:ptCount val="1"/>
                <c:pt idx="0">
                  <c:v>销售额</c:v>
                </c:pt>
              </c:strCache>
            </c:strRef>
          </c:tx>
          <c:dPt>
            <c:idx val="0"/>
            <c:spPr>
              <a:solidFill>
                <a:schemeClr val="accent6">
                  <a:lumMod val="60000"/>
                  <a:lumOff val="40000"/>
                </a:schemeClr>
              </a:solidFill>
            </c:spPr>
          </c:dPt>
          <c:dPt>
            <c:idx val="1"/>
            <c:spPr>
              <a:solidFill>
                <a:srgbClr val="D16105"/>
              </a:solidFill>
            </c:spPr>
          </c:dPt>
          <c:cat>
            <c:strRef>
              <c:f>Sheet1!$A$2:$A$3</c:f>
              <c:strCache>
                <c:ptCount val="2"/>
                <c:pt idx="0">
                  <c:v>第一季度</c:v>
                </c:pt>
                <c:pt idx="1">
                  <c:v>第二季度</c:v>
                </c:pt>
              </c:strCache>
            </c:strRef>
          </c:cat>
          <c:val>
            <c:numRef>
              <c:f>Sheet1!$B$2:$B$3</c:f>
              <c:numCache>
                <c:formatCode>General</c:formatCode>
                <c:ptCount val="2"/>
                <c:pt idx="0">
                  <c:v>1</c:v>
                </c:pt>
                <c:pt idx="1">
                  <c:v>5</c:v>
                </c:pt>
              </c:numCache>
            </c:numRef>
          </c:val>
        </c:ser>
      </c:pie3DChart>
      <c:spPr>
        <a:noFill/>
        <a:ln w="25342">
          <a:noFill/>
        </a:ln>
      </c:spPr>
    </c:plotArea>
    <c:plotVisOnly val="1"/>
    <c:dispBlanksAs val="zero"/>
  </c:chart>
  <c:spPr>
    <a:noFill/>
    <a:ln>
      <a:noFill/>
    </a:ln>
  </c:spPr>
  <c:txPr>
    <a:bodyPr/>
    <a:lstStyle/>
    <a:p>
      <a:pPr>
        <a:defRPr sz="1794"/>
      </a:pPr>
      <a:endParaRPr lang="zh-CN"/>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zh-CN"/>
  <c:style val="9"/>
  <c:chart>
    <c:title>
      <c:layout>
        <c:manualLayout>
          <c:xMode val="edge"/>
          <c:yMode val="edge"/>
          <c:x val="0.1303190531536989"/>
          <c:y val="1.9704379057880944E-2"/>
        </c:manualLayout>
      </c:layout>
      <c:spPr>
        <a:noFill/>
        <a:ln w="25345">
          <a:noFill/>
        </a:ln>
      </c:spPr>
    </c:title>
    <c:plotArea>
      <c:layout>
        <c:manualLayout>
          <c:layoutTarget val="inner"/>
          <c:xMode val="edge"/>
          <c:yMode val="edge"/>
          <c:x val="0.19948186528497408"/>
          <c:y val="0.39301310043668131"/>
          <c:w val="0.29533678756476728"/>
          <c:h val="0.49781659388646343"/>
        </c:manualLayout>
      </c:layout>
      <c:pieChart>
        <c:varyColors val="1"/>
        <c:ser>
          <c:idx val="0"/>
          <c:order val="0"/>
          <c:tx>
            <c:strRef>
              <c:f>Sheet1!$B$1</c:f>
              <c:strCache>
                <c:ptCount val="1"/>
                <c:pt idx="0">
                  <c:v>地表水国控断面劣Ⅴ类水质的比例</c:v>
                </c:pt>
              </c:strCache>
            </c:strRef>
          </c:tx>
          <c:dPt>
            <c:idx val="0"/>
            <c:spPr>
              <a:solidFill>
                <a:schemeClr val="tx1">
                  <a:lumMod val="50000"/>
                  <a:lumOff val="50000"/>
                </a:schemeClr>
              </a:solidFill>
            </c:spPr>
          </c:dPt>
          <c:dPt>
            <c:idx val="1"/>
            <c:spPr>
              <a:noFill/>
              <a:ln w="12672">
                <a:solidFill>
                  <a:srgbClr val="FFFFFF"/>
                </a:solidFill>
                <a:prstDash val="solid"/>
              </a:ln>
              <a:effectLst>
                <a:outerShdw dist="35921" dir="2700000" algn="br">
                  <a:srgbClr val="000000"/>
                </a:outerShdw>
              </a:effectLst>
            </c:spPr>
          </c:dPt>
          <c:dPt>
            <c:idx val="2"/>
            <c:spPr>
              <a:solidFill>
                <a:srgbClr val="74B230"/>
              </a:solidFill>
            </c:spPr>
          </c:dPt>
          <c:cat>
            <c:strRef>
              <c:f>Sheet1!$A$2:$A$4</c:f>
              <c:strCache>
                <c:ptCount val="3"/>
                <c:pt idx="0">
                  <c:v>2010年</c:v>
                </c:pt>
                <c:pt idx="1">
                  <c:v>2015年</c:v>
                </c:pt>
                <c:pt idx="2">
                  <c:v>第三季度</c:v>
                </c:pt>
              </c:strCache>
            </c:strRef>
          </c:cat>
          <c:val>
            <c:numRef>
              <c:f>Sheet1!$B$2:$B$4</c:f>
              <c:numCache>
                <c:formatCode>General</c:formatCode>
                <c:ptCount val="3"/>
                <c:pt idx="0">
                  <c:v>17.7</c:v>
                </c:pt>
                <c:pt idx="1">
                  <c:v>2.7</c:v>
                </c:pt>
                <c:pt idx="2">
                  <c:v>82.3</c:v>
                </c:pt>
              </c:numCache>
            </c:numRef>
          </c:val>
        </c:ser>
        <c:firstSliceAng val="0"/>
      </c:pieChart>
      <c:spPr>
        <a:noFill/>
        <a:ln w="25345">
          <a:noFill/>
        </a:ln>
      </c:spPr>
    </c:plotArea>
    <c:legend>
      <c:legendPos val="r"/>
      <c:legendEntry>
        <c:idx val="2"/>
        <c:delete val="1"/>
      </c:legendEntry>
      <c:layout>
        <c:manualLayout>
          <c:xMode val="edge"/>
          <c:yMode val="edge"/>
          <c:x val="0.50259067357512965"/>
          <c:y val="0.48471615720524047"/>
          <c:w val="0.27720207253886031"/>
          <c:h val="0.32314410480349348"/>
        </c:manualLayout>
      </c:layout>
      <c:spPr>
        <a:noFill/>
        <a:ln w="25345">
          <a:noFill/>
        </a:ln>
      </c:spPr>
    </c:legend>
    <c:plotVisOnly val="1"/>
    <c:dispBlanksAs val="zero"/>
  </c:chart>
  <c:spPr>
    <a:noFill/>
    <a:ln>
      <a:noFill/>
    </a:ln>
  </c:spPr>
  <c:txPr>
    <a:bodyPr/>
    <a:lstStyle/>
    <a:p>
      <a:pPr>
        <a:defRPr sz="1794"/>
      </a:pPr>
      <a:endParaRPr lang="zh-CN"/>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zh-CN"/>
  <c:style val="9"/>
  <c:chart>
    <c:title>
      <c:layout>
        <c:manualLayout>
          <c:xMode val="edge"/>
          <c:yMode val="edge"/>
          <c:x val="0.13126493516668636"/>
          <c:y val="1.9704379057880944E-2"/>
        </c:manualLayout>
      </c:layout>
      <c:spPr>
        <a:noFill/>
        <a:ln w="25345">
          <a:noFill/>
        </a:ln>
      </c:spPr>
    </c:title>
    <c:plotArea>
      <c:layout>
        <c:manualLayout>
          <c:layoutTarget val="inner"/>
          <c:xMode val="edge"/>
          <c:yMode val="edge"/>
          <c:x val="0.23488372093023255"/>
          <c:y val="0.39737991266375589"/>
          <c:w val="0.26279069767441882"/>
          <c:h val="0.49344978165938896"/>
        </c:manualLayout>
      </c:layout>
      <c:pieChart>
        <c:varyColors val="1"/>
        <c:ser>
          <c:idx val="0"/>
          <c:order val="0"/>
          <c:tx>
            <c:strRef>
              <c:f>Sheet1!$B$1</c:f>
              <c:strCache>
                <c:ptCount val="1"/>
                <c:pt idx="0">
                  <c:v>七大水系国控断面水质好于Ⅲ类的比例</c:v>
                </c:pt>
              </c:strCache>
            </c:strRef>
          </c:tx>
          <c:dPt>
            <c:idx val="0"/>
            <c:spPr>
              <a:solidFill>
                <a:srgbClr val="70AC2E"/>
              </a:solidFill>
            </c:spPr>
          </c:dPt>
          <c:dPt>
            <c:idx val="1"/>
            <c:spPr>
              <a:solidFill>
                <a:srgbClr val="5C8E26"/>
              </a:solidFill>
              <a:ln w="18988">
                <a:solidFill>
                  <a:schemeClr val="bg1"/>
                </a:solidFill>
              </a:ln>
            </c:spPr>
          </c:dPt>
          <c:dPt>
            <c:idx val="2"/>
            <c:spPr>
              <a:ln w="9493"/>
            </c:spPr>
          </c:dPt>
          <c:cat>
            <c:strRef>
              <c:f>Sheet1!$A$2:$A$4</c:f>
              <c:strCache>
                <c:ptCount val="3"/>
                <c:pt idx="0">
                  <c:v>2010年</c:v>
                </c:pt>
                <c:pt idx="1">
                  <c:v>2015年</c:v>
                </c:pt>
                <c:pt idx="2">
                  <c:v>第三季度</c:v>
                </c:pt>
              </c:strCache>
            </c:strRef>
          </c:cat>
          <c:val>
            <c:numRef>
              <c:f>Sheet1!$B$2:$B$4</c:f>
              <c:numCache>
                <c:formatCode>General</c:formatCode>
                <c:ptCount val="3"/>
                <c:pt idx="0">
                  <c:v>55</c:v>
                </c:pt>
                <c:pt idx="1">
                  <c:v>5</c:v>
                </c:pt>
                <c:pt idx="2">
                  <c:v>40</c:v>
                </c:pt>
              </c:numCache>
            </c:numRef>
          </c:val>
        </c:ser>
        <c:firstSliceAng val="0"/>
      </c:pieChart>
      <c:spPr>
        <a:noFill/>
        <a:ln w="25345">
          <a:noFill/>
        </a:ln>
      </c:spPr>
    </c:plotArea>
    <c:legend>
      <c:legendPos val="r"/>
      <c:legendEntry>
        <c:idx val="2"/>
        <c:delete val="1"/>
      </c:legendEntry>
      <c:layout>
        <c:manualLayout>
          <c:xMode val="edge"/>
          <c:yMode val="edge"/>
          <c:x val="0.51395348837209298"/>
          <c:y val="0.48908296943231483"/>
          <c:w val="0.24883720930232581"/>
          <c:h val="0.32314410480349348"/>
        </c:manualLayout>
      </c:layout>
      <c:spPr>
        <a:noFill/>
        <a:ln w="25345">
          <a:noFill/>
        </a:ln>
      </c:spPr>
    </c:legend>
    <c:plotVisOnly val="1"/>
    <c:dispBlanksAs val="zero"/>
  </c:chart>
  <c:spPr>
    <a:noFill/>
    <a:ln>
      <a:noFill/>
    </a:ln>
  </c:spPr>
  <c:txPr>
    <a:bodyPr/>
    <a:lstStyle/>
    <a:p>
      <a:pPr>
        <a:defRPr sz="1794"/>
      </a:pPr>
      <a:endParaRPr lang="zh-CN"/>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zh-CN"/>
  <c:style val="9"/>
  <c:chart>
    <c:title>
      <c:layout>
        <c:manualLayout>
          <c:xMode val="edge"/>
          <c:yMode val="edge"/>
          <c:x val="0.10173165960367016"/>
          <c:y val="1.9704379057880944E-2"/>
        </c:manualLayout>
      </c:layout>
      <c:spPr>
        <a:noFill/>
        <a:ln w="25386">
          <a:noFill/>
        </a:ln>
      </c:spPr>
    </c:title>
    <c:plotArea>
      <c:layout>
        <c:manualLayout>
          <c:layoutTarget val="inner"/>
          <c:xMode val="edge"/>
          <c:yMode val="edge"/>
          <c:x val="0.25423728813559299"/>
          <c:y val="0.39301310043668131"/>
          <c:w val="0.24152542372881355"/>
          <c:h val="0.49781659388646343"/>
        </c:manualLayout>
      </c:layout>
      <c:pieChart>
        <c:varyColors val="1"/>
        <c:ser>
          <c:idx val="0"/>
          <c:order val="0"/>
          <c:tx>
            <c:strRef>
              <c:f>Sheet1!$B$1</c:f>
              <c:strCache>
                <c:ptCount val="1"/>
                <c:pt idx="0">
                  <c:v>地级以上城市空气质量达到二级标准以上的比例</c:v>
                </c:pt>
              </c:strCache>
            </c:strRef>
          </c:tx>
          <c:dPt>
            <c:idx val="0"/>
            <c:spPr>
              <a:solidFill>
                <a:srgbClr val="70AC2E"/>
              </a:solidFill>
            </c:spPr>
          </c:dPt>
          <c:dPt>
            <c:idx val="1"/>
            <c:spPr>
              <a:solidFill>
                <a:srgbClr val="5C8E26"/>
              </a:solidFill>
              <a:ln w="19014">
                <a:solidFill>
                  <a:schemeClr val="bg1"/>
                </a:solidFill>
              </a:ln>
            </c:spPr>
          </c:dPt>
          <c:dPt>
            <c:idx val="2"/>
            <c:spPr>
              <a:ln w="9507">
                <a:solidFill>
                  <a:schemeClr val="bg1"/>
                </a:solidFill>
              </a:ln>
            </c:spPr>
          </c:dPt>
          <c:cat>
            <c:strRef>
              <c:f>Sheet1!$A$2:$A$4</c:f>
              <c:strCache>
                <c:ptCount val="3"/>
                <c:pt idx="0">
                  <c:v>2010年</c:v>
                </c:pt>
                <c:pt idx="1">
                  <c:v>2015年</c:v>
                </c:pt>
                <c:pt idx="2">
                  <c:v>第三季度</c:v>
                </c:pt>
              </c:strCache>
            </c:strRef>
          </c:cat>
          <c:val>
            <c:numRef>
              <c:f>Sheet1!$B$2:$B$4</c:f>
              <c:numCache>
                <c:formatCode>General</c:formatCode>
                <c:ptCount val="3"/>
                <c:pt idx="0">
                  <c:v>72</c:v>
                </c:pt>
                <c:pt idx="1">
                  <c:v>8</c:v>
                </c:pt>
                <c:pt idx="2">
                  <c:v>20</c:v>
                </c:pt>
              </c:numCache>
            </c:numRef>
          </c:val>
        </c:ser>
        <c:firstSliceAng val="0"/>
      </c:pieChart>
      <c:spPr>
        <a:noFill/>
        <a:ln w="25386">
          <a:noFill/>
        </a:ln>
      </c:spPr>
    </c:plotArea>
    <c:legend>
      <c:legendPos val="r"/>
      <c:legendEntry>
        <c:idx val="2"/>
        <c:delete val="1"/>
      </c:legendEntry>
      <c:layout>
        <c:manualLayout>
          <c:xMode val="edge"/>
          <c:yMode val="edge"/>
          <c:x val="0.51483050847457679"/>
          <c:y val="0.48471615720524047"/>
          <c:w val="0.22669491525423727"/>
          <c:h val="0.32314410480349348"/>
        </c:manualLayout>
      </c:layout>
      <c:spPr>
        <a:noFill/>
        <a:ln w="25386">
          <a:noFill/>
        </a:ln>
      </c:spPr>
    </c:legend>
    <c:plotVisOnly val="1"/>
    <c:dispBlanksAs val="zero"/>
  </c:chart>
  <c:spPr>
    <a:noFill/>
    <a:ln>
      <a:noFill/>
    </a:ln>
  </c:spPr>
  <c:txPr>
    <a:bodyPr/>
    <a:lstStyle/>
    <a:p>
      <a:pPr>
        <a:defRPr sz="1797"/>
      </a:pPr>
      <a:endParaRPr lang="zh-CN"/>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zh-CN"/>
  <c:style val="1"/>
  <c:chart>
    <c:title>
      <c:tx>
        <c:rich>
          <a:bodyPr/>
          <a:lstStyle/>
          <a:p>
            <a:pPr>
              <a:defRPr/>
            </a:pPr>
            <a:r>
              <a:rPr lang="en-US" altLang="zh-CN" dirty="0" smtClean="0"/>
              <a:t>2010</a:t>
            </a:r>
            <a:r>
              <a:rPr lang="zh-CN" altLang="en-US" dirty="0" smtClean="0"/>
              <a:t>年我国</a:t>
            </a:r>
            <a:r>
              <a:rPr lang="zh-CN" altLang="en-US" dirty="0"/>
              <a:t>二氧化硫排放量</a:t>
            </a:r>
          </a:p>
        </c:rich>
      </c:tx>
      <c:layout>
        <c:manualLayout>
          <c:xMode val="edge"/>
          <c:yMode val="edge"/>
          <c:x val="0.12162154642330497"/>
          <c:y val="1.8404955736465171E-2"/>
        </c:manualLayout>
      </c:layout>
      <c:spPr>
        <a:noFill/>
        <a:ln w="25396">
          <a:noFill/>
        </a:ln>
      </c:spPr>
    </c:title>
    <c:plotArea>
      <c:layout>
        <c:manualLayout>
          <c:layoutTarget val="inner"/>
          <c:xMode val="edge"/>
          <c:yMode val="edge"/>
          <c:x val="0.24008810572687236"/>
          <c:y val="0.42631578947368454"/>
          <c:w val="0.21145374449339227"/>
          <c:h val="0.5052631578947363"/>
        </c:manualLayout>
      </c:layout>
      <c:pieChart>
        <c:varyColors val="1"/>
        <c:ser>
          <c:idx val="0"/>
          <c:order val="0"/>
          <c:tx>
            <c:strRef>
              <c:f>Sheet1!$B$1</c:f>
              <c:strCache>
                <c:ptCount val="1"/>
                <c:pt idx="0">
                  <c:v>2010年我国二氧化硫排放量</c:v>
                </c:pt>
              </c:strCache>
            </c:strRef>
          </c:tx>
          <c:spPr>
            <a:ln w="19034">
              <a:solidFill>
                <a:schemeClr val="bg1"/>
              </a:solidFill>
            </a:ln>
          </c:spPr>
          <c:cat>
            <c:strRef>
              <c:f>Sheet1!$A$2:$A$3</c:f>
              <c:strCache>
                <c:ptCount val="2"/>
                <c:pt idx="0">
                  <c:v>工业排放</c:v>
                </c:pt>
                <c:pt idx="1">
                  <c:v>第二季度</c:v>
                </c:pt>
              </c:strCache>
            </c:strRef>
          </c:cat>
          <c:val>
            <c:numRef>
              <c:f>Sheet1!$B$2:$B$3</c:f>
              <c:numCache>
                <c:formatCode>General</c:formatCode>
                <c:ptCount val="2"/>
                <c:pt idx="0">
                  <c:v>1864.4</c:v>
                </c:pt>
                <c:pt idx="1">
                  <c:v>320.7</c:v>
                </c:pt>
              </c:numCache>
            </c:numRef>
          </c:val>
        </c:ser>
        <c:firstSliceAng val="0"/>
      </c:pieChart>
      <c:spPr>
        <a:noFill/>
        <a:ln w="25396">
          <a:noFill/>
        </a:ln>
      </c:spPr>
    </c:plotArea>
    <c:legend>
      <c:legendPos val="r"/>
      <c:legendEntry>
        <c:idx val="1"/>
        <c:delete val="1"/>
      </c:legendEntry>
      <c:layout>
        <c:manualLayout>
          <c:xMode val="edge"/>
          <c:yMode val="edge"/>
          <c:x val="0.45594713656387664"/>
          <c:y val="0.67368421052631666"/>
          <c:w val="0.39647577092511055"/>
          <c:h val="0.23157894736842116"/>
        </c:manualLayout>
      </c:layout>
      <c:spPr>
        <a:noFill/>
        <a:ln w="25396">
          <a:noFill/>
        </a:ln>
      </c:spPr>
    </c:legend>
    <c:plotVisOnly val="1"/>
    <c:dispBlanksAs val="zero"/>
  </c:chart>
  <c:spPr>
    <a:noFill/>
    <a:ln>
      <a:noFill/>
    </a:ln>
  </c:spPr>
  <c:txPr>
    <a:bodyPr/>
    <a:lstStyle/>
    <a:p>
      <a:pPr>
        <a:defRPr sz="1799"/>
      </a:pPr>
      <a:endParaRPr lang="zh-CN"/>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zh-CN"/>
  <c:style val="3"/>
  <c:chart>
    <c:title>
      <c:tx>
        <c:rich>
          <a:bodyPr/>
          <a:lstStyle/>
          <a:p>
            <a:pPr>
              <a:defRPr/>
            </a:pPr>
            <a:r>
              <a:rPr lang="en-US" altLang="zh-CN" dirty="0" smtClean="0"/>
              <a:t>2010</a:t>
            </a:r>
            <a:r>
              <a:rPr lang="zh-CN" altLang="en-US" dirty="0" smtClean="0"/>
              <a:t>年全国</a:t>
            </a:r>
            <a:r>
              <a:rPr lang="zh-CN" altLang="en-US" dirty="0"/>
              <a:t>用水量</a:t>
            </a:r>
          </a:p>
        </c:rich>
      </c:tx>
      <c:layout>
        <c:manualLayout>
          <c:xMode val="edge"/>
          <c:yMode val="edge"/>
          <c:x val="0.14202911430653559"/>
          <c:y val="7.4842074825392665E-2"/>
        </c:manualLayout>
      </c:layout>
      <c:spPr>
        <a:noFill/>
        <a:ln w="25381">
          <a:noFill/>
        </a:ln>
      </c:spPr>
    </c:title>
    <c:plotArea>
      <c:layout>
        <c:manualLayout>
          <c:layoutTarget val="inner"/>
          <c:xMode val="edge"/>
          <c:yMode val="edge"/>
          <c:x val="0.1769662921348317"/>
          <c:y val="0.30526315789473685"/>
          <c:w val="0.31741573033707904"/>
          <c:h val="0.59473684210526268"/>
        </c:manualLayout>
      </c:layout>
      <c:pieChart>
        <c:varyColors val="1"/>
        <c:ser>
          <c:idx val="0"/>
          <c:order val="0"/>
          <c:tx>
            <c:strRef>
              <c:f>Sheet1!$B$1</c:f>
              <c:strCache>
                <c:ptCount val="1"/>
                <c:pt idx="0">
                  <c:v>全国用水量</c:v>
                </c:pt>
              </c:strCache>
            </c:strRef>
          </c:tx>
          <c:spPr>
            <a:ln w="9516">
              <a:solidFill>
                <a:schemeClr val="bg1"/>
              </a:solidFill>
            </a:ln>
          </c:spPr>
          <c:cat>
            <c:strRef>
              <c:f>Sheet1!$A$2:$A$3</c:f>
              <c:strCache>
                <c:ptCount val="2"/>
                <c:pt idx="0">
                  <c:v>农业用水量</c:v>
                </c:pt>
                <c:pt idx="1">
                  <c:v>第二季度</c:v>
                </c:pt>
              </c:strCache>
            </c:strRef>
          </c:cat>
          <c:val>
            <c:numRef>
              <c:f>Sheet1!$B$2:$B$3</c:f>
              <c:numCache>
                <c:formatCode>General</c:formatCode>
                <c:ptCount val="2"/>
                <c:pt idx="0">
                  <c:v>62.4</c:v>
                </c:pt>
                <c:pt idx="1">
                  <c:v>37.6</c:v>
                </c:pt>
              </c:numCache>
            </c:numRef>
          </c:val>
        </c:ser>
        <c:firstSliceAng val="0"/>
      </c:pieChart>
      <c:spPr>
        <a:noFill/>
        <a:ln w="25381">
          <a:noFill/>
        </a:ln>
      </c:spPr>
    </c:plotArea>
    <c:legend>
      <c:legendPos val="r"/>
      <c:legendEntry>
        <c:idx val="1"/>
        <c:delete val="1"/>
      </c:legendEntry>
      <c:layout>
        <c:manualLayout>
          <c:xMode val="edge"/>
          <c:yMode val="edge"/>
          <c:x val="0.48876404494382031"/>
          <c:y val="0.57894736842105254"/>
          <c:w val="0.48314606741573035"/>
          <c:h val="0.31578947368421101"/>
        </c:manualLayout>
      </c:layout>
      <c:spPr>
        <a:noFill/>
        <a:ln w="25381">
          <a:noFill/>
        </a:ln>
      </c:spPr>
    </c:legend>
    <c:plotVisOnly val="1"/>
    <c:dispBlanksAs val="zero"/>
  </c:chart>
  <c:spPr>
    <a:noFill/>
    <a:ln>
      <a:noFill/>
    </a:ln>
  </c:spPr>
  <c:txPr>
    <a:bodyPr/>
    <a:lstStyle/>
    <a:p>
      <a:pPr>
        <a:defRPr sz="1799"/>
      </a:pPr>
      <a:endParaRPr lang="zh-CN"/>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zh-CN"/>
  <c:style val="8"/>
  <c:chart>
    <c:title>
      <c:tx>
        <c:rich>
          <a:bodyPr/>
          <a:lstStyle/>
          <a:p>
            <a:pPr>
              <a:defRPr/>
            </a:pPr>
            <a:r>
              <a:rPr lang="en-US" altLang="zh-CN" dirty="0" smtClean="0"/>
              <a:t>2010</a:t>
            </a:r>
            <a:r>
              <a:rPr lang="zh-CN" altLang="en-US" dirty="0" smtClean="0"/>
              <a:t>年全国氮氧化物排放量</a:t>
            </a:r>
            <a:endParaRPr lang="zh-CN" altLang="en-US" dirty="0"/>
          </a:p>
        </c:rich>
      </c:tx>
      <c:layout>
        <c:manualLayout>
          <c:xMode val="edge"/>
          <c:yMode val="edge"/>
          <c:x val="0.19601324344260901"/>
          <c:y val="0.13158324290735743"/>
        </c:manualLayout>
      </c:layout>
      <c:spPr>
        <a:noFill/>
        <a:ln w="25390">
          <a:noFill/>
        </a:ln>
      </c:spPr>
    </c:title>
    <c:plotArea>
      <c:layout>
        <c:manualLayout>
          <c:layoutTarget val="inner"/>
          <c:xMode val="edge"/>
          <c:yMode val="edge"/>
          <c:x val="0.31973898858075062"/>
          <c:y val="0.35964912280701755"/>
          <c:w val="0.18270799347471464"/>
          <c:h val="0.49122807017543885"/>
        </c:manualLayout>
      </c:layout>
      <c:pieChart>
        <c:varyColors val="1"/>
        <c:ser>
          <c:idx val="0"/>
          <c:order val="0"/>
          <c:tx>
            <c:strRef>
              <c:f>Sheet1!$B$1</c:f>
              <c:strCache>
                <c:ptCount val="1"/>
                <c:pt idx="0">
                  <c:v>全国氮氧化物排放量</c:v>
                </c:pt>
              </c:strCache>
            </c:strRef>
          </c:tx>
          <c:spPr>
            <a:ln w="19041">
              <a:solidFill>
                <a:schemeClr val="bg1"/>
              </a:solidFill>
            </a:ln>
          </c:spPr>
          <c:dPt>
            <c:idx val="0"/>
            <c:spPr>
              <a:solidFill>
                <a:schemeClr val="accent6">
                  <a:lumMod val="50000"/>
                </a:schemeClr>
              </a:solidFill>
              <a:ln w="19041">
                <a:solidFill>
                  <a:schemeClr val="bg1"/>
                </a:solidFill>
              </a:ln>
            </c:spPr>
          </c:dPt>
          <c:dPt>
            <c:idx val="1"/>
            <c:spPr>
              <a:solidFill>
                <a:schemeClr val="accent6">
                  <a:lumMod val="75000"/>
                </a:schemeClr>
              </a:solidFill>
              <a:ln w="19041">
                <a:solidFill>
                  <a:schemeClr val="bg1"/>
                </a:solidFill>
              </a:ln>
            </c:spPr>
          </c:dPt>
          <c:cat>
            <c:strRef>
              <c:f>Sheet1!$A$2:$A$3</c:f>
              <c:strCache>
                <c:ptCount val="2"/>
                <c:pt idx="0">
                  <c:v>机动车排放</c:v>
                </c:pt>
                <c:pt idx="1">
                  <c:v>第二季度</c:v>
                </c:pt>
              </c:strCache>
            </c:strRef>
          </c:cat>
          <c:val>
            <c:numRef>
              <c:f>Sheet1!$B$2:$B$3</c:f>
              <c:numCache>
                <c:formatCode>General</c:formatCode>
                <c:ptCount val="2"/>
                <c:pt idx="0">
                  <c:v>26</c:v>
                </c:pt>
                <c:pt idx="1">
                  <c:v>74</c:v>
                </c:pt>
              </c:numCache>
            </c:numRef>
          </c:val>
        </c:ser>
        <c:firstSliceAng val="0"/>
      </c:pieChart>
      <c:spPr>
        <a:noFill/>
        <a:ln w="25390">
          <a:noFill/>
        </a:ln>
      </c:spPr>
    </c:plotArea>
    <c:legend>
      <c:legendPos val="r"/>
      <c:legendEntry>
        <c:idx val="1"/>
        <c:delete val="1"/>
      </c:legendEntry>
      <c:layout>
        <c:manualLayout>
          <c:xMode val="edge"/>
          <c:yMode val="edge"/>
          <c:x val="0.48287112561174572"/>
          <c:y val="0.54385964912280704"/>
          <c:w val="0.35399673735725989"/>
          <c:h val="0.26754385964912275"/>
        </c:manualLayout>
      </c:layout>
      <c:spPr>
        <a:noFill/>
        <a:ln w="25390">
          <a:noFill/>
        </a:ln>
      </c:spPr>
    </c:legend>
    <c:plotVisOnly val="1"/>
    <c:dispBlanksAs val="zero"/>
  </c:chart>
  <c:spPr>
    <a:noFill/>
    <a:ln>
      <a:noFill/>
    </a:ln>
  </c:spPr>
  <c:txPr>
    <a:bodyPr/>
    <a:lstStyle/>
    <a:p>
      <a:pPr>
        <a:defRPr sz="1799"/>
      </a:pPr>
      <a:endParaRPr lang="zh-CN"/>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zh-CN"/>
  <c:style val="1"/>
  <c:chart>
    <c:title>
      <c:layout>
        <c:manualLayout>
          <c:xMode val="edge"/>
          <c:yMode val="edge"/>
          <c:x val="0.13961034226782276"/>
          <c:y val="7.3531824146981686E-2"/>
        </c:manualLayout>
      </c:layout>
      <c:spPr>
        <a:noFill/>
        <a:ln w="25386">
          <a:noFill/>
        </a:ln>
      </c:spPr>
    </c:title>
    <c:plotArea>
      <c:layout>
        <c:manualLayout>
          <c:layoutTarget val="inner"/>
          <c:xMode val="edge"/>
          <c:yMode val="edge"/>
          <c:x val="0.13522012578616363"/>
          <c:y val="0.29533678756476728"/>
          <c:w val="0.36477987421383667"/>
          <c:h val="0.60103626943005151"/>
        </c:manualLayout>
      </c:layout>
      <c:pieChart>
        <c:varyColors val="1"/>
        <c:ser>
          <c:idx val="0"/>
          <c:order val="0"/>
          <c:tx>
            <c:strRef>
              <c:f>Sheet1!$B$1</c:f>
              <c:strCache>
                <c:ptCount val="1"/>
                <c:pt idx="0">
                  <c:v>2011全社会总能耗</c:v>
                </c:pt>
              </c:strCache>
            </c:strRef>
          </c:tx>
          <c:spPr>
            <a:ln w="19007">
              <a:solidFill>
                <a:schemeClr val="bg1"/>
              </a:solidFill>
            </a:ln>
          </c:spPr>
          <c:cat>
            <c:strRef>
              <c:f>Sheet1!$A$2:$A$3</c:f>
              <c:strCache>
                <c:ptCount val="2"/>
                <c:pt idx="0">
                  <c:v>建筑能耗</c:v>
                </c:pt>
                <c:pt idx="1">
                  <c:v>第二季度</c:v>
                </c:pt>
              </c:strCache>
            </c:strRef>
          </c:cat>
          <c:val>
            <c:numRef>
              <c:f>Sheet1!$B$2:$B$3</c:f>
              <c:numCache>
                <c:formatCode>General</c:formatCode>
                <c:ptCount val="2"/>
                <c:pt idx="0">
                  <c:v>27</c:v>
                </c:pt>
                <c:pt idx="1">
                  <c:v>73</c:v>
                </c:pt>
              </c:numCache>
            </c:numRef>
          </c:val>
        </c:ser>
        <c:firstSliceAng val="0"/>
      </c:pieChart>
      <c:spPr>
        <a:noFill/>
        <a:ln w="25386">
          <a:noFill/>
        </a:ln>
      </c:spPr>
    </c:plotArea>
    <c:legend>
      <c:legendPos val="r"/>
      <c:legendEntry>
        <c:idx val="1"/>
        <c:delete val="1"/>
      </c:legendEntry>
      <c:layout>
        <c:manualLayout>
          <c:xMode val="edge"/>
          <c:yMode val="edge"/>
          <c:x val="0.5"/>
          <c:y val="0.56476683937823835"/>
          <c:w val="0.44968553459119465"/>
          <c:h val="0.32124352331606232"/>
        </c:manualLayout>
      </c:layout>
      <c:spPr>
        <a:noFill/>
        <a:ln w="25386">
          <a:noFill/>
        </a:ln>
      </c:spPr>
    </c:legend>
    <c:plotVisOnly val="1"/>
    <c:dispBlanksAs val="zero"/>
  </c:chart>
  <c:spPr>
    <a:noFill/>
    <a:ln>
      <a:noFill/>
    </a:ln>
  </c:spPr>
  <c:txPr>
    <a:bodyPr/>
    <a:lstStyle/>
    <a:p>
      <a:pPr>
        <a:defRPr sz="1796"/>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style val="16"/>
  <c:chart>
    <c:autoTitleDeleted val="1"/>
    <c:view3D>
      <c:rotX val="30"/>
      <c:perspective val="30"/>
    </c:view3D>
    <c:plotArea>
      <c:layout/>
      <c:pie3DChart>
        <c:varyColors val="1"/>
        <c:ser>
          <c:idx val="0"/>
          <c:order val="0"/>
          <c:tx>
            <c:strRef>
              <c:f>Sheet1!$B$1</c:f>
              <c:strCache>
                <c:ptCount val="1"/>
                <c:pt idx="0">
                  <c:v>销售额</c:v>
                </c:pt>
              </c:strCache>
            </c:strRef>
          </c:tx>
          <c:cat>
            <c:strRef>
              <c:f>Sheet1!$A$2:$A$3</c:f>
              <c:strCache>
                <c:ptCount val="2"/>
                <c:pt idx="0">
                  <c:v>第一季度</c:v>
                </c:pt>
                <c:pt idx="1">
                  <c:v>第二季度</c:v>
                </c:pt>
              </c:strCache>
            </c:strRef>
          </c:cat>
          <c:val>
            <c:numRef>
              <c:f>Sheet1!$B$2:$B$3</c:f>
              <c:numCache>
                <c:formatCode>General</c:formatCode>
                <c:ptCount val="2"/>
                <c:pt idx="0">
                  <c:v>42</c:v>
                </c:pt>
                <c:pt idx="1">
                  <c:v>58</c:v>
                </c:pt>
              </c:numCache>
            </c:numRef>
          </c:val>
        </c:ser>
      </c:pie3DChart>
      <c:spPr>
        <a:noFill/>
        <a:ln w="25366">
          <a:noFill/>
        </a:ln>
      </c:spPr>
    </c:plotArea>
    <c:plotVisOnly val="1"/>
    <c:dispBlanksAs val="zero"/>
  </c:chart>
  <c:spPr>
    <a:noFill/>
    <a:ln>
      <a:noFill/>
    </a:ln>
  </c:spPr>
  <c:txPr>
    <a:bodyPr/>
    <a:lstStyle/>
    <a:p>
      <a:pPr>
        <a:defRPr sz="1801"/>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style val="16"/>
  <c:chart>
    <c:autoTitleDeleted val="1"/>
    <c:view3D>
      <c:rotX val="30"/>
      <c:perspective val="30"/>
    </c:view3D>
    <c:plotArea>
      <c:layout/>
      <c:pie3DChart>
        <c:varyColors val="1"/>
        <c:ser>
          <c:idx val="0"/>
          <c:order val="0"/>
          <c:tx>
            <c:strRef>
              <c:f>Sheet1!$B$1</c:f>
              <c:strCache>
                <c:ptCount val="1"/>
                <c:pt idx="0">
                  <c:v>销售额</c:v>
                </c:pt>
              </c:strCache>
            </c:strRef>
          </c:tx>
          <c:cat>
            <c:strRef>
              <c:f>Sheet1!$A$2:$A$3</c:f>
              <c:strCache>
                <c:ptCount val="2"/>
                <c:pt idx="0">
                  <c:v>第一季度</c:v>
                </c:pt>
                <c:pt idx="1">
                  <c:v>第二季度</c:v>
                </c:pt>
              </c:strCache>
            </c:strRef>
          </c:cat>
          <c:val>
            <c:numRef>
              <c:f>Sheet1!$B$2:$B$3</c:f>
              <c:numCache>
                <c:formatCode>General</c:formatCode>
                <c:ptCount val="2"/>
                <c:pt idx="0">
                  <c:v>16</c:v>
                </c:pt>
                <c:pt idx="1">
                  <c:v>84</c:v>
                </c:pt>
              </c:numCache>
            </c:numRef>
          </c:val>
        </c:ser>
      </c:pie3DChart>
      <c:spPr>
        <a:noFill/>
        <a:ln w="25295">
          <a:noFill/>
        </a:ln>
      </c:spPr>
    </c:plotArea>
    <c:plotVisOnly val="1"/>
    <c:dispBlanksAs val="zero"/>
  </c:chart>
  <c:spPr>
    <a:noFill/>
    <a:ln>
      <a:noFill/>
    </a:ln>
  </c:spPr>
  <c:txPr>
    <a:bodyPr/>
    <a:lstStyle/>
    <a:p>
      <a:pPr>
        <a:defRPr sz="1799"/>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style val="8"/>
  <c:chart>
    <c:autoTitleDeleted val="1"/>
    <c:view3D>
      <c:rotX val="30"/>
      <c:perspective val="30"/>
    </c:view3D>
    <c:plotArea>
      <c:layout/>
      <c:pie3DChart>
        <c:varyColors val="1"/>
        <c:ser>
          <c:idx val="0"/>
          <c:order val="0"/>
          <c:tx>
            <c:strRef>
              <c:f>Sheet1!$B$1</c:f>
              <c:strCache>
                <c:ptCount val="1"/>
                <c:pt idx="0">
                  <c:v>销售额</c:v>
                </c:pt>
              </c:strCache>
            </c:strRef>
          </c:tx>
          <c:cat>
            <c:strRef>
              <c:f>Sheet1!$A$2:$A$3</c:f>
              <c:strCache>
                <c:ptCount val="2"/>
                <c:pt idx="0">
                  <c:v>第一季度</c:v>
                </c:pt>
                <c:pt idx="1">
                  <c:v>第二季度</c:v>
                </c:pt>
              </c:strCache>
            </c:strRef>
          </c:cat>
          <c:val>
            <c:numRef>
              <c:f>Sheet1!$B$2:$B$3</c:f>
              <c:numCache>
                <c:formatCode>General</c:formatCode>
                <c:ptCount val="2"/>
                <c:pt idx="0">
                  <c:v>26</c:v>
                </c:pt>
                <c:pt idx="1">
                  <c:v>74</c:v>
                </c:pt>
              </c:numCache>
            </c:numRef>
          </c:val>
        </c:ser>
      </c:pie3DChart>
      <c:spPr>
        <a:noFill/>
        <a:ln w="25366">
          <a:noFill/>
        </a:ln>
      </c:spPr>
    </c:plotArea>
    <c:plotVisOnly val="1"/>
    <c:dispBlanksAs val="zero"/>
  </c:chart>
  <c:spPr>
    <a:noFill/>
    <a:ln>
      <a:noFill/>
    </a:ln>
  </c:spPr>
  <c:txPr>
    <a:bodyPr/>
    <a:lstStyle/>
    <a:p>
      <a:pPr>
        <a:defRPr sz="1793"/>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style val="16"/>
  <c:chart>
    <c:autoTitleDeleted val="1"/>
    <c:view3D>
      <c:rotX val="30"/>
      <c:perspective val="30"/>
    </c:view3D>
    <c:plotArea>
      <c:layout/>
      <c:pie3DChart>
        <c:varyColors val="1"/>
        <c:ser>
          <c:idx val="0"/>
          <c:order val="0"/>
          <c:tx>
            <c:strRef>
              <c:f>Sheet1!$B$1</c:f>
              <c:strCache>
                <c:ptCount val="1"/>
                <c:pt idx="0">
                  <c:v>车辆</c:v>
                </c:pt>
              </c:strCache>
            </c:strRef>
          </c:tx>
          <c:cat>
            <c:strRef>
              <c:f>Sheet1!$A$2:$A$3</c:f>
              <c:strCache>
                <c:ptCount val="2"/>
                <c:pt idx="0">
                  <c:v>第一季度</c:v>
                </c:pt>
                <c:pt idx="1">
                  <c:v>第二季度</c:v>
                </c:pt>
              </c:strCache>
            </c:strRef>
          </c:cat>
          <c:val>
            <c:numRef>
              <c:f>Sheet1!$B$2:$B$3</c:f>
              <c:numCache>
                <c:formatCode>General</c:formatCode>
                <c:ptCount val="2"/>
                <c:pt idx="0">
                  <c:v>13</c:v>
                </c:pt>
                <c:pt idx="1">
                  <c:v>87</c:v>
                </c:pt>
              </c:numCache>
            </c:numRef>
          </c:val>
        </c:ser>
      </c:pie3DChart>
      <c:spPr>
        <a:noFill/>
        <a:ln w="25366">
          <a:noFill/>
        </a:ln>
      </c:spPr>
    </c:plotArea>
    <c:plotVisOnly val="1"/>
    <c:dispBlanksAs val="zero"/>
  </c:chart>
  <c:spPr>
    <a:noFill/>
    <a:ln>
      <a:noFill/>
    </a:ln>
  </c:spPr>
  <c:txPr>
    <a:bodyPr/>
    <a:lstStyle/>
    <a:p>
      <a:pPr>
        <a:defRPr sz="1791"/>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style val="9"/>
  <c:chart>
    <c:title>
      <c:layout>
        <c:manualLayout>
          <c:xMode val="edge"/>
          <c:yMode val="edge"/>
          <c:x val="0.12612619226792468"/>
          <c:y val="2.2222361536018191E-2"/>
        </c:manualLayout>
      </c:layout>
      <c:spPr>
        <a:noFill/>
        <a:ln w="25375">
          <a:noFill/>
        </a:ln>
      </c:spPr>
    </c:title>
    <c:plotArea>
      <c:layout>
        <c:manualLayout>
          <c:layoutTarget val="inner"/>
          <c:xMode val="edge"/>
          <c:yMode val="edge"/>
          <c:x val="0.10465116279069768"/>
          <c:y val="0.43650793650793651"/>
          <c:w val="0.37209302325581417"/>
          <c:h val="0.50793650793650758"/>
        </c:manualLayout>
      </c:layout>
      <c:pieChart>
        <c:varyColors val="1"/>
        <c:ser>
          <c:idx val="0"/>
          <c:order val="0"/>
          <c:tx>
            <c:strRef>
              <c:f>Sheet1!$B$1</c:f>
              <c:strCache>
                <c:ptCount val="1"/>
                <c:pt idx="0">
                  <c:v>化学需氧量排放总量</c:v>
                </c:pt>
              </c:strCache>
            </c:strRef>
          </c:tx>
          <c:spPr>
            <a:ln>
              <a:solidFill>
                <a:srgbClr val="70AC2E"/>
              </a:solidFill>
            </a:ln>
          </c:spPr>
          <c:dPt>
            <c:idx val="0"/>
            <c:spPr>
              <a:ln>
                <a:solidFill>
                  <a:schemeClr val="bg1"/>
                </a:solidFill>
              </a:ln>
            </c:spPr>
          </c:dPt>
          <c:dPt>
            <c:idx val="1"/>
            <c:spPr>
              <a:noFill/>
              <a:ln w="3172">
                <a:solidFill>
                  <a:srgbClr val="808000"/>
                </a:solidFill>
                <a:prstDash val="solid"/>
              </a:ln>
              <a:effectLst>
                <a:outerShdw dist="35921" dir="2700000" algn="br">
                  <a:srgbClr val="000000"/>
                </a:outerShdw>
              </a:effectLst>
            </c:spPr>
          </c:dPt>
          <c:cat>
            <c:strRef>
              <c:f>Sheet1!$A$2:$A$3</c:f>
              <c:strCache>
                <c:ptCount val="2"/>
                <c:pt idx="0">
                  <c:v>2010年</c:v>
                </c:pt>
                <c:pt idx="1">
                  <c:v>2015年</c:v>
                </c:pt>
              </c:strCache>
            </c:strRef>
          </c:cat>
          <c:val>
            <c:numRef>
              <c:f>Sheet1!$B$2:$B$3</c:f>
              <c:numCache>
                <c:formatCode>General</c:formatCode>
                <c:ptCount val="2"/>
                <c:pt idx="0">
                  <c:v>2551.6999999999998</c:v>
                </c:pt>
                <c:pt idx="1">
                  <c:v>204.1</c:v>
                </c:pt>
              </c:numCache>
            </c:numRef>
          </c:val>
        </c:ser>
        <c:firstSliceAng val="0"/>
      </c:pieChart>
      <c:spPr>
        <a:noFill/>
        <a:ln w="25375">
          <a:noFill/>
        </a:ln>
      </c:spPr>
    </c:plotArea>
    <c:legend>
      <c:legendPos val="r"/>
      <c:layout>
        <c:manualLayout>
          <c:xMode val="edge"/>
          <c:yMode val="edge"/>
          <c:x val="0.49127906976744229"/>
          <c:y val="0.56746031746031744"/>
          <c:w val="0.31104651162790736"/>
          <c:h val="0.29365079365079388"/>
        </c:manualLayout>
      </c:layout>
      <c:spPr>
        <a:noFill/>
        <a:ln w="25375">
          <a:noFill/>
        </a:ln>
      </c:spPr>
    </c:legend>
    <c:plotVisOnly val="1"/>
    <c:dispBlanksAs val="zero"/>
  </c:chart>
  <c:spPr>
    <a:noFill/>
    <a:ln>
      <a:noFill/>
    </a:ln>
  </c:spPr>
  <c:txPr>
    <a:bodyPr/>
    <a:lstStyle/>
    <a:p>
      <a:pPr>
        <a:defRPr sz="1798"/>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style val="9"/>
  <c:chart>
    <c:title>
      <c:tx>
        <c:rich>
          <a:bodyPr/>
          <a:lstStyle/>
          <a:p>
            <a:pPr>
              <a:defRPr/>
            </a:pPr>
            <a:r>
              <a:rPr lang="zh-CN" altLang="en-US" dirty="0"/>
              <a:t>氨氮排放</a:t>
            </a:r>
            <a:r>
              <a:rPr lang="zh-CN" altLang="en-US" dirty="0" smtClean="0"/>
              <a:t>总量</a:t>
            </a:r>
            <a:endParaRPr lang="en-US" altLang="zh-CN" dirty="0" smtClean="0"/>
          </a:p>
        </c:rich>
      </c:tx>
      <c:layout>
        <c:manualLayout>
          <c:xMode val="edge"/>
          <c:yMode val="edge"/>
          <c:x val="0.21921928275320748"/>
          <c:y val="2.2222361536018191E-2"/>
        </c:manualLayout>
      </c:layout>
      <c:spPr>
        <a:noFill/>
        <a:ln w="25375">
          <a:noFill/>
        </a:ln>
      </c:spPr>
    </c:title>
    <c:plotArea>
      <c:layout>
        <c:manualLayout>
          <c:layoutTarget val="inner"/>
          <c:xMode val="edge"/>
          <c:yMode val="edge"/>
          <c:x val="7.8488372093023284E-2"/>
          <c:y val="0.3015873015873019"/>
          <c:w val="0.45058139534883751"/>
          <c:h val="0.61507936507936511"/>
        </c:manualLayout>
      </c:layout>
      <c:pieChart>
        <c:varyColors val="1"/>
        <c:ser>
          <c:idx val="0"/>
          <c:order val="0"/>
          <c:tx>
            <c:strRef>
              <c:f>Sheet1!$B$1</c:f>
              <c:strCache>
                <c:ptCount val="1"/>
                <c:pt idx="0">
                  <c:v>氨氮排放总量</c:v>
                </c:pt>
              </c:strCache>
            </c:strRef>
          </c:tx>
          <c:dPt>
            <c:idx val="1"/>
            <c:spPr>
              <a:noFill/>
              <a:ln w="3172">
                <a:solidFill>
                  <a:srgbClr val="808000"/>
                </a:solidFill>
                <a:prstDash val="solid"/>
              </a:ln>
              <a:effectLst>
                <a:outerShdw dist="35921" dir="2700000" algn="br">
                  <a:srgbClr val="000000"/>
                </a:outerShdw>
              </a:effectLst>
            </c:spPr>
          </c:dPt>
          <c:cat>
            <c:strRef>
              <c:f>Sheet1!$A$2:$A$3</c:f>
              <c:strCache>
                <c:ptCount val="2"/>
                <c:pt idx="0">
                  <c:v>2010年</c:v>
                </c:pt>
                <c:pt idx="1">
                  <c:v>2015年</c:v>
                </c:pt>
              </c:strCache>
            </c:strRef>
          </c:cat>
          <c:val>
            <c:numRef>
              <c:f>Sheet1!$B$2:$B$3</c:f>
              <c:numCache>
                <c:formatCode>General</c:formatCode>
                <c:ptCount val="2"/>
                <c:pt idx="0">
                  <c:v>264.39999999999975</c:v>
                </c:pt>
                <c:pt idx="1">
                  <c:v>26.4</c:v>
                </c:pt>
              </c:numCache>
            </c:numRef>
          </c:val>
        </c:ser>
        <c:firstSliceAng val="0"/>
      </c:pieChart>
      <c:spPr>
        <a:noFill/>
        <a:ln w="25375">
          <a:noFill/>
        </a:ln>
      </c:spPr>
    </c:plotArea>
    <c:legend>
      <c:legendPos val="r"/>
      <c:layout>
        <c:manualLayout>
          <c:xMode val="edge"/>
          <c:yMode val="edge"/>
          <c:x val="0.51162790697674421"/>
          <c:y val="0.50396825396825351"/>
          <c:w val="0.31104651162790736"/>
          <c:h val="0.29365079365079388"/>
        </c:manualLayout>
      </c:layout>
      <c:spPr>
        <a:noFill/>
        <a:ln w="25375">
          <a:noFill/>
        </a:ln>
      </c:spPr>
    </c:legend>
    <c:plotVisOnly val="1"/>
    <c:dispBlanksAs val="zero"/>
  </c:chart>
  <c:spPr>
    <a:noFill/>
    <a:ln>
      <a:noFill/>
    </a:ln>
  </c:spPr>
  <c:txPr>
    <a:bodyPr/>
    <a:lstStyle/>
    <a:p>
      <a:pPr>
        <a:defRPr sz="1798"/>
      </a:pPr>
      <a:endParaRPr lang="zh-CN"/>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CN"/>
  <c:style val="9"/>
  <c:chart>
    <c:title>
      <c:layout>
        <c:manualLayout>
          <c:xMode val="edge"/>
          <c:yMode val="edge"/>
          <c:x val="7.7162092026632309E-2"/>
          <c:y val="8.3252140351130169E-2"/>
        </c:manualLayout>
      </c:layout>
      <c:spPr>
        <a:noFill/>
        <a:ln w="25375">
          <a:noFill/>
        </a:ln>
      </c:spPr>
    </c:title>
    <c:plotArea>
      <c:layout>
        <c:manualLayout>
          <c:layoutTarget val="inner"/>
          <c:xMode val="edge"/>
          <c:yMode val="edge"/>
          <c:x val="6.9767441860465171E-2"/>
          <c:y val="0.32539682539682591"/>
          <c:w val="0.43313953488372076"/>
          <c:h val="0.59126984126984128"/>
        </c:manualLayout>
      </c:layout>
      <c:pieChart>
        <c:varyColors val="1"/>
        <c:ser>
          <c:idx val="0"/>
          <c:order val="0"/>
          <c:tx>
            <c:strRef>
              <c:f>Sheet1!$B$1</c:f>
              <c:strCache>
                <c:ptCount val="1"/>
                <c:pt idx="0">
                  <c:v>二氧化硫排放总量</c:v>
                </c:pt>
              </c:strCache>
            </c:strRef>
          </c:tx>
          <c:dPt>
            <c:idx val="1"/>
            <c:spPr>
              <a:noFill/>
              <a:ln w="3172">
                <a:solidFill>
                  <a:srgbClr val="808000"/>
                </a:solidFill>
                <a:prstDash val="solid"/>
              </a:ln>
              <a:effectLst>
                <a:outerShdw dist="35921" dir="2700000" algn="br">
                  <a:srgbClr val="000000"/>
                </a:outerShdw>
              </a:effectLst>
            </c:spPr>
          </c:dPt>
          <c:cat>
            <c:strRef>
              <c:f>Sheet1!$A$2:$A$3</c:f>
              <c:strCache>
                <c:ptCount val="2"/>
                <c:pt idx="0">
                  <c:v>2010年</c:v>
                </c:pt>
                <c:pt idx="1">
                  <c:v>2015年 </c:v>
                </c:pt>
              </c:strCache>
            </c:strRef>
          </c:cat>
          <c:val>
            <c:numRef>
              <c:f>Sheet1!$B$2:$B$3</c:f>
              <c:numCache>
                <c:formatCode>General</c:formatCode>
                <c:ptCount val="2"/>
                <c:pt idx="0">
                  <c:v>2267.8000000000002</c:v>
                </c:pt>
                <c:pt idx="1">
                  <c:v>181.4</c:v>
                </c:pt>
              </c:numCache>
            </c:numRef>
          </c:val>
        </c:ser>
        <c:firstSliceAng val="0"/>
      </c:pieChart>
      <c:spPr>
        <a:noFill/>
        <a:ln w="25375">
          <a:noFill/>
        </a:ln>
      </c:spPr>
    </c:plotArea>
    <c:legend>
      <c:legendPos val="r"/>
      <c:layout>
        <c:manualLayout>
          <c:xMode val="edge"/>
          <c:yMode val="edge"/>
          <c:x val="0.48837209302325629"/>
          <c:y val="0.5"/>
          <c:w val="0.32558139534883773"/>
          <c:h val="0.29365079365079388"/>
        </c:manualLayout>
      </c:layout>
      <c:spPr>
        <a:noFill/>
        <a:ln w="25375">
          <a:noFill/>
        </a:ln>
      </c:spPr>
    </c:legend>
    <c:plotVisOnly val="1"/>
    <c:dispBlanksAs val="zero"/>
  </c:chart>
  <c:spPr>
    <a:noFill/>
    <a:ln>
      <a:noFill/>
    </a:ln>
  </c:spPr>
  <c:txPr>
    <a:bodyPr/>
    <a:lstStyle/>
    <a:p>
      <a:pPr>
        <a:defRPr sz="1798"/>
      </a:pPr>
      <a:endParaRPr lang="zh-CN"/>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zh-CN"/>
  <c:style val="9"/>
  <c:chart>
    <c:title>
      <c:layout>
        <c:manualLayout>
          <c:xMode val="edge"/>
          <c:yMode val="edge"/>
          <c:x val="0.12612621728358697"/>
          <c:y val="2.2222361536018191E-2"/>
        </c:manualLayout>
      </c:layout>
      <c:spPr>
        <a:noFill/>
        <a:ln w="25375">
          <a:noFill/>
        </a:ln>
      </c:spPr>
    </c:title>
    <c:plotArea>
      <c:layout>
        <c:manualLayout>
          <c:layoutTarget val="inner"/>
          <c:xMode val="edge"/>
          <c:yMode val="edge"/>
          <c:x val="7.8488372093023284E-2"/>
          <c:y val="0.3015873015873019"/>
          <c:w val="0.45058139534883751"/>
          <c:h val="0.61507936507936511"/>
        </c:manualLayout>
      </c:layout>
      <c:pieChart>
        <c:varyColors val="1"/>
        <c:ser>
          <c:idx val="0"/>
          <c:order val="0"/>
          <c:tx>
            <c:strRef>
              <c:f>Sheet1!$B$1</c:f>
              <c:strCache>
                <c:ptCount val="1"/>
                <c:pt idx="0">
                  <c:v>氮氧化物排放总量</c:v>
                </c:pt>
              </c:strCache>
            </c:strRef>
          </c:tx>
          <c:dPt>
            <c:idx val="1"/>
            <c:spPr>
              <a:noFill/>
              <a:ln w="3172">
                <a:solidFill>
                  <a:srgbClr val="808000"/>
                </a:solidFill>
                <a:prstDash val="solid"/>
              </a:ln>
              <a:effectLst>
                <a:outerShdw dist="35921" dir="2700000" algn="br">
                  <a:srgbClr val="000000"/>
                </a:outerShdw>
              </a:effectLst>
            </c:spPr>
          </c:dPt>
          <c:cat>
            <c:strRef>
              <c:f>Sheet1!$A$2:$A$3</c:f>
              <c:strCache>
                <c:ptCount val="2"/>
                <c:pt idx="0">
                  <c:v>2010年</c:v>
                </c:pt>
                <c:pt idx="1">
                  <c:v>2015年</c:v>
                </c:pt>
              </c:strCache>
            </c:strRef>
          </c:cat>
          <c:val>
            <c:numRef>
              <c:f>Sheet1!$B$2:$B$3</c:f>
              <c:numCache>
                <c:formatCode>General</c:formatCode>
                <c:ptCount val="2"/>
                <c:pt idx="0">
                  <c:v>2273.6</c:v>
                </c:pt>
                <c:pt idx="1">
                  <c:v>257.39999999999975</c:v>
                </c:pt>
              </c:numCache>
            </c:numRef>
          </c:val>
        </c:ser>
        <c:firstSliceAng val="0"/>
      </c:pieChart>
      <c:spPr>
        <a:noFill/>
        <a:ln w="25375">
          <a:noFill/>
        </a:ln>
      </c:spPr>
    </c:plotArea>
    <c:legend>
      <c:legendPos val="r"/>
      <c:layout>
        <c:manualLayout>
          <c:xMode val="edge"/>
          <c:yMode val="edge"/>
          <c:x val="0.51162790697674421"/>
          <c:y val="0.50396825396825351"/>
          <c:w val="0.31104651162790736"/>
          <c:h val="0.29365079365079388"/>
        </c:manualLayout>
      </c:layout>
      <c:spPr>
        <a:noFill/>
        <a:ln w="25375">
          <a:noFill/>
        </a:ln>
      </c:spPr>
    </c:legend>
    <c:plotVisOnly val="1"/>
    <c:dispBlanksAs val="zero"/>
  </c:chart>
  <c:spPr>
    <a:noFill/>
    <a:ln>
      <a:noFill/>
    </a:ln>
  </c:spPr>
  <c:txPr>
    <a:bodyPr/>
    <a:lstStyle/>
    <a:p>
      <a:pPr>
        <a:defRPr sz="1798"/>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47F3E-E9FE-4826-B19A-9B95BCE73631}" type="doc">
      <dgm:prSet loTypeId="urn:microsoft.com/office/officeart/2005/8/layout/funnel1" loCatId="relationship" qsTypeId="urn:microsoft.com/office/officeart/2005/8/quickstyle/simple1#5" qsCatId="simple" csTypeId="urn:microsoft.com/office/officeart/2005/8/colors/accent3_2" csCatId="accent3" phldr="1"/>
      <dgm:spPr/>
      <dgm:t>
        <a:bodyPr/>
        <a:lstStyle/>
        <a:p>
          <a:endParaRPr lang="zh-CN" altLang="en-US"/>
        </a:p>
      </dgm:t>
    </dgm:pt>
    <dgm:pt modelId="{DAC19D7E-1C43-4A2C-AEF9-35FAF99E589D}">
      <dgm:prSet phldrT="[文本]" custT="1"/>
      <dgm:spPr/>
      <dgm:t>
        <a:bodyPr/>
        <a:lstStyle/>
        <a:p>
          <a:r>
            <a:rPr lang="zh-CN" altLang="en-US" sz="2800" b="1" dirty="0" smtClean="0">
              <a:solidFill>
                <a:schemeClr val="tx1"/>
              </a:solidFill>
            </a:rPr>
            <a:t>人与自然</a:t>
          </a:r>
          <a:endParaRPr lang="zh-CN" altLang="en-US" sz="2800" b="1" dirty="0">
            <a:solidFill>
              <a:schemeClr val="tx1"/>
            </a:solidFill>
          </a:endParaRPr>
        </a:p>
      </dgm:t>
    </dgm:pt>
    <dgm:pt modelId="{1D92A286-5459-47A7-B5CE-85AE354880B2}" type="parTrans" cxnId="{9FAE2E2D-908A-49AB-9535-195766A710CD}">
      <dgm:prSet/>
      <dgm:spPr/>
      <dgm:t>
        <a:bodyPr/>
        <a:lstStyle/>
        <a:p>
          <a:endParaRPr lang="zh-CN" altLang="en-US" sz="2800" b="1">
            <a:solidFill>
              <a:schemeClr val="tx1"/>
            </a:solidFill>
          </a:endParaRPr>
        </a:p>
      </dgm:t>
    </dgm:pt>
    <dgm:pt modelId="{03014688-D700-47C5-9E12-A52BC2D89897}" type="sibTrans" cxnId="{9FAE2E2D-908A-49AB-9535-195766A710CD}">
      <dgm:prSet/>
      <dgm:spPr/>
      <dgm:t>
        <a:bodyPr/>
        <a:lstStyle/>
        <a:p>
          <a:endParaRPr lang="zh-CN" altLang="en-US" sz="2800" b="1">
            <a:solidFill>
              <a:schemeClr val="tx1"/>
            </a:solidFill>
          </a:endParaRPr>
        </a:p>
      </dgm:t>
    </dgm:pt>
    <dgm:pt modelId="{C7505EAD-CBB2-4AAD-B283-0BC34B233A1E}">
      <dgm:prSet phldrT="[文本]" custT="1"/>
      <dgm:spPr/>
      <dgm:t>
        <a:bodyPr/>
        <a:lstStyle/>
        <a:p>
          <a:r>
            <a:rPr lang="zh-CN" altLang="en-US" sz="2800" b="1" dirty="0" smtClean="0">
              <a:solidFill>
                <a:schemeClr val="tx1"/>
              </a:solidFill>
            </a:rPr>
            <a:t>环境与经济</a:t>
          </a:r>
          <a:endParaRPr lang="zh-CN" altLang="en-US" sz="2800" b="1" dirty="0">
            <a:solidFill>
              <a:schemeClr val="tx1"/>
            </a:solidFill>
          </a:endParaRPr>
        </a:p>
      </dgm:t>
    </dgm:pt>
    <dgm:pt modelId="{9F2E0532-87F7-4D7D-9B88-4EDCE8978BDB}" type="parTrans" cxnId="{AF4DEEEB-3079-4C4E-9114-09DB115BF4D7}">
      <dgm:prSet/>
      <dgm:spPr/>
      <dgm:t>
        <a:bodyPr/>
        <a:lstStyle/>
        <a:p>
          <a:endParaRPr lang="zh-CN" altLang="en-US" sz="2800" b="1">
            <a:solidFill>
              <a:schemeClr val="tx1"/>
            </a:solidFill>
          </a:endParaRPr>
        </a:p>
      </dgm:t>
    </dgm:pt>
    <dgm:pt modelId="{2B1442E2-F478-45B3-A899-CE5B2EEB599D}" type="sibTrans" cxnId="{AF4DEEEB-3079-4C4E-9114-09DB115BF4D7}">
      <dgm:prSet/>
      <dgm:spPr/>
      <dgm:t>
        <a:bodyPr/>
        <a:lstStyle/>
        <a:p>
          <a:endParaRPr lang="zh-CN" altLang="en-US" sz="2800" b="1">
            <a:solidFill>
              <a:schemeClr val="tx1"/>
            </a:solidFill>
          </a:endParaRPr>
        </a:p>
      </dgm:t>
    </dgm:pt>
    <dgm:pt modelId="{F2F74105-3141-4206-AFED-DB13C907FDAE}">
      <dgm:prSet phldrT="[文本]" custT="1"/>
      <dgm:spPr/>
      <dgm:t>
        <a:bodyPr/>
        <a:lstStyle/>
        <a:p>
          <a:r>
            <a:rPr lang="zh-CN" altLang="en-US" sz="2800" b="1" dirty="0" smtClean="0">
              <a:solidFill>
                <a:schemeClr val="tx1"/>
              </a:solidFill>
            </a:rPr>
            <a:t>人与社会</a:t>
          </a:r>
          <a:endParaRPr lang="zh-CN" altLang="en-US" sz="2800" b="1" dirty="0">
            <a:solidFill>
              <a:schemeClr val="tx1"/>
            </a:solidFill>
          </a:endParaRPr>
        </a:p>
      </dgm:t>
    </dgm:pt>
    <dgm:pt modelId="{1E45842E-FAC5-4C74-BC42-D9F3F0648DB7}" type="parTrans" cxnId="{BD859C63-14E9-4786-94BD-1F24437005C2}">
      <dgm:prSet/>
      <dgm:spPr/>
      <dgm:t>
        <a:bodyPr/>
        <a:lstStyle/>
        <a:p>
          <a:endParaRPr lang="zh-CN" altLang="en-US" sz="2800" b="1">
            <a:solidFill>
              <a:schemeClr val="tx1"/>
            </a:solidFill>
          </a:endParaRPr>
        </a:p>
      </dgm:t>
    </dgm:pt>
    <dgm:pt modelId="{4E417C10-628F-4B35-8ED2-DE7577A4CF7F}" type="sibTrans" cxnId="{BD859C63-14E9-4786-94BD-1F24437005C2}">
      <dgm:prSet/>
      <dgm:spPr/>
      <dgm:t>
        <a:bodyPr/>
        <a:lstStyle/>
        <a:p>
          <a:endParaRPr lang="zh-CN" altLang="en-US" sz="2800" b="1">
            <a:solidFill>
              <a:schemeClr val="tx1"/>
            </a:solidFill>
          </a:endParaRPr>
        </a:p>
      </dgm:t>
    </dgm:pt>
    <dgm:pt modelId="{EB6F2FD2-A829-433C-8BFE-106431258C5D}">
      <dgm:prSet phldrT="[文本]" custT="1"/>
      <dgm:spPr/>
      <dgm:t>
        <a:bodyPr/>
        <a:lstStyle/>
        <a:p>
          <a:r>
            <a:rPr lang="zh-CN" altLang="en-US" sz="2800" b="1" dirty="0" smtClean="0">
              <a:solidFill>
                <a:schemeClr val="tx1"/>
              </a:solidFill>
            </a:rPr>
            <a:t>和谐共生</a:t>
          </a:r>
          <a:endParaRPr lang="zh-CN" altLang="en-US" sz="2800" b="1" dirty="0">
            <a:solidFill>
              <a:schemeClr val="tx1"/>
            </a:solidFill>
          </a:endParaRPr>
        </a:p>
      </dgm:t>
    </dgm:pt>
    <dgm:pt modelId="{79CA2DF5-683A-475E-A0B8-172AE3F108B5}" type="parTrans" cxnId="{6579EFE8-43E2-465F-B9D3-5C26E8D0E14C}">
      <dgm:prSet/>
      <dgm:spPr/>
      <dgm:t>
        <a:bodyPr/>
        <a:lstStyle/>
        <a:p>
          <a:endParaRPr lang="zh-CN" altLang="en-US" sz="2800" b="1">
            <a:solidFill>
              <a:schemeClr val="tx1"/>
            </a:solidFill>
          </a:endParaRPr>
        </a:p>
      </dgm:t>
    </dgm:pt>
    <dgm:pt modelId="{7ADF661F-9194-49A9-AD67-F3ACAA2BFAE2}" type="sibTrans" cxnId="{6579EFE8-43E2-465F-B9D3-5C26E8D0E14C}">
      <dgm:prSet/>
      <dgm:spPr/>
      <dgm:t>
        <a:bodyPr/>
        <a:lstStyle/>
        <a:p>
          <a:endParaRPr lang="zh-CN" altLang="en-US" sz="2800" b="1">
            <a:solidFill>
              <a:schemeClr val="tx1"/>
            </a:solidFill>
          </a:endParaRPr>
        </a:p>
      </dgm:t>
    </dgm:pt>
    <dgm:pt modelId="{F5349A62-447F-4403-B06D-2804829E3D77}" type="pres">
      <dgm:prSet presAssocID="{46B47F3E-E9FE-4826-B19A-9B95BCE73631}" presName="Name0" presStyleCnt="0">
        <dgm:presLayoutVars>
          <dgm:chMax val="4"/>
          <dgm:resizeHandles val="exact"/>
        </dgm:presLayoutVars>
      </dgm:prSet>
      <dgm:spPr/>
      <dgm:t>
        <a:bodyPr/>
        <a:lstStyle/>
        <a:p>
          <a:endParaRPr lang="zh-CN" altLang="en-US"/>
        </a:p>
      </dgm:t>
    </dgm:pt>
    <dgm:pt modelId="{2F6C2FE0-8885-4C35-B070-C96D98E98E58}" type="pres">
      <dgm:prSet presAssocID="{46B47F3E-E9FE-4826-B19A-9B95BCE73631}" presName="ellipse" presStyleLbl="trBgShp" presStyleIdx="0" presStyleCnt="1"/>
      <dgm:spPr/>
    </dgm:pt>
    <dgm:pt modelId="{0B4D0338-3D3D-4B9B-9DBD-603AFD66D3BE}" type="pres">
      <dgm:prSet presAssocID="{46B47F3E-E9FE-4826-B19A-9B95BCE73631}" presName="arrow1" presStyleLbl="fgShp" presStyleIdx="0" presStyleCnt="1"/>
      <dgm:spPr>
        <a:ln>
          <a:solidFill>
            <a:schemeClr val="accent3">
              <a:lumMod val="75000"/>
            </a:schemeClr>
          </a:solidFill>
        </a:ln>
      </dgm:spPr>
    </dgm:pt>
    <dgm:pt modelId="{AE5349DE-42B2-4E4C-9BAE-9A93F28F27BD}" type="pres">
      <dgm:prSet presAssocID="{46B47F3E-E9FE-4826-B19A-9B95BCE73631}" presName="rectangle" presStyleLbl="revTx" presStyleIdx="0" presStyleCnt="1">
        <dgm:presLayoutVars>
          <dgm:bulletEnabled val="1"/>
        </dgm:presLayoutVars>
      </dgm:prSet>
      <dgm:spPr/>
      <dgm:t>
        <a:bodyPr/>
        <a:lstStyle/>
        <a:p>
          <a:endParaRPr lang="zh-CN" altLang="en-US"/>
        </a:p>
      </dgm:t>
    </dgm:pt>
    <dgm:pt modelId="{3AA61AB3-63F2-42DE-8946-A38223FC3711}" type="pres">
      <dgm:prSet presAssocID="{C7505EAD-CBB2-4AAD-B283-0BC34B233A1E}" presName="item1" presStyleLbl="node1" presStyleIdx="0" presStyleCnt="3">
        <dgm:presLayoutVars>
          <dgm:bulletEnabled val="1"/>
        </dgm:presLayoutVars>
      </dgm:prSet>
      <dgm:spPr/>
      <dgm:t>
        <a:bodyPr/>
        <a:lstStyle/>
        <a:p>
          <a:endParaRPr lang="zh-CN" altLang="en-US"/>
        </a:p>
      </dgm:t>
    </dgm:pt>
    <dgm:pt modelId="{FEB2335E-F149-4FF0-B5B8-99450F588243}" type="pres">
      <dgm:prSet presAssocID="{F2F74105-3141-4206-AFED-DB13C907FDAE}" presName="item2" presStyleLbl="node1" presStyleIdx="1" presStyleCnt="3" custScaleX="145812" custScaleY="110093" custLinFactNeighborX="10175">
        <dgm:presLayoutVars>
          <dgm:bulletEnabled val="1"/>
        </dgm:presLayoutVars>
      </dgm:prSet>
      <dgm:spPr/>
      <dgm:t>
        <a:bodyPr/>
        <a:lstStyle/>
        <a:p>
          <a:endParaRPr lang="zh-CN" altLang="en-US"/>
        </a:p>
      </dgm:t>
    </dgm:pt>
    <dgm:pt modelId="{A06E58FD-D5E5-42F0-8E29-0C3DCAD8FD97}" type="pres">
      <dgm:prSet presAssocID="{EB6F2FD2-A829-433C-8BFE-106431258C5D}" presName="item3" presStyleLbl="node1" presStyleIdx="2" presStyleCnt="3" custLinFactNeighborX="15040">
        <dgm:presLayoutVars>
          <dgm:bulletEnabled val="1"/>
        </dgm:presLayoutVars>
      </dgm:prSet>
      <dgm:spPr/>
      <dgm:t>
        <a:bodyPr/>
        <a:lstStyle/>
        <a:p>
          <a:endParaRPr lang="zh-CN" altLang="en-US"/>
        </a:p>
      </dgm:t>
    </dgm:pt>
    <dgm:pt modelId="{41E3C961-491A-4428-973D-65CF875636E6}" type="pres">
      <dgm:prSet presAssocID="{46B47F3E-E9FE-4826-B19A-9B95BCE73631}" presName="funnel" presStyleLbl="trAlignAcc1" presStyleIdx="0" presStyleCnt="1"/>
      <dgm:spPr>
        <a:ln w="28575">
          <a:solidFill>
            <a:schemeClr val="accent3">
              <a:lumMod val="75000"/>
            </a:schemeClr>
          </a:solidFill>
        </a:ln>
      </dgm:spPr>
    </dgm:pt>
  </dgm:ptLst>
  <dgm:cxnLst>
    <dgm:cxn modelId="{E2F881FC-708A-42E4-B848-43052DF2BBC7}" type="presOf" srcId="{46B47F3E-E9FE-4826-B19A-9B95BCE73631}" destId="{F5349A62-447F-4403-B06D-2804829E3D77}" srcOrd="0" destOrd="0" presId="urn:microsoft.com/office/officeart/2005/8/layout/funnel1"/>
    <dgm:cxn modelId="{6579EFE8-43E2-465F-B9D3-5C26E8D0E14C}" srcId="{46B47F3E-E9FE-4826-B19A-9B95BCE73631}" destId="{EB6F2FD2-A829-433C-8BFE-106431258C5D}" srcOrd="3" destOrd="0" parTransId="{79CA2DF5-683A-475E-A0B8-172AE3F108B5}" sibTransId="{7ADF661F-9194-49A9-AD67-F3ACAA2BFAE2}"/>
    <dgm:cxn modelId="{0F605E2A-68BC-4879-AC9A-0194AB074342}" type="presOf" srcId="{EB6F2FD2-A829-433C-8BFE-106431258C5D}" destId="{AE5349DE-42B2-4E4C-9BAE-9A93F28F27BD}" srcOrd="0" destOrd="0" presId="urn:microsoft.com/office/officeart/2005/8/layout/funnel1"/>
    <dgm:cxn modelId="{C0957E5F-89B6-4348-A435-AA91696FBA8D}" type="presOf" srcId="{F2F74105-3141-4206-AFED-DB13C907FDAE}" destId="{3AA61AB3-63F2-42DE-8946-A38223FC3711}" srcOrd="0" destOrd="0" presId="urn:microsoft.com/office/officeart/2005/8/layout/funnel1"/>
    <dgm:cxn modelId="{BD859C63-14E9-4786-94BD-1F24437005C2}" srcId="{46B47F3E-E9FE-4826-B19A-9B95BCE73631}" destId="{F2F74105-3141-4206-AFED-DB13C907FDAE}" srcOrd="2" destOrd="0" parTransId="{1E45842E-FAC5-4C74-BC42-D9F3F0648DB7}" sibTransId="{4E417C10-628F-4B35-8ED2-DE7577A4CF7F}"/>
    <dgm:cxn modelId="{5F6536C4-CDBD-48CE-B59B-2C736F9A7B6F}" type="presOf" srcId="{DAC19D7E-1C43-4A2C-AEF9-35FAF99E589D}" destId="{A06E58FD-D5E5-42F0-8E29-0C3DCAD8FD97}" srcOrd="0" destOrd="0" presId="urn:microsoft.com/office/officeart/2005/8/layout/funnel1"/>
    <dgm:cxn modelId="{9FAE2E2D-908A-49AB-9535-195766A710CD}" srcId="{46B47F3E-E9FE-4826-B19A-9B95BCE73631}" destId="{DAC19D7E-1C43-4A2C-AEF9-35FAF99E589D}" srcOrd="0" destOrd="0" parTransId="{1D92A286-5459-47A7-B5CE-85AE354880B2}" sibTransId="{03014688-D700-47C5-9E12-A52BC2D89897}"/>
    <dgm:cxn modelId="{9EDD9381-9464-4571-BA4D-B70C7087B461}" type="presOf" srcId="{C7505EAD-CBB2-4AAD-B283-0BC34B233A1E}" destId="{FEB2335E-F149-4FF0-B5B8-99450F588243}" srcOrd="0" destOrd="0" presId="urn:microsoft.com/office/officeart/2005/8/layout/funnel1"/>
    <dgm:cxn modelId="{AF4DEEEB-3079-4C4E-9114-09DB115BF4D7}" srcId="{46B47F3E-E9FE-4826-B19A-9B95BCE73631}" destId="{C7505EAD-CBB2-4AAD-B283-0BC34B233A1E}" srcOrd="1" destOrd="0" parTransId="{9F2E0532-87F7-4D7D-9B88-4EDCE8978BDB}" sibTransId="{2B1442E2-F478-45B3-A899-CE5B2EEB599D}"/>
    <dgm:cxn modelId="{3C605B9C-E1B4-45B7-8652-4AD64B7A5AE1}" type="presParOf" srcId="{F5349A62-447F-4403-B06D-2804829E3D77}" destId="{2F6C2FE0-8885-4C35-B070-C96D98E98E58}" srcOrd="0" destOrd="0" presId="urn:microsoft.com/office/officeart/2005/8/layout/funnel1"/>
    <dgm:cxn modelId="{A83FDEC8-B7CC-4B10-A779-A56E751282C3}" type="presParOf" srcId="{F5349A62-447F-4403-B06D-2804829E3D77}" destId="{0B4D0338-3D3D-4B9B-9DBD-603AFD66D3BE}" srcOrd="1" destOrd="0" presId="urn:microsoft.com/office/officeart/2005/8/layout/funnel1"/>
    <dgm:cxn modelId="{5373A3D1-20E8-41F4-BF9A-8C3B308FAB08}" type="presParOf" srcId="{F5349A62-447F-4403-B06D-2804829E3D77}" destId="{AE5349DE-42B2-4E4C-9BAE-9A93F28F27BD}" srcOrd="2" destOrd="0" presId="urn:microsoft.com/office/officeart/2005/8/layout/funnel1"/>
    <dgm:cxn modelId="{CAF10FE9-E295-41F1-8BA4-6FC25354EA46}" type="presParOf" srcId="{F5349A62-447F-4403-B06D-2804829E3D77}" destId="{3AA61AB3-63F2-42DE-8946-A38223FC3711}" srcOrd="3" destOrd="0" presId="urn:microsoft.com/office/officeart/2005/8/layout/funnel1"/>
    <dgm:cxn modelId="{888B4F66-3A3E-4E61-901F-85480B2EAF98}" type="presParOf" srcId="{F5349A62-447F-4403-B06D-2804829E3D77}" destId="{FEB2335E-F149-4FF0-B5B8-99450F588243}" srcOrd="4" destOrd="0" presId="urn:microsoft.com/office/officeart/2005/8/layout/funnel1"/>
    <dgm:cxn modelId="{E5A7E322-F5C0-4810-BAB2-49E286E0E717}" type="presParOf" srcId="{F5349A62-447F-4403-B06D-2804829E3D77}" destId="{A06E58FD-D5E5-42F0-8E29-0C3DCAD8FD97}" srcOrd="5" destOrd="0" presId="urn:microsoft.com/office/officeart/2005/8/layout/funnel1"/>
    <dgm:cxn modelId="{5737FD1E-E630-4E53-8733-1C10FC2CE71E}" type="presParOf" srcId="{F5349A62-447F-4403-B06D-2804829E3D77}" destId="{41E3C961-491A-4428-973D-65CF875636E6}" srcOrd="6" destOrd="0" presId="urn:microsoft.com/office/officeart/2005/8/layout/funnel1"/>
  </dgm:cxnLst>
  <dgm:bg/>
  <dgm:whole>
    <a:ln w="28575"/>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1FBA41-1F1F-4DC3-A29F-AE28C67ABDED}" type="doc">
      <dgm:prSet loTypeId="urn:microsoft.com/office/officeart/2005/8/layout/cycle8" loCatId="cycle" qsTypeId="urn:microsoft.com/office/officeart/2005/8/quickstyle/simple1#6" qsCatId="simple" csTypeId="urn:microsoft.com/office/officeart/2005/8/colors/accent3_2" csCatId="accent3" phldr="1"/>
      <dgm:spPr/>
      <dgm:t>
        <a:bodyPr/>
        <a:lstStyle/>
        <a:p>
          <a:endParaRPr lang="zh-CN" altLang="en-US"/>
        </a:p>
      </dgm:t>
    </dgm:pt>
    <dgm:pt modelId="{5678D9D0-7CC7-46F4-B83A-523681FD16B3}">
      <dgm:prSet phldrT="[文本]" custT="1"/>
      <dgm:spPr>
        <a:ln>
          <a:solidFill>
            <a:srgbClr val="5C8E26"/>
          </a:solidFill>
        </a:ln>
      </dgm:spPr>
      <dgm:t>
        <a:bodyPr/>
        <a:lstStyle/>
        <a:p>
          <a:r>
            <a:rPr lang="zh-CN" altLang="en-US" sz="2800" b="1" dirty="0" smtClean="0">
              <a:solidFill>
                <a:schemeClr val="tx1"/>
              </a:solidFill>
              <a:latin typeface="+mn-ea"/>
              <a:ea typeface="+mn-ea"/>
            </a:rPr>
            <a:t>政治</a:t>
          </a:r>
          <a:endParaRPr lang="en-US" altLang="zh-CN" sz="2800" b="1" dirty="0" smtClean="0">
            <a:solidFill>
              <a:schemeClr val="tx1"/>
            </a:solidFill>
            <a:latin typeface="+mn-ea"/>
            <a:ea typeface="+mn-ea"/>
          </a:endParaRPr>
        </a:p>
        <a:p>
          <a:r>
            <a:rPr lang="zh-CN" altLang="en-US" sz="2800" b="1" dirty="0" smtClean="0">
              <a:solidFill>
                <a:schemeClr val="tx1"/>
              </a:solidFill>
              <a:latin typeface="+mn-ea"/>
              <a:ea typeface="+mn-ea"/>
            </a:rPr>
            <a:t>建设</a:t>
          </a:r>
          <a:endParaRPr lang="zh-CN" altLang="en-US" sz="2800" b="1" dirty="0">
            <a:solidFill>
              <a:schemeClr val="tx1"/>
            </a:solidFill>
            <a:latin typeface="+mn-ea"/>
            <a:ea typeface="+mn-ea"/>
          </a:endParaRPr>
        </a:p>
      </dgm:t>
    </dgm:pt>
    <dgm:pt modelId="{93071011-879C-4903-A79A-9C2328E81801}" type="parTrans" cxnId="{618950B4-0C58-4761-86D5-991B0F21D671}">
      <dgm:prSet/>
      <dgm:spPr/>
      <dgm:t>
        <a:bodyPr/>
        <a:lstStyle/>
        <a:p>
          <a:endParaRPr lang="zh-CN" altLang="en-US" sz="2800" b="1">
            <a:solidFill>
              <a:schemeClr val="tx1"/>
            </a:solidFill>
            <a:latin typeface="+mn-ea"/>
            <a:ea typeface="+mn-ea"/>
          </a:endParaRPr>
        </a:p>
      </dgm:t>
    </dgm:pt>
    <dgm:pt modelId="{3BE46455-83AC-4CE6-B636-78F69D606480}" type="sibTrans" cxnId="{618950B4-0C58-4761-86D5-991B0F21D671}">
      <dgm:prSet/>
      <dgm:spPr/>
      <dgm:t>
        <a:bodyPr/>
        <a:lstStyle/>
        <a:p>
          <a:endParaRPr lang="zh-CN" altLang="en-US" sz="2800" b="1">
            <a:solidFill>
              <a:schemeClr val="tx1"/>
            </a:solidFill>
            <a:latin typeface="+mn-ea"/>
            <a:ea typeface="+mn-ea"/>
          </a:endParaRPr>
        </a:p>
      </dgm:t>
    </dgm:pt>
    <dgm:pt modelId="{E66713B4-9C67-4259-BDD7-A82E991BE92A}">
      <dgm:prSet phldrT="[文本]" custT="1"/>
      <dgm:spPr>
        <a:ln>
          <a:solidFill>
            <a:srgbClr val="5C8E26"/>
          </a:solidFill>
        </a:ln>
      </dgm:spPr>
      <dgm:t>
        <a:bodyPr/>
        <a:lstStyle/>
        <a:p>
          <a:r>
            <a:rPr lang="zh-CN" altLang="en-US" sz="2800" b="1" dirty="0" smtClean="0">
              <a:solidFill>
                <a:schemeClr val="tx1"/>
              </a:solidFill>
              <a:latin typeface="+mn-ea"/>
              <a:ea typeface="+mn-ea"/>
            </a:rPr>
            <a:t>文化建设</a:t>
          </a:r>
          <a:endParaRPr lang="zh-CN" altLang="en-US" sz="2800" b="1" dirty="0">
            <a:solidFill>
              <a:schemeClr val="tx1"/>
            </a:solidFill>
            <a:latin typeface="+mn-ea"/>
            <a:ea typeface="+mn-ea"/>
          </a:endParaRPr>
        </a:p>
      </dgm:t>
    </dgm:pt>
    <dgm:pt modelId="{7459BE3D-AB0D-4D28-B81F-BD8B6022BAA4}" type="parTrans" cxnId="{AC04260F-8214-40FD-836A-77498E09CE1B}">
      <dgm:prSet/>
      <dgm:spPr/>
      <dgm:t>
        <a:bodyPr/>
        <a:lstStyle/>
        <a:p>
          <a:endParaRPr lang="zh-CN" altLang="en-US" sz="2800" b="1">
            <a:solidFill>
              <a:schemeClr val="tx1"/>
            </a:solidFill>
            <a:latin typeface="+mn-ea"/>
            <a:ea typeface="+mn-ea"/>
          </a:endParaRPr>
        </a:p>
      </dgm:t>
    </dgm:pt>
    <dgm:pt modelId="{C8176A25-81A1-43D7-A3B2-97D980FC6B61}" type="sibTrans" cxnId="{AC04260F-8214-40FD-836A-77498E09CE1B}">
      <dgm:prSet/>
      <dgm:spPr/>
      <dgm:t>
        <a:bodyPr/>
        <a:lstStyle/>
        <a:p>
          <a:endParaRPr lang="zh-CN" altLang="en-US" sz="2800" b="1">
            <a:solidFill>
              <a:schemeClr val="tx1"/>
            </a:solidFill>
            <a:latin typeface="+mn-ea"/>
            <a:ea typeface="+mn-ea"/>
          </a:endParaRPr>
        </a:p>
      </dgm:t>
    </dgm:pt>
    <dgm:pt modelId="{2B1F8B35-EACB-4DA5-94CD-1EA2F6AD1C67}">
      <dgm:prSet phldrT="[文本]" custT="1"/>
      <dgm:spPr>
        <a:ln>
          <a:solidFill>
            <a:srgbClr val="5C8E26"/>
          </a:solidFill>
        </a:ln>
      </dgm:spPr>
      <dgm:t>
        <a:bodyPr/>
        <a:lstStyle/>
        <a:p>
          <a:r>
            <a:rPr lang="zh-CN" altLang="en-US" sz="2800" b="1" dirty="0" smtClean="0">
              <a:solidFill>
                <a:schemeClr val="tx1"/>
              </a:solidFill>
              <a:latin typeface="+mn-ea"/>
              <a:ea typeface="+mn-ea"/>
            </a:rPr>
            <a:t>经济</a:t>
          </a:r>
          <a:endParaRPr lang="en-US" altLang="zh-CN" sz="2800" b="1" dirty="0" smtClean="0">
            <a:solidFill>
              <a:schemeClr val="tx1"/>
            </a:solidFill>
            <a:latin typeface="+mn-ea"/>
            <a:ea typeface="+mn-ea"/>
          </a:endParaRPr>
        </a:p>
        <a:p>
          <a:r>
            <a:rPr lang="zh-CN" altLang="en-US" sz="2800" b="1" dirty="0" smtClean="0">
              <a:solidFill>
                <a:schemeClr val="tx1"/>
              </a:solidFill>
              <a:latin typeface="+mn-ea"/>
              <a:ea typeface="+mn-ea"/>
            </a:rPr>
            <a:t>建设</a:t>
          </a:r>
          <a:endParaRPr lang="zh-CN" altLang="en-US" sz="2800" b="1" dirty="0">
            <a:solidFill>
              <a:schemeClr val="tx1"/>
            </a:solidFill>
            <a:latin typeface="+mn-ea"/>
            <a:ea typeface="+mn-ea"/>
          </a:endParaRPr>
        </a:p>
      </dgm:t>
    </dgm:pt>
    <dgm:pt modelId="{152F1FA9-31F0-4633-A18F-0016FD797BC7}" type="parTrans" cxnId="{D5F3FD30-E427-4272-B0D8-3B0BE00039BF}">
      <dgm:prSet/>
      <dgm:spPr/>
      <dgm:t>
        <a:bodyPr/>
        <a:lstStyle/>
        <a:p>
          <a:endParaRPr lang="zh-CN" altLang="en-US" sz="2800" b="1">
            <a:solidFill>
              <a:schemeClr val="tx1"/>
            </a:solidFill>
            <a:latin typeface="+mn-ea"/>
            <a:ea typeface="+mn-ea"/>
          </a:endParaRPr>
        </a:p>
      </dgm:t>
    </dgm:pt>
    <dgm:pt modelId="{332E0011-A99F-4CBD-96FD-4E237128A2C8}" type="sibTrans" cxnId="{D5F3FD30-E427-4272-B0D8-3B0BE00039BF}">
      <dgm:prSet/>
      <dgm:spPr/>
      <dgm:t>
        <a:bodyPr/>
        <a:lstStyle/>
        <a:p>
          <a:endParaRPr lang="zh-CN" altLang="en-US" sz="2800" b="1">
            <a:solidFill>
              <a:schemeClr val="tx1"/>
            </a:solidFill>
            <a:latin typeface="+mn-ea"/>
            <a:ea typeface="+mn-ea"/>
          </a:endParaRPr>
        </a:p>
      </dgm:t>
    </dgm:pt>
    <dgm:pt modelId="{D08CE95C-FE80-4AC5-AB4B-D10F9B3CB5CD}" type="pres">
      <dgm:prSet presAssocID="{1A1FBA41-1F1F-4DC3-A29F-AE28C67ABDED}" presName="compositeShape" presStyleCnt="0">
        <dgm:presLayoutVars>
          <dgm:chMax val="7"/>
          <dgm:dir/>
          <dgm:resizeHandles val="exact"/>
        </dgm:presLayoutVars>
      </dgm:prSet>
      <dgm:spPr/>
      <dgm:t>
        <a:bodyPr/>
        <a:lstStyle/>
        <a:p>
          <a:endParaRPr lang="zh-CN" altLang="en-US"/>
        </a:p>
      </dgm:t>
    </dgm:pt>
    <dgm:pt modelId="{63FA723D-FAFA-4466-AE07-2798DB92275F}" type="pres">
      <dgm:prSet presAssocID="{1A1FBA41-1F1F-4DC3-A29F-AE28C67ABDED}" presName="wedge1" presStyleLbl="node1" presStyleIdx="0" presStyleCnt="3"/>
      <dgm:spPr/>
      <dgm:t>
        <a:bodyPr/>
        <a:lstStyle/>
        <a:p>
          <a:endParaRPr lang="zh-CN" altLang="en-US"/>
        </a:p>
      </dgm:t>
    </dgm:pt>
    <dgm:pt modelId="{BBC6C385-AE18-4A88-B11B-D190B836975F}" type="pres">
      <dgm:prSet presAssocID="{1A1FBA41-1F1F-4DC3-A29F-AE28C67ABDED}" presName="dummy1a" presStyleCnt="0"/>
      <dgm:spPr/>
    </dgm:pt>
    <dgm:pt modelId="{3557AE5E-4183-457F-B76B-98739C52E073}" type="pres">
      <dgm:prSet presAssocID="{1A1FBA41-1F1F-4DC3-A29F-AE28C67ABDED}" presName="dummy1b" presStyleCnt="0"/>
      <dgm:spPr/>
    </dgm:pt>
    <dgm:pt modelId="{2F82494D-CB22-4F2C-950C-4AE92686964E}" type="pres">
      <dgm:prSet presAssocID="{1A1FBA41-1F1F-4DC3-A29F-AE28C67ABDED}" presName="wedge1Tx" presStyleLbl="node1" presStyleIdx="0" presStyleCnt="3">
        <dgm:presLayoutVars>
          <dgm:chMax val="0"/>
          <dgm:chPref val="0"/>
          <dgm:bulletEnabled val="1"/>
        </dgm:presLayoutVars>
      </dgm:prSet>
      <dgm:spPr/>
      <dgm:t>
        <a:bodyPr/>
        <a:lstStyle/>
        <a:p>
          <a:endParaRPr lang="zh-CN" altLang="en-US"/>
        </a:p>
      </dgm:t>
    </dgm:pt>
    <dgm:pt modelId="{167FC8A6-96F2-40F8-8720-98C913C1C296}" type="pres">
      <dgm:prSet presAssocID="{1A1FBA41-1F1F-4DC3-A29F-AE28C67ABDED}" presName="wedge2" presStyleLbl="node1" presStyleIdx="1" presStyleCnt="3"/>
      <dgm:spPr/>
      <dgm:t>
        <a:bodyPr/>
        <a:lstStyle/>
        <a:p>
          <a:endParaRPr lang="zh-CN" altLang="en-US"/>
        </a:p>
      </dgm:t>
    </dgm:pt>
    <dgm:pt modelId="{30F551CD-476C-4E82-8C10-00979BDFB668}" type="pres">
      <dgm:prSet presAssocID="{1A1FBA41-1F1F-4DC3-A29F-AE28C67ABDED}" presName="dummy2a" presStyleCnt="0"/>
      <dgm:spPr/>
    </dgm:pt>
    <dgm:pt modelId="{D68D1F13-F3C4-4374-998C-E0AE514B334D}" type="pres">
      <dgm:prSet presAssocID="{1A1FBA41-1F1F-4DC3-A29F-AE28C67ABDED}" presName="dummy2b" presStyleCnt="0"/>
      <dgm:spPr/>
    </dgm:pt>
    <dgm:pt modelId="{ADB15BB8-DE3A-468C-8E5C-9E83C4325A6D}" type="pres">
      <dgm:prSet presAssocID="{1A1FBA41-1F1F-4DC3-A29F-AE28C67ABDED}" presName="wedge2Tx" presStyleLbl="node1" presStyleIdx="1" presStyleCnt="3">
        <dgm:presLayoutVars>
          <dgm:chMax val="0"/>
          <dgm:chPref val="0"/>
          <dgm:bulletEnabled val="1"/>
        </dgm:presLayoutVars>
      </dgm:prSet>
      <dgm:spPr/>
      <dgm:t>
        <a:bodyPr/>
        <a:lstStyle/>
        <a:p>
          <a:endParaRPr lang="zh-CN" altLang="en-US"/>
        </a:p>
      </dgm:t>
    </dgm:pt>
    <dgm:pt modelId="{F89A8CDA-5FF6-425A-B603-3220BC844B04}" type="pres">
      <dgm:prSet presAssocID="{1A1FBA41-1F1F-4DC3-A29F-AE28C67ABDED}" presName="wedge3" presStyleLbl="node1" presStyleIdx="2" presStyleCnt="3"/>
      <dgm:spPr/>
      <dgm:t>
        <a:bodyPr/>
        <a:lstStyle/>
        <a:p>
          <a:endParaRPr lang="zh-CN" altLang="en-US"/>
        </a:p>
      </dgm:t>
    </dgm:pt>
    <dgm:pt modelId="{56A3A7E2-839D-4924-9897-8717BD1EEC04}" type="pres">
      <dgm:prSet presAssocID="{1A1FBA41-1F1F-4DC3-A29F-AE28C67ABDED}" presName="dummy3a" presStyleCnt="0"/>
      <dgm:spPr/>
    </dgm:pt>
    <dgm:pt modelId="{D24CC2EA-28C8-44B4-A574-5E5205EEDDCE}" type="pres">
      <dgm:prSet presAssocID="{1A1FBA41-1F1F-4DC3-A29F-AE28C67ABDED}" presName="dummy3b" presStyleCnt="0"/>
      <dgm:spPr/>
    </dgm:pt>
    <dgm:pt modelId="{A5BC8CF8-49B8-4673-B687-A64A4C785B16}" type="pres">
      <dgm:prSet presAssocID="{1A1FBA41-1F1F-4DC3-A29F-AE28C67ABDED}" presName="wedge3Tx" presStyleLbl="node1" presStyleIdx="2" presStyleCnt="3">
        <dgm:presLayoutVars>
          <dgm:chMax val="0"/>
          <dgm:chPref val="0"/>
          <dgm:bulletEnabled val="1"/>
        </dgm:presLayoutVars>
      </dgm:prSet>
      <dgm:spPr/>
      <dgm:t>
        <a:bodyPr/>
        <a:lstStyle/>
        <a:p>
          <a:endParaRPr lang="zh-CN" altLang="en-US"/>
        </a:p>
      </dgm:t>
    </dgm:pt>
    <dgm:pt modelId="{7BFA6DAD-8087-4841-891C-85603349C1A5}" type="pres">
      <dgm:prSet presAssocID="{3BE46455-83AC-4CE6-B636-78F69D606480}" presName="arrowWedge1" presStyleLbl="fgSibTrans2D1" presStyleIdx="0" presStyleCnt="3"/>
      <dgm:spPr>
        <a:ln>
          <a:solidFill>
            <a:srgbClr val="5C8E26"/>
          </a:solidFill>
        </a:ln>
      </dgm:spPr>
    </dgm:pt>
    <dgm:pt modelId="{0DAC26AD-5361-49F7-8A07-ABF466AD2F39}" type="pres">
      <dgm:prSet presAssocID="{C8176A25-81A1-43D7-A3B2-97D980FC6B61}" presName="arrowWedge2" presStyleLbl="fgSibTrans2D1" presStyleIdx="1" presStyleCnt="3"/>
      <dgm:spPr>
        <a:ln>
          <a:solidFill>
            <a:srgbClr val="5C8E26"/>
          </a:solidFill>
        </a:ln>
      </dgm:spPr>
    </dgm:pt>
    <dgm:pt modelId="{C91AC023-70E6-4A2B-A5CD-F3FD1C1A13C0}" type="pres">
      <dgm:prSet presAssocID="{332E0011-A99F-4CBD-96FD-4E237128A2C8}" presName="arrowWedge3" presStyleLbl="fgSibTrans2D1" presStyleIdx="2" presStyleCnt="3"/>
      <dgm:spPr>
        <a:ln>
          <a:solidFill>
            <a:srgbClr val="5C8E26"/>
          </a:solidFill>
        </a:ln>
      </dgm:spPr>
    </dgm:pt>
  </dgm:ptLst>
  <dgm:cxnLst>
    <dgm:cxn modelId="{F512272C-815A-4B64-AABC-1F0A1100A513}" type="presOf" srcId="{5678D9D0-7CC7-46F4-B83A-523681FD16B3}" destId="{63FA723D-FAFA-4466-AE07-2798DB92275F}" srcOrd="0" destOrd="0" presId="urn:microsoft.com/office/officeart/2005/8/layout/cycle8"/>
    <dgm:cxn modelId="{1F549830-A922-4876-B1AD-1FFEFD0AC1C3}" type="presOf" srcId="{E66713B4-9C67-4259-BDD7-A82E991BE92A}" destId="{ADB15BB8-DE3A-468C-8E5C-9E83C4325A6D}" srcOrd="1" destOrd="0" presId="urn:microsoft.com/office/officeart/2005/8/layout/cycle8"/>
    <dgm:cxn modelId="{80A068C1-5519-4033-A01A-21D5E7D2AF5C}" type="presOf" srcId="{1A1FBA41-1F1F-4DC3-A29F-AE28C67ABDED}" destId="{D08CE95C-FE80-4AC5-AB4B-D10F9B3CB5CD}" srcOrd="0" destOrd="0" presId="urn:microsoft.com/office/officeart/2005/8/layout/cycle8"/>
    <dgm:cxn modelId="{AC04260F-8214-40FD-836A-77498E09CE1B}" srcId="{1A1FBA41-1F1F-4DC3-A29F-AE28C67ABDED}" destId="{E66713B4-9C67-4259-BDD7-A82E991BE92A}" srcOrd="1" destOrd="0" parTransId="{7459BE3D-AB0D-4D28-B81F-BD8B6022BAA4}" sibTransId="{C8176A25-81A1-43D7-A3B2-97D980FC6B61}"/>
    <dgm:cxn modelId="{D85EF4E0-2F7E-472B-9713-528E6026129C}" type="presOf" srcId="{2B1F8B35-EACB-4DA5-94CD-1EA2F6AD1C67}" destId="{F89A8CDA-5FF6-425A-B603-3220BC844B04}" srcOrd="0" destOrd="0" presId="urn:microsoft.com/office/officeart/2005/8/layout/cycle8"/>
    <dgm:cxn modelId="{D293F7C7-22B1-46B0-86A0-ABFBAEA672B2}" type="presOf" srcId="{2B1F8B35-EACB-4DA5-94CD-1EA2F6AD1C67}" destId="{A5BC8CF8-49B8-4673-B687-A64A4C785B16}" srcOrd="1" destOrd="0" presId="urn:microsoft.com/office/officeart/2005/8/layout/cycle8"/>
    <dgm:cxn modelId="{6E0E5A6D-C76F-46AA-8204-1D5FD8B8C545}" type="presOf" srcId="{E66713B4-9C67-4259-BDD7-A82E991BE92A}" destId="{167FC8A6-96F2-40F8-8720-98C913C1C296}" srcOrd="0" destOrd="0" presId="urn:microsoft.com/office/officeart/2005/8/layout/cycle8"/>
    <dgm:cxn modelId="{D5F3FD30-E427-4272-B0D8-3B0BE00039BF}" srcId="{1A1FBA41-1F1F-4DC3-A29F-AE28C67ABDED}" destId="{2B1F8B35-EACB-4DA5-94CD-1EA2F6AD1C67}" srcOrd="2" destOrd="0" parTransId="{152F1FA9-31F0-4633-A18F-0016FD797BC7}" sibTransId="{332E0011-A99F-4CBD-96FD-4E237128A2C8}"/>
    <dgm:cxn modelId="{618950B4-0C58-4761-86D5-991B0F21D671}" srcId="{1A1FBA41-1F1F-4DC3-A29F-AE28C67ABDED}" destId="{5678D9D0-7CC7-46F4-B83A-523681FD16B3}" srcOrd="0" destOrd="0" parTransId="{93071011-879C-4903-A79A-9C2328E81801}" sibTransId="{3BE46455-83AC-4CE6-B636-78F69D606480}"/>
    <dgm:cxn modelId="{9F953D6B-375B-402B-B2D9-1D5D165841B6}" type="presOf" srcId="{5678D9D0-7CC7-46F4-B83A-523681FD16B3}" destId="{2F82494D-CB22-4F2C-950C-4AE92686964E}" srcOrd="1" destOrd="0" presId="urn:microsoft.com/office/officeart/2005/8/layout/cycle8"/>
    <dgm:cxn modelId="{1BB0EAF1-15FC-40D2-A685-D399931CF4B0}" type="presParOf" srcId="{D08CE95C-FE80-4AC5-AB4B-D10F9B3CB5CD}" destId="{63FA723D-FAFA-4466-AE07-2798DB92275F}" srcOrd="0" destOrd="0" presId="urn:microsoft.com/office/officeart/2005/8/layout/cycle8"/>
    <dgm:cxn modelId="{802619A2-F4BB-454E-9489-528A00FFDA04}" type="presParOf" srcId="{D08CE95C-FE80-4AC5-AB4B-D10F9B3CB5CD}" destId="{BBC6C385-AE18-4A88-B11B-D190B836975F}" srcOrd="1" destOrd="0" presId="urn:microsoft.com/office/officeart/2005/8/layout/cycle8"/>
    <dgm:cxn modelId="{EB4945E8-6C7F-4011-A8AD-9858657DF51F}" type="presParOf" srcId="{D08CE95C-FE80-4AC5-AB4B-D10F9B3CB5CD}" destId="{3557AE5E-4183-457F-B76B-98739C52E073}" srcOrd="2" destOrd="0" presId="urn:microsoft.com/office/officeart/2005/8/layout/cycle8"/>
    <dgm:cxn modelId="{FA450547-C5ED-4A44-B101-7FCC3C473CB7}" type="presParOf" srcId="{D08CE95C-FE80-4AC5-AB4B-D10F9B3CB5CD}" destId="{2F82494D-CB22-4F2C-950C-4AE92686964E}" srcOrd="3" destOrd="0" presId="urn:microsoft.com/office/officeart/2005/8/layout/cycle8"/>
    <dgm:cxn modelId="{BAF94086-E807-4189-A3D8-A5FF52C7B5C6}" type="presParOf" srcId="{D08CE95C-FE80-4AC5-AB4B-D10F9B3CB5CD}" destId="{167FC8A6-96F2-40F8-8720-98C913C1C296}" srcOrd="4" destOrd="0" presId="urn:microsoft.com/office/officeart/2005/8/layout/cycle8"/>
    <dgm:cxn modelId="{5369E0F9-67D7-420B-8BA8-8638079A0433}" type="presParOf" srcId="{D08CE95C-FE80-4AC5-AB4B-D10F9B3CB5CD}" destId="{30F551CD-476C-4E82-8C10-00979BDFB668}" srcOrd="5" destOrd="0" presId="urn:microsoft.com/office/officeart/2005/8/layout/cycle8"/>
    <dgm:cxn modelId="{6796752D-7CD1-4A43-9EB0-BDB9353F52C7}" type="presParOf" srcId="{D08CE95C-FE80-4AC5-AB4B-D10F9B3CB5CD}" destId="{D68D1F13-F3C4-4374-998C-E0AE514B334D}" srcOrd="6" destOrd="0" presId="urn:microsoft.com/office/officeart/2005/8/layout/cycle8"/>
    <dgm:cxn modelId="{F9A97103-E163-467A-A1A7-8D6D1DE3ADE4}" type="presParOf" srcId="{D08CE95C-FE80-4AC5-AB4B-D10F9B3CB5CD}" destId="{ADB15BB8-DE3A-468C-8E5C-9E83C4325A6D}" srcOrd="7" destOrd="0" presId="urn:microsoft.com/office/officeart/2005/8/layout/cycle8"/>
    <dgm:cxn modelId="{40FCAD75-2B20-4790-B004-76D315CDB2FE}" type="presParOf" srcId="{D08CE95C-FE80-4AC5-AB4B-D10F9B3CB5CD}" destId="{F89A8CDA-5FF6-425A-B603-3220BC844B04}" srcOrd="8" destOrd="0" presId="urn:microsoft.com/office/officeart/2005/8/layout/cycle8"/>
    <dgm:cxn modelId="{6DA34B9C-592D-48D4-B4AB-6A49F0E877C3}" type="presParOf" srcId="{D08CE95C-FE80-4AC5-AB4B-D10F9B3CB5CD}" destId="{56A3A7E2-839D-4924-9897-8717BD1EEC04}" srcOrd="9" destOrd="0" presId="urn:microsoft.com/office/officeart/2005/8/layout/cycle8"/>
    <dgm:cxn modelId="{BBD8ECE4-FD20-4BB8-808D-6F4BAC44CE5C}" type="presParOf" srcId="{D08CE95C-FE80-4AC5-AB4B-D10F9B3CB5CD}" destId="{D24CC2EA-28C8-44B4-A574-5E5205EEDDCE}" srcOrd="10" destOrd="0" presId="urn:microsoft.com/office/officeart/2005/8/layout/cycle8"/>
    <dgm:cxn modelId="{C0273C6D-75C8-4ECE-B53E-F7F8C64F6C28}" type="presParOf" srcId="{D08CE95C-FE80-4AC5-AB4B-D10F9B3CB5CD}" destId="{A5BC8CF8-49B8-4673-B687-A64A4C785B16}" srcOrd="11" destOrd="0" presId="urn:microsoft.com/office/officeart/2005/8/layout/cycle8"/>
    <dgm:cxn modelId="{F41F4AD0-FC0C-4BB5-B273-888226B03F6C}" type="presParOf" srcId="{D08CE95C-FE80-4AC5-AB4B-D10F9B3CB5CD}" destId="{7BFA6DAD-8087-4841-891C-85603349C1A5}" srcOrd="12" destOrd="0" presId="urn:microsoft.com/office/officeart/2005/8/layout/cycle8"/>
    <dgm:cxn modelId="{DA351039-41B0-4C7A-8111-91316BB5581E}" type="presParOf" srcId="{D08CE95C-FE80-4AC5-AB4B-D10F9B3CB5CD}" destId="{0DAC26AD-5361-49F7-8A07-ABF466AD2F39}" srcOrd="13" destOrd="0" presId="urn:microsoft.com/office/officeart/2005/8/layout/cycle8"/>
    <dgm:cxn modelId="{2A9B17AF-0559-45BC-9E4F-36BC855195A2}" type="presParOf" srcId="{D08CE95C-FE80-4AC5-AB4B-D10F9B3CB5CD}" destId="{C91AC023-70E6-4A2B-A5CD-F3FD1C1A13C0}" srcOrd="14" destOrd="0" presId="urn:microsoft.com/office/officeart/2005/8/layout/cycle8"/>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87C793-D2D1-482D-8D5D-1A88706EE67D}" type="doc">
      <dgm:prSet loTypeId="urn:microsoft.com/office/officeart/2005/8/layout/cycle8" loCatId="cycle" qsTypeId="urn:microsoft.com/office/officeart/2005/8/quickstyle/simple1#7" qsCatId="simple" csTypeId="urn:microsoft.com/office/officeart/2005/8/colors/accent3_2" csCatId="accent3" phldr="1"/>
      <dgm:spPr/>
    </dgm:pt>
    <dgm:pt modelId="{2DC78FD5-AF9A-42ED-AB35-ACA5570FF443}">
      <dgm:prSet phldrT="[文本]" custT="1"/>
      <dgm:spPr>
        <a:ln>
          <a:solidFill>
            <a:srgbClr val="5C8E26"/>
          </a:solidFill>
        </a:ln>
      </dgm:spPr>
      <dgm:t>
        <a:bodyPr/>
        <a:lstStyle/>
        <a:p>
          <a:r>
            <a:rPr lang="zh-CN" altLang="en-US" sz="2800" b="1" dirty="0" smtClean="0">
              <a:solidFill>
                <a:schemeClr val="tx1"/>
              </a:solidFill>
              <a:latin typeface="+mn-ea"/>
              <a:ea typeface="+mn-ea"/>
            </a:rPr>
            <a:t>政治</a:t>
          </a:r>
          <a:endParaRPr lang="en-US" altLang="zh-CN" sz="2800" b="1" dirty="0" smtClean="0">
            <a:solidFill>
              <a:schemeClr val="tx1"/>
            </a:solidFill>
            <a:latin typeface="+mn-ea"/>
            <a:ea typeface="+mn-ea"/>
          </a:endParaRPr>
        </a:p>
        <a:p>
          <a:r>
            <a:rPr lang="zh-CN" altLang="en-US" sz="2800" b="1" dirty="0" smtClean="0">
              <a:solidFill>
                <a:schemeClr val="tx1"/>
              </a:solidFill>
              <a:latin typeface="+mn-ea"/>
              <a:ea typeface="+mn-ea"/>
            </a:rPr>
            <a:t>建设</a:t>
          </a:r>
          <a:endParaRPr lang="zh-CN" altLang="en-US" sz="2800" b="1" dirty="0">
            <a:solidFill>
              <a:schemeClr val="tx1"/>
            </a:solidFill>
            <a:latin typeface="+mn-ea"/>
            <a:ea typeface="+mn-ea"/>
          </a:endParaRPr>
        </a:p>
      </dgm:t>
    </dgm:pt>
    <dgm:pt modelId="{86E96C4A-3F78-4181-8ADE-F2A030FF7A53}" type="parTrans" cxnId="{18D66363-F9E9-4E07-AB2D-7F162D396941}">
      <dgm:prSet/>
      <dgm:spPr/>
      <dgm:t>
        <a:bodyPr/>
        <a:lstStyle/>
        <a:p>
          <a:endParaRPr lang="zh-CN" altLang="en-US" sz="2800" b="1">
            <a:solidFill>
              <a:schemeClr val="tx1"/>
            </a:solidFill>
            <a:latin typeface="+mn-ea"/>
            <a:ea typeface="+mn-ea"/>
          </a:endParaRPr>
        </a:p>
      </dgm:t>
    </dgm:pt>
    <dgm:pt modelId="{44A8CBBF-480D-47C1-BC7C-33D95BB29566}" type="sibTrans" cxnId="{18D66363-F9E9-4E07-AB2D-7F162D396941}">
      <dgm:prSet/>
      <dgm:spPr/>
      <dgm:t>
        <a:bodyPr/>
        <a:lstStyle/>
        <a:p>
          <a:endParaRPr lang="zh-CN" altLang="en-US" sz="2800" b="1">
            <a:solidFill>
              <a:schemeClr val="tx1"/>
            </a:solidFill>
            <a:latin typeface="+mn-ea"/>
            <a:ea typeface="+mn-ea"/>
          </a:endParaRPr>
        </a:p>
      </dgm:t>
    </dgm:pt>
    <dgm:pt modelId="{441F579D-35EC-4DBA-A135-7F83A694EA31}">
      <dgm:prSet phldrT="[文本]" custT="1"/>
      <dgm:spPr>
        <a:ln>
          <a:solidFill>
            <a:srgbClr val="5C8E26"/>
          </a:solidFill>
        </a:ln>
      </dgm:spPr>
      <dgm:t>
        <a:bodyPr/>
        <a:lstStyle/>
        <a:p>
          <a:r>
            <a:rPr lang="zh-CN" altLang="en-US" sz="2800" b="1" dirty="0" smtClean="0">
              <a:solidFill>
                <a:schemeClr val="tx1"/>
              </a:solidFill>
              <a:latin typeface="+mn-ea"/>
              <a:ea typeface="+mn-ea"/>
            </a:rPr>
            <a:t>文化</a:t>
          </a:r>
          <a:endParaRPr lang="en-US" altLang="zh-CN" sz="2800" b="1" dirty="0" smtClean="0">
            <a:solidFill>
              <a:schemeClr val="tx1"/>
            </a:solidFill>
            <a:latin typeface="+mn-ea"/>
            <a:ea typeface="+mn-ea"/>
          </a:endParaRPr>
        </a:p>
        <a:p>
          <a:r>
            <a:rPr lang="zh-CN" altLang="en-US" sz="2800" b="1" dirty="0" smtClean="0">
              <a:solidFill>
                <a:schemeClr val="tx1"/>
              </a:solidFill>
              <a:latin typeface="+mn-ea"/>
              <a:ea typeface="+mn-ea"/>
            </a:rPr>
            <a:t>建设</a:t>
          </a:r>
          <a:endParaRPr lang="zh-CN" altLang="en-US" sz="2800" b="1" dirty="0">
            <a:solidFill>
              <a:schemeClr val="tx1"/>
            </a:solidFill>
            <a:latin typeface="+mn-ea"/>
            <a:ea typeface="+mn-ea"/>
          </a:endParaRPr>
        </a:p>
      </dgm:t>
    </dgm:pt>
    <dgm:pt modelId="{680B9B01-C88F-494D-A871-9B23B8CD1385}" type="parTrans" cxnId="{FFEC0336-7BD7-4E56-AEF6-84924C20F3E2}">
      <dgm:prSet/>
      <dgm:spPr/>
      <dgm:t>
        <a:bodyPr/>
        <a:lstStyle/>
        <a:p>
          <a:endParaRPr lang="zh-CN" altLang="en-US" sz="2800" b="1">
            <a:solidFill>
              <a:schemeClr val="tx1"/>
            </a:solidFill>
            <a:latin typeface="+mn-ea"/>
            <a:ea typeface="+mn-ea"/>
          </a:endParaRPr>
        </a:p>
      </dgm:t>
    </dgm:pt>
    <dgm:pt modelId="{8D0101BD-665E-47F8-A421-41BBD12EF5AF}" type="sibTrans" cxnId="{FFEC0336-7BD7-4E56-AEF6-84924C20F3E2}">
      <dgm:prSet/>
      <dgm:spPr/>
      <dgm:t>
        <a:bodyPr/>
        <a:lstStyle/>
        <a:p>
          <a:endParaRPr lang="zh-CN" altLang="en-US" sz="2800" b="1">
            <a:solidFill>
              <a:schemeClr val="tx1"/>
            </a:solidFill>
            <a:latin typeface="+mn-ea"/>
            <a:ea typeface="+mn-ea"/>
          </a:endParaRPr>
        </a:p>
      </dgm:t>
    </dgm:pt>
    <dgm:pt modelId="{1F3431C8-BAE1-4E79-BE81-F585BA0992F1}">
      <dgm:prSet phldrT="[文本]" custT="1"/>
      <dgm:spPr>
        <a:ln>
          <a:solidFill>
            <a:srgbClr val="5C8E26"/>
          </a:solidFill>
        </a:ln>
      </dgm:spPr>
      <dgm:t>
        <a:bodyPr/>
        <a:lstStyle/>
        <a:p>
          <a:r>
            <a:rPr lang="zh-CN" altLang="en-US" sz="2800" b="1" dirty="0" smtClean="0">
              <a:solidFill>
                <a:schemeClr val="tx1"/>
              </a:solidFill>
              <a:latin typeface="+mn-ea"/>
              <a:ea typeface="+mn-ea"/>
            </a:rPr>
            <a:t>经济</a:t>
          </a:r>
          <a:endParaRPr lang="en-US" altLang="zh-CN" sz="2800" b="1" dirty="0" smtClean="0">
            <a:solidFill>
              <a:schemeClr val="tx1"/>
            </a:solidFill>
            <a:latin typeface="+mn-ea"/>
            <a:ea typeface="+mn-ea"/>
          </a:endParaRPr>
        </a:p>
        <a:p>
          <a:r>
            <a:rPr lang="zh-CN" altLang="en-US" sz="2800" b="1" dirty="0" smtClean="0">
              <a:solidFill>
                <a:schemeClr val="tx1"/>
              </a:solidFill>
              <a:latin typeface="+mn-ea"/>
              <a:ea typeface="+mn-ea"/>
            </a:rPr>
            <a:t>建设</a:t>
          </a:r>
          <a:endParaRPr lang="zh-CN" altLang="en-US" sz="2800" b="1" dirty="0">
            <a:solidFill>
              <a:schemeClr val="tx1"/>
            </a:solidFill>
            <a:latin typeface="+mn-ea"/>
            <a:ea typeface="+mn-ea"/>
          </a:endParaRPr>
        </a:p>
      </dgm:t>
    </dgm:pt>
    <dgm:pt modelId="{4FF5A4F7-51C6-4058-A667-FEF3225F370E}" type="parTrans" cxnId="{5C851D7D-C827-4145-B8F0-942946E79341}">
      <dgm:prSet/>
      <dgm:spPr/>
      <dgm:t>
        <a:bodyPr/>
        <a:lstStyle/>
        <a:p>
          <a:endParaRPr lang="zh-CN" altLang="en-US" sz="2800" b="1">
            <a:solidFill>
              <a:schemeClr val="tx1"/>
            </a:solidFill>
            <a:latin typeface="+mn-ea"/>
            <a:ea typeface="+mn-ea"/>
          </a:endParaRPr>
        </a:p>
      </dgm:t>
    </dgm:pt>
    <dgm:pt modelId="{CC6DCED2-B144-479C-B66E-51CE7B1C47EE}" type="sibTrans" cxnId="{5C851D7D-C827-4145-B8F0-942946E79341}">
      <dgm:prSet/>
      <dgm:spPr/>
      <dgm:t>
        <a:bodyPr/>
        <a:lstStyle/>
        <a:p>
          <a:endParaRPr lang="zh-CN" altLang="en-US" sz="2800" b="1">
            <a:solidFill>
              <a:schemeClr val="tx1"/>
            </a:solidFill>
            <a:latin typeface="+mn-ea"/>
            <a:ea typeface="+mn-ea"/>
          </a:endParaRPr>
        </a:p>
      </dgm:t>
    </dgm:pt>
    <dgm:pt modelId="{FA898794-FA6A-4335-8EE3-6B8A959AE8E7}">
      <dgm:prSet phldrT="[文本]" custT="1"/>
      <dgm:spPr>
        <a:ln>
          <a:solidFill>
            <a:srgbClr val="5C8E26"/>
          </a:solidFill>
        </a:ln>
      </dgm:spPr>
      <dgm:t>
        <a:bodyPr/>
        <a:lstStyle/>
        <a:p>
          <a:r>
            <a:rPr lang="zh-CN" altLang="en-US" sz="2800" b="1" dirty="0" smtClean="0">
              <a:solidFill>
                <a:schemeClr val="tx1"/>
              </a:solidFill>
              <a:latin typeface="+mn-ea"/>
              <a:ea typeface="+mn-ea"/>
            </a:rPr>
            <a:t>社会</a:t>
          </a:r>
          <a:endParaRPr lang="en-US" altLang="zh-CN" sz="2800" b="1" dirty="0" smtClean="0">
            <a:solidFill>
              <a:schemeClr val="tx1"/>
            </a:solidFill>
            <a:latin typeface="+mn-ea"/>
            <a:ea typeface="+mn-ea"/>
          </a:endParaRPr>
        </a:p>
        <a:p>
          <a:r>
            <a:rPr lang="zh-CN" altLang="en-US" sz="2800" b="1" dirty="0" smtClean="0">
              <a:solidFill>
                <a:schemeClr val="tx1"/>
              </a:solidFill>
              <a:latin typeface="+mn-ea"/>
              <a:ea typeface="+mn-ea"/>
            </a:rPr>
            <a:t>建设</a:t>
          </a:r>
          <a:endParaRPr lang="zh-CN" altLang="en-US" sz="2800" b="1" dirty="0">
            <a:solidFill>
              <a:schemeClr val="tx1"/>
            </a:solidFill>
            <a:latin typeface="+mn-ea"/>
            <a:ea typeface="+mn-ea"/>
          </a:endParaRPr>
        </a:p>
      </dgm:t>
    </dgm:pt>
    <dgm:pt modelId="{1F48A3E7-D0BD-43B9-8A1B-C447DC685144}" type="parTrans" cxnId="{033CA24B-053A-452A-94EC-A5AAB60DA9EA}">
      <dgm:prSet/>
      <dgm:spPr/>
      <dgm:t>
        <a:bodyPr/>
        <a:lstStyle/>
        <a:p>
          <a:endParaRPr lang="zh-CN" altLang="en-US" sz="2800" b="1">
            <a:solidFill>
              <a:schemeClr val="tx1"/>
            </a:solidFill>
            <a:latin typeface="+mn-ea"/>
            <a:ea typeface="+mn-ea"/>
          </a:endParaRPr>
        </a:p>
      </dgm:t>
    </dgm:pt>
    <dgm:pt modelId="{3D1929D5-50E5-4A26-9F56-4CED707BF0F0}" type="sibTrans" cxnId="{033CA24B-053A-452A-94EC-A5AAB60DA9EA}">
      <dgm:prSet/>
      <dgm:spPr/>
      <dgm:t>
        <a:bodyPr/>
        <a:lstStyle/>
        <a:p>
          <a:endParaRPr lang="zh-CN" altLang="en-US" sz="2800" b="1">
            <a:solidFill>
              <a:schemeClr val="tx1"/>
            </a:solidFill>
            <a:latin typeface="+mn-ea"/>
            <a:ea typeface="+mn-ea"/>
          </a:endParaRPr>
        </a:p>
      </dgm:t>
    </dgm:pt>
    <dgm:pt modelId="{13CA1147-BC39-4379-9EEB-D9C6C9B78F30}" type="pres">
      <dgm:prSet presAssocID="{D987C793-D2D1-482D-8D5D-1A88706EE67D}" presName="compositeShape" presStyleCnt="0">
        <dgm:presLayoutVars>
          <dgm:chMax val="7"/>
          <dgm:dir/>
          <dgm:resizeHandles val="exact"/>
        </dgm:presLayoutVars>
      </dgm:prSet>
      <dgm:spPr/>
    </dgm:pt>
    <dgm:pt modelId="{FD46A845-1151-4911-A5B3-E1108F60BB6F}" type="pres">
      <dgm:prSet presAssocID="{D987C793-D2D1-482D-8D5D-1A88706EE67D}" presName="wedge1" presStyleLbl="node1" presStyleIdx="0" presStyleCnt="4"/>
      <dgm:spPr/>
      <dgm:t>
        <a:bodyPr/>
        <a:lstStyle/>
        <a:p>
          <a:endParaRPr lang="zh-CN" altLang="en-US"/>
        </a:p>
      </dgm:t>
    </dgm:pt>
    <dgm:pt modelId="{B4073F5F-D3D9-48B4-B707-3AFCF2F2FBCF}" type="pres">
      <dgm:prSet presAssocID="{D987C793-D2D1-482D-8D5D-1A88706EE67D}" presName="dummy1a" presStyleCnt="0"/>
      <dgm:spPr/>
    </dgm:pt>
    <dgm:pt modelId="{62619AD0-AEDC-473C-AEDD-BDC3725E204E}" type="pres">
      <dgm:prSet presAssocID="{D987C793-D2D1-482D-8D5D-1A88706EE67D}" presName="dummy1b" presStyleCnt="0"/>
      <dgm:spPr/>
    </dgm:pt>
    <dgm:pt modelId="{BD67B9C4-4942-4D8D-BDF0-A1778D242770}" type="pres">
      <dgm:prSet presAssocID="{D987C793-D2D1-482D-8D5D-1A88706EE67D}" presName="wedge1Tx" presStyleLbl="node1" presStyleIdx="0" presStyleCnt="4">
        <dgm:presLayoutVars>
          <dgm:chMax val="0"/>
          <dgm:chPref val="0"/>
          <dgm:bulletEnabled val="1"/>
        </dgm:presLayoutVars>
      </dgm:prSet>
      <dgm:spPr/>
      <dgm:t>
        <a:bodyPr/>
        <a:lstStyle/>
        <a:p>
          <a:endParaRPr lang="zh-CN" altLang="en-US"/>
        </a:p>
      </dgm:t>
    </dgm:pt>
    <dgm:pt modelId="{A867FD6B-B530-45BD-AB1C-6D930F7519BF}" type="pres">
      <dgm:prSet presAssocID="{D987C793-D2D1-482D-8D5D-1A88706EE67D}" presName="wedge2" presStyleLbl="node1" presStyleIdx="1" presStyleCnt="4"/>
      <dgm:spPr/>
      <dgm:t>
        <a:bodyPr/>
        <a:lstStyle/>
        <a:p>
          <a:endParaRPr lang="zh-CN" altLang="en-US"/>
        </a:p>
      </dgm:t>
    </dgm:pt>
    <dgm:pt modelId="{19C12079-1466-4A51-A161-F20F4DC956F8}" type="pres">
      <dgm:prSet presAssocID="{D987C793-D2D1-482D-8D5D-1A88706EE67D}" presName="dummy2a" presStyleCnt="0"/>
      <dgm:spPr/>
    </dgm:pt>
    <dgm:pt modelId="{DFF6725A-736B-46E2-9D45-9256B77BB080}" type="pres">
      <dgm:prSet presAssocID="{D987C793-D2D1-482D-8D5D-1A88706EE67D}" presName="dummy2b" presStyleCnt="0"/>
      <dgm:spPr/>
    </dgm:pt>
    <dgm:pt modelId="{D4E3E459-EF41-4353-AC31-35DC09DABB7D}" type="pres">
      <dgm:prSet presAssocID="{D987C793-D2D1-482D-8D5D-1A88706EE67D}" presName="wedge2Tx" presStyleLbl="node1" presStyleIdx="1" presStyleCnt="4">
        <dgm:presLayoutVars>
          <dgm:chMax val="0"/>
          <dgm:chPref val="0"/>
          <dgm:bulletEnabled val="1"/>
        </dgm:presLayoutVars>
      </dgm:prSet>
      <dgm:spPr/>
      <dgm:t>
        <a:bodyPr/>
        <a:lstStyle/>
        <a:p>
          <a:endParaRPr lang="zh-CN" altLang="en-US"/>
        </a:p>
      </dgm:t>
    </dgm:pt>
    <dgm:pt modelId="{9F73A68B-DF23-43F7-A03E-C4E7E55D7CE0}" type="pres">
      <dgm:prSet presAssocID="{D987C793-D2D1-482D-8D5D-1A88706EE67D}" presName="wedge3" presStyleLbl="node1" presStyleIdx="2" presStyleCnt="4"/>
      <dgm:spPr/>
      <dgm:t>
        <a:bodyPr/>
        <a:lstStyle/>
        <a:p>
          <a:endParaRPr lang="zh-CN" altLang="en-US"/>
        </a:p>
      </dgm:t>
    </dgm:pt>
    <dgm:pt modelId="{9C1271A9-BF2D-4FDC-8332-C43ADF1263E9}" type="pres">
      <dgm:prSet presAssocID="{D987C793-D2D1-482D-8D5D-1A88706EE67D}" presName="dummy3a" presStyleCnt="0"/>
      <dgm:spPr/>
    </dgm:pt>
    <dgm:pt modelId="{B8B34E76-8920-4D36-8BAE-24E1F3B71151}" type="pres">
      <dgm:prSet presAssocID="{D987C793-D2D1-482D-8D5D-1A88706EE67D}" presName="dummy3b" presStyleCnt="0"/>
      <dgm:spPr/>
    </dgm:pt>
    <dgm:pt modelId="{FA948DD6-C13E-4BA1-8258-C899B6D4581F}" type="pres">
      <dgm:prSet presAssocID="{D987C793-D2D1-482D-8D5D-1A88706EE67D}" presName="wedge3Tx" presStyleLbl="node1" presStyleIdx="2" presStyleCnt="4">
        <dgm:presLayoutVars>
          <dgm:chMax val="0"/>
          <dgm:chPref val="0"/>
          <dgm:bulletEnabled val="1"/>
        </dgm:presLayoutVars>
      </dgm:prSet>
      <dgm:spPr/>
      <dgm:t>
        <a:bodyPr/>
        <a:lstStyle/>
        <a:p>
          <a:endParaRPr lang="zh-CN" altLang="en-US"/>
        </a:p>
      </dgm:t>
    </dgm:pt>
    <dgm:pt modelId="{6D7F5F49-3C27-4540-9AB5-22B574C028EC}" type="pres">
      <dgm:prSet presAssocID="{D987C793-D2D1-482D-8D5D-1A88706EE67D}" presName="wedge4" presStyleLbl="node1" presStyleIdx="3" presStyleCnt="4"/>
      <dgm:spPr/>
      <dgm:t>
        <a:bodyPr/>
        <a:lstStyle/>
        <a:p>
          <a:endParaRPr lang="zh-CN" altLang="en-US"/>
        </a:p>
      </dgm:t>
    </dgm:pt>
    <dgm:pt modelId="{C9A0EF90-BC69-485E-BF71-632367FB8436}" type="pres">
      <dgm:prSet presAssocID="{D987C793-D2D1-482D-8D5D-1A88706EE67D}" presName="dummy4a" presStyleCnt="0"/>
      <dgm:spPr/>
    </dgm:pt>
    <dgm:pt modelId="{6EF93F0F-B1A8-49D8-A288-3960BD8881F3}" type="pres">
      <dgm:prSet presAssocID="{D987C793-D2D1-482D-8D5D-1A88706EE67D}" presName="dummy4b" presStyleCnt="0"/>
      <dgm:spPr/>
    </dgm:pt>
    <dgm:pt modelId="{E9792DF9-BD08-4752-AFD5-B6773D1AE6E9}" type="pres">
      <dgm:prSet presAssocID="{D987C793-D2D1-482D-8D5D-1A88706EE67D}" presName="wedge4Tx" presStyleLbl="node1" presStyleIdx="3" presStyleCnt="4">
        <dgm:presLayoutVars>
          <dgm:chMax val="0"/>
          <dgm:chPref val="0"/>
          <dgm:bulletEnabled val="1"/>
        </dgm:presLayoutVars>
      </dgm:prSet>
      <dgm:spPr/>
      <dgm:t>
        <a:bodyPr/>
        <a:lstStyle/>
        <a:p>
          <a:endParaRPr lang="zh-CN" altLang="en-US"/>
        </a:p>
      </dgm:t>
    </dgm:pt>
    <dgm:pt modelId="{EBFFCD49-CA15-4550-984B-4664024DFFE8}" type="pres">
      <dgm:prSet presAssocID="{44A8CBBF-480D-47C1-BC7C-33D95BB29566}" presName="arrowWedge1" presStyleLbl="fgSibTrans2D1" presStyleIdx="0" presStyleCnt="4"/>
      <dgm:spPr>
        <a:ln>
          <a:solidFill>
            <a:srgbClr val="5C8E26"/>
          </a:solidFill>
        </a:ln>
      </dgm:spPr>
    </dgm:pt>
    <dgm:pt modelId="{4CB9CF32-BB38-4ECA-A51E-223001ABA495}" type="pres">
      <dgm:prSet presAssocID="{8D0101BD-665E-47F8-A421-41BBD12EF5AF}" presName="arrowWedge2" presStyleLbl="fgSibTrans2D1" presStyleIdx="1" presStyleCnt="4"/>
      <dgm:spPr>
        <a:ln>
          <a:solidFill>
            <a:srgbClr val="5C8E26"/>
          </a:solidFill>
        </a:ln>
      </dgm:spPr>
    </dgm:pt>
    <dgm:pt modelId="{C1475B69-FC83-44CE-A5B7-F495F4B17369}" type="pres">
      <dgm:prSet presAssocID="{CC6DCED2-B144-479C-B66E-51CE7B1C47EE}" presName="arrowWedge3" presStyleLbl="fgSibTrans2D1" presStyleIdx="2" presStyleCnt="4"/>
      <dgm:spPr>
        <a:ln>
          <a:solidFill>
            <a:srgbClr val="5C8E26"/>
          </a:solidFill>
        </a:ln>
      </dgm:spPr>
    </dgm:pt>
    <dgm:pt modelId="{E7E0DEAB-7102-48B8-9025-CC8A768510DA}" type="pres">
      <dgm:prSet presAssocID="{3D1929D5-50E5-4A26-9F56-4CED707BF0F0}" presName="arrowWedge4" presStyleLbl="fgSibTrans2D1" presStyleIdx="3" presStyleCnt="4"/>
      <dgm:spPr>
        <a:ln>
          <a:solidFill>
            <a:srgbClr val="5C8E26"/>
          </a:solidFill>
        </a:ln>
      </dgm:spPr>
    </dgm:pt>
  </dgm:ptLst>
  <dgm:cxnLst>
    <dgm:cxn modelId="{D149A4B4-D88D-43C8-AD6A-285ED02EC8E2}" type="presOf" srcId="{1F3431C8-BAE1-4E79-BE81-F585BA0992F1}" destId="{FA948DD6-C13E-4BA1-8258-C899B6D4581F}" srcOrd="1" destOrd="0" presId="urn:microsoft.com/office/officeart/2005/8/layout/cycle8"/>
    <dgm:cxn modelId="{326DDF33-42D6-423B-B9AD-1DDE468D8FFE}" type="presOf" srcId="{FA898794-FA6A-4335-8EE3-6B8A959AE8E7}" destId="{6D7F5F49-3C27-4540-9AB5-22B574C028EC}" srcOrd="0" destOrd="0" presId="urn:microsoft.com/office/officeart/2005/8/layout/cycle8"/>
    <dgm:cxn modelId="{FFEC0336-7BD7-4E56-AEF6-84924C20F3E2}" srcId="{D987C793-D2D1-482D-8D5D-1A88706EE67D}" destId="{441F579D-35EC-4DBA-A135-7F83A694EA31}" srcOrd="1" destOrd="0" parTransId="{680B9B01-C88F-494D-A871-9B23B8CD1385}" sibTransId="{8D0101BD-665E-47F8-A421-41BBD12EF5AF}"/>
    <dgm:cxn modelId="{5C851D7D-C827-4145-B8F0-942946E79341}" srcId="{D987C793-D2D1-482D-8D5D-1A88706EE67D}" destId="{1F3431C8-BAE1-4E79-BE81-F585BA0992F1}" srcOrd="2" destOrd="0" parTransId="{4FF5A4F7-51C6-4058-A667-FEF3225F370E}" sibTransId="{CC6DCED2-B144-479C-B66E-51CE7B1C47EE}"/>
    <dgm:cxn modelId="{52C3EB3F-DCB6-45E4-8E78-556675EF3FA8}" type="presOf" srcId="{FA898794-FA6A-4335-8EE3-6B8A959AE8E7}" destId="{E9792DF9-BD08-4752-AFD5-B6773D1AE6E9}" srcOrd="1" destOrd="0" presId="urn:microsoft.com/office/officeart/2005/8/layout/cycle8"/>
    <dgm:cxn modelId="{DCBAF799-5EB1-4804-991B-6544AA887680}" type="presOf" srcId="{D987C793-D2D1-482D-8D5D-1A88706EE67D}" destId="{13CA1147-BC39-4379-9EEB-D9C6C9B78F30}" srcOrd="0" destOrd="0" presId="urn:microsoft.com/office/officeart/2005/8/layout/cycle8"/>
    <dgm:cxn modelId="{DF47A00D-56FF-4EEA-B9BF-DFDA32CF6A69}" type="presOf" srcId="{1F3431C8-BAE1-4E79-BE81-F585BA0992F1}" destId="{9F73A68B-DF23-43F7-A03E-C4E7E55D7CE0}" srcOrd="0" destOrd="0" presId="urn:microsoft.com/office/officeart/2005/8/layout/cycle8"/>
    <dgm:cxn modelId="{324F702E-1BA5-48F2-A468-9D39C824B1EC}" type="presOf" srcId="{2DC78FD5-AF9A-42ED-AB35-ACA5570FF443}" destId="{FD46A845-1151-4911-A5B3-E1108F60BB6F}" srcOrd="0" destOrd="0" presId="urn:microsoft.com/office/officeart/2005/8/layout/cycle8"/>
    <dgm:cxn modelId="{54151DC1-AA9E-41F4-8E23-643E4C359244}" type="presOf" srcId="{441F579D-35EC-4DBA-A135-7F83A694EA31}" destId="{D4E3E459-EF41-4353-AC31-35DC09DABB7D}" srcOrd="1" destOrd="0" presId="urn:microsoft.com/office/officeart/2005/8/layout/cycle8"/>
    <dgm:cxn modelId="{033CA24B-053A-452A-94EC-A5AAB60DA9EA}" srcId="{D987C793-D2D1-482D-8D5D-1A88706EE67D}" destId="{FA898794-FA6A-4335-8EE3-6B8A959AE8E7}" srcOrd="3" destOrd="0" parTransId="{1F48A3E7-D0BD-43B9-8A1B-C447DC685144}" sibTransId="{3D1929D5-50E5-4A26-9F56-4CED707BF0F0}"/>
    <dgm:cxn modelId="{18D66363-F9E9-4E07-AB2D-7F162D396941}" srcId="{D987C793-D2D1-482D-8D5D-1A88706EE67D}" destId="{2DC78FD5-AF9A-42ED-AB35-ACA5570FF443}" srcOrd="0" destOrd="0" parTransId="{86E96C4A-3F78-4181-8ADE-F2A030FF7A53}" sibTransId="{44A8CBBF-480D-47C1-BC7C-33D95BB29566}"/>
    <dgm:cxn modelId="{3C23B1F3-ED3D-4EC5-B148-A2406395F5BC}" type="presOf" srcId="{2DC78FD5-AF9A-42ED-AB35-ACA5570FF443}" destId="{BD67B9C4-4942-4D8D-BDF0-A1778D242770}" srcOrd="1" destOrd="0" presId="urn:microsoft.com/office/officeart/2005/8/layout/cycle8"/>
    <dgm:cxn modelId="{569AB28B-A540-44C2-8DA1-BE38B629BDA0}" type="presOf" srcId="{441F579D-35EC-4DBA-A135-7F83A694EA31}" destId="{A867FD6B-B530-45BD-AB1C-6D930F7519BF}" srcOrd="0" destOrd="0" presId="urn:microsoft.com/office/officeart/2005/8/layout/cycle8"/>
    <dgm:cxn modelId="{A0B2C9FC-A306-4FED-9110-86B0E2C78665}" type="presParOf" srcId="{13CA1147-BC39-4379-9EEB-D9C6C9B78F30}" destId="{FD46A845-1151-4911-A5B3-E1108F60BB6F}" srcOrd="0" destOrd="0" presId="urn:microsoft.com/office/officeart/2005/8/layout/cycle8"/>
    <dgm:cxn modelId="{D01D8A66-CCF2-46E6-B2F2-987EFF4E134A}" type="presParOf" srcId="{13CA1147-BC39-4379-9EEB-D9C6C9B78F30}" destId="{B4073F5F-D3D9-48B4-B707-3AFCF2F2FBCF}" srcOrd="1" destOrd="0" presId="urn:microsoft.com/office/officeart/2005/8/layout/cycle8"/>
    <dgm:cxn modelId="{ED953FBC-6186-4958-B100-D974701B288B}" type="presParOf" srcId="{13CA1147-BC39-4379-9EEB-D9C6C9B78F30}" destId="{62619AD0-AEDC-473C-AEDD-BDC3725E204E}" srcOrd="2" destOrd="0" presId="urn:microsoft.com/office/officeart/2005/8/layout/cycle8"/>
    <dgm:cxn modelId="{EB2A55F4-54F2-4573-9566-3A3A63132E38}" type="presParOf" srcId="{13CA1147-BC39-4379-9EEB-D9C6C9B78F30}" destId="{BD67B9C4-4942-4D8D-BDF0-A1778D242770}" srcOrd="3" destOrd="0" presId="urn:microsoft.com/office/officeart/2005/8/layout/cycle8"/>
    <dgm:cxn modelId="{E7EF9791-86CC-4678-8D6E-E907C6E285F4}" type="presParOf" srcId="{13CA1147-BC39-4379-9EEB-D9C6C9B78F30}" destId="{A867FD6B-B530-45BD-AB1C-6D930F7519BF}" srcOrd="4" destOrd="0" presId="urn:microsoft.com/office/officeart/2005/8/layout/cycle8"/>
    <dgm:cxn modelId="{7A0FA5B8-D011-4011-BEDE-AD4796D87A9E}" type="presParOf" srcId="{13CA1147-BC39-4379-9EEB-D9C6C9B78F30}" destId="{19C12079-1466-4A51-A161-F20F4DC956F8}" srcOrd="5" destOrd="0" presId="urn:microsoft.com/office/officeart/2005/8/layout/cycle8"/>
    <dgm:cxn modelId="{EDC6AE0A-F110-4FC2-A3EB-220EFDF0D2DB}" type="presParOf" srcId="{13CA1147-BC39-4379-9EEB-D9C6C9B78F30}" destId="{DFF6725A-736B-46E2-9D45-9256B77BB080}" srcOrd="6" destOrd="0" presId="urn:microsoft.com/office/officeart/2005/8/layout/cycle8"/>
    <dgm:cxn modelId="{0F914CF2-8040-4DEB-BDB0-7546388EF3F2}" type="presParOf" srcId="{13CA1147-BC39-4379-9EEB-D9C6C9B78F30}" destId="{D4E3E459-EF41-4353-AC31-35DC09DABB7D}" srcOrd="7" destOrd="0" presId="urn:microsoft.com/office/officeart/2005/8/layout/cycle8"/>
    <dgm:cxn modelId="{F81018F7-4C96-433F-B9F7-AE8EFA02F187}" type="presParOf" srcId="{13CA1147-BC39-4379-9EEB-D9C6C9B78F30}" destId="{9F73A68B-DF23-43F7-A03E-C4E7E55D7CE0}" srcOrd="8" destOrd="0" presId="urn:microsoft.com/office/officeart/2005/8/layout/cycle8"/>
    <dgm:cxn modelId="{41579E36-B609-4E0E-80F8-6CBCBA814DE3}" type="presParOf" srcId="{13CA1147-BC39-4379-9EEB-D9C6C9B78F30}" destId="{9C1271A9-BF2D-4FDC-8332-C43ADF1263E9}" srcOrd="9" destOrd="0" presId="urn:microsoft.com/office/officeart/2005/8/layout/cycle8"/>
    <dgm:cxn modelId="{A9D532F4-0CB8-468F-8DDF-8BF1C11F009C}" type="presParOf" srcId="{13CA1147-BC39-4379-9EEB-D9C6C9B78F30}" destId="{B8B34E76-8920-4D36-8BAE-24E1F3B71151}" srcOrd="10" destOrd="0" presId="urn:microsoft.com/office/officeart/2005/8/layout/cycle8"/>
    <dgm:cxn modelId="{2AE83E98-050C-455C-9EF1-782CD9B942F4}" type="presParOf" srcId="{13CA1147-BC39-4379-9EEB-D9C6C9B78F30}" destId="{FA948DD6-C13E-4BA1-8258-C899B6D4581F}" srcOrd="11" destOrd="0" presId="urn:microsoft.com/office/officeart/2005/8/layout/cycle8"/>
    <dgm:cxn modelId="{0AA75DE7-4CCD-48F1-B947-E474096DAB62}" type="presParOf" srcId="{13CA1147-BC39-4379-9EEB-D9C6C9B78F30}" destId="{6D7F5F49-3C27-4540-9AB5-22B574C028EC}" srcOrd="12" destOrd="0" presId="urn:microsoft.com/office/officeart/2005/8/layout/cycle8"/>
    <dgm:cxn modelId="{D96BF66A-D829-45D5-8B4D-05850E5F46D8}" type="presParOf" srcId="{13CA1147-BC39-4379-9EEB-D9C6C9B78F30}" destId="{C9A0EF90-BC69-485E-BF71-632367FB8436}" srcOrd="13" destOrd="0" presId="urn:microsoft.com/office/officeart/2005/8/layout/cycle8"/>
    <dgm:cxn modelId="{625816E6-0C2D-47CF-A050-DAF29EC9B619}" type="presParOf" srcId="{13CA1147-BC39-4379-9EEB-D9C6C9B78F30}" destId="{6EF93F0F-B1A8-49D8-A288-3960BD8881F3}" srcOrd="14" destOrd="0" presId="urn:microsoft.com/office/officeart/2005/8/layout/cycle8"/>
    <dgm:cxn modelId="{F109E5B6-C5CB-40C5-B94A-E7DFC7B78EFE}" type="presParOf" srcId="{13CA1147-BC39-4379-9EEB-D9C6C9B78F30}" destId="{E9792DF9-BD08-4752-AFD5-B6773D1AE6E9}" srcOrd="15" destOrd="0" presId="urn:microsoft.com/office/officeart/2005/8/layout/cycle8"/>
    <dgm:cxn modelId="{0AA317F6-D8F2-4268-A5C6-17423AF4204D}" type="presParOf" srcId="{13CA1147-BC39-4379-9EEB-D9C6C9B78F30}" destId="{EBFFCD49-CA15-4550-984B-4664024DFFE8}" srcOrd="16" destOrd="0" presId="urn:microsoft.com/office/officeart/2005/8/layout/cycle8"/>
    <dgm:cxn modelId="{F8E7DA0A-E19E-4522-8B78-AC8325E655EA}" type="presParOf" srcId="{13CA1147-BC39-4379-9EEB-D9C6C9B78F30}" destId="{4CB9CF32-BB38-4ECA-A51E-223001ABA495}" srcOrd="17" destOrd="0" presId="urn:microsoft.com/office/officeart/2005/8/layout/cycle8"/>
    <dgm:cxn modelId="{D1B4ED0E-2BEE-45E8-9A73-F9D02B45F404}" type="presParOf" srcId="{13CA1147-BC39-4379-9EEB-D9C6C9B78F30}" destId="{C1475B69-FC83-44CE-A5B7-F495F4B17369}" srcOrd="18" destOrd="0" presId="urn:microsoft.com/office/officeart/2005/8/layout/cycle8"/>
    <dgm:cxn modelId="{63D47D7B-AA35-4351-8AA9-C0DC860A5D0E}" type="presParOf" srcId="{13CA1147-BC39-4379-9EEB-D9C6C9B78F30}" destId="{E7E0DEAB-7102-48B8-9025-CC8A768510DA}" srcOrd="19" destOrd="0" presId="urn:microsoft.com/office/officeart/2005/8/layout/cycle8"/>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189906-9B6D-4CA6-BB15-2589F5978E35}" type="doc">
      <dgm:prSet loTypeId="urn:microsoft.com/office/officeart/2005/8/layout/cycle8" loCatId="cycle" qsTypeId="urn:microsoft.com/office/officeart/2005/8/quickstyle/simple1#8" qsCatId="simple" csTypeId="urn:microsoft.com/office/officeart/2005/8/colors/accent3_2" csCatId="accent3" phldr="1"/>
      <dgm:spPr/>
    </dgm:pt>
    <dgm:pt modelId="{779F9ADF-9487-4FEB-BAC0-D2F7D27AA185}">
      <dgm:prSet phldrT="[文本]" custT="1"/>
      <dgm:spPr>
        <a:ln>
          <a:solidFill>
            <a:srgbClr val="5C8E26"/>
          </a:solidFill>
        </a:ln>
      </dgm:spPr>
      <dgm:t>
        <a:bodyPr/>
        <a:lstStyle/>
        <a:p>
          <a:r>
            <a:rPr lang="zh-CN" sz="2400" b="1" dirty="0" smtClean="0">
              <a:ln>
                <a:noFill/>
              </a:ln>
              <a:solidFill>
                <a:schemeClr val="tx1"/>
              </a:solidFill>
              <a:latin typeface="+mn-ea"/>
              <a:ea typeface="+mn-ea"/>
            </a:rPr>
            <a:t>经济</a:t>
          </a:r>
          <a:endParaRPr lang="en-US" altLang="zh-CN" sz="2400" b="1" dirty="0" smtClean="0">
            <a:ln>
              <a:noFill/>
            </a:ln>
            <a:solidFill>
              <a:schemeClr val="tx1"/>
            </a:solidFill>
            <a:latin typeface="+mn-ea"/>
            <a:ea typeface="+mn-ea"/>
          </a:endParaRPr>
        </a:p>
        <a:p>
          <a:r>
            <a:rPr lang="zh-CN" sz="2400" b="1" dirty="0" smtClean="0">
              <a:ln>
                <a:noFill/>
              </a:ln>
              <a:solidFill>
                <a:schemeClr val="tx1"/>
              </a:solidFill>
              <a:latin typeface="+mn-ea"/>
              <a:ea typeface="+mn-ea"/>
            </a:rPr>
            <a:t>建设</a:t>
          </a:r>
          <a:endParaRPr lang="zh-CN" altLang="en-US" sz="2400" b="1" dirty="0">
            <a:ln>
              <a:noFill/>
            </a:ln>
            <a:solidFill>
              <a:schemeClr val="tx1"/>
            </a:solidFill>
            <a:latin typeface="+mn-ea"/>
            <a:ea typeface="+mn-ea"/>
          </a:endParaRPr>
        </a:p>
      </dgm:t>
    </dgm:pt>
    <dgm:pt modelId="{8E662131-E7DE-4703-BBE1-263EC309737E}" type="parTrans" cxnId="{F3FB9364-5452-47AD-B260-FBF6152E78D6}">
      <dgm:prSet/>
      <dgm:spPr/>
      <dgm:t>
        <a:bodyPr/>
        <a:lstStyle/>
        <a:p>
          <a:endParaRPr lang="zh-CN" altLang="en-US" sz="2400" b="1">
            <a:ln>
              <a:noFill/>
            </a:ln>
            <a:solidFill>
              <a:schemeClr val="tx1"/>
            </a:solidFill>
            <a:latin typeface="+mn-ea"/>
            <a:ea typeface="+mn-ea"/>
          </a:endParaRPr>
        </a:p>
      </dgm:t>
    </dgm:pt>
    <dgm:pt modelId="{6449B524-7C89-499D-9592-ED114AD8D532}" type="sibTrans" cxnId="{F3FB9364-5452-47AD-B260-FBF6152E78D6}">
      <dgm:prSet/>
      <dgm:spPr/>
      <dgm:t>
        <a:bodyPr/>
        <a:lstStyle/>
        <a:p>
          <a:endParaRPr lang="zh-CN" altLang="en-US" sz="2400" b="1">
            <a:ln>
              <a:noFill/>
            </a:ln>
            <a:solidFill>
              <a:schemeClr val="tx1"/>
            </a:solidFill>
            <a:latin typeface="+mn-ea"/>
            <a:ea typeface="+mn-ea"/>
          </a:endParaRPr>
        </a:p>
      </dgm:t>
    </dgm:pt>
    <dgm:pt modelId="{57EC8FEA-94EB-49AD-A556-B21AB952FCA0}">
      <dgm:prSet phldrT="[文本]" custT="1"/>
      <dgm:spPr>
        <a:ln>
          <a:solidFill>
            <a:srgbClr val="5C8E26"/>
          </a:solidFill>
        </a:ln>
      </dgm:spPr>
      <dgm:t>
        <a:bodyPr/>
        <a:lstStyle/>
        <a:p>
          <a:r>
            <a:rPr lang="zh-CN" sz="2400" b="1" dirty="0" smtClean="0">
              <a:ln>
                <a:noFill/>
              </a:ln>
              <a:solidFill>
                <a:schemeClr val="tx1"/>
              </a:solidFill>
              <a:latin typeface="+mn-ea"/>
              <a:ea typeface="+mn-ea"/>
            </a:rPr>
            <a:t>政治</a:t>
          </a:r>
          <a:endParaRPr lang="en-US" altLang="zh-CN" sz="2400" b="1" dirty="0" smtClean="0">
            <a:ln>
              <a:noFill/>
            </a:ln>
            <a:solidFill>
              <a:schemeClr val="tx1"/>
            </a:solidFill>
            <a:latin typeface="+mn-ea"/>
            <a:ea typeface="+mn-ea"/>
          </a:endParaRPr>
        </a:p>
        <a:p>
          <a:r>
            <a:rPr lang="zh-CN" sz="2400" b="1" dirty="0" smtClean="0">
              <a:ln>
                <a:noFill/>
              </a:ln>
              <a:solidFill>
                <a:schemeClr val="tx1"/>
              </a:solidFill>
              <a:latin typeface="+mn-ea"/>
              <a:ea typeface="+mn-ea"/>
            </a:rPr>
            <a:t>建设</a:t>
          </a:r>
          <a:endParaRPr lang="zh-CN" altLang="en-US" sz="2400" b="1" dirty="0">
            <a:ln>
              <a:noFill/>
            </a:ln>
            <a:solidFill>
              <a:schemeClr val="tx1"/>
            </a:solidFill>
            <a:latin typeface="+mn-ea"/>
            <a:ea typeface="+mn-ea"/>
          </a:endParaRPr>
        </a:p>
      </dgm:t>
    </dgm:pt>
    <dgm:pt modelId="{A032D103-57B0-493B-B080-C19DC23AAED2}" type="parTrans" cxnId="{4E667F84-2C33-48D6-80E0-34E54990EB1A}">
      <dgm:prSet/>
      <dgm:spPr/>
      <dgm:t>
        <a:bodyPr/>
        <a:lstStyle/>
        <a:p>
          <a:endParaRPr lang="zh-CN" altLang="en-US" sz="2400" b="1">
            <a:ln>
              <a:noFill/>
            </a:ln>
            <a:solidFill>
              <a:schemeClr val="tx1"/>
            </a:solidFill>
            <a:latin typeface="+mn-ea"/>
            <a:ea typeface="+mn-ea"/>
          </a:endParaRPr>
        </a:p>
      </dgm:t>
    </dgm:pt>
    <dgm:pt modelId="{98482AA4-00FF-4C1B-B26D-A5CCC6F5C1BA}" type="sibTrans" cxnId="{4E667F84-2C33-48D6-80E0-34E54990EB1A}">
      <dgm:prSet/>
      <dgm:spPr/>
      <dgm:t>
        <a:bodyPr/>
        <a:lstStyle/>
        <a:p>
          <a:endParaRPr lang="zh-CN" altLang="en-US" sz="2400" b="1">
            <a:ln>
              <a:noFill/>
            </a:ln>
            <a:solidFill>
              <a:schemeClr val="tx1"/>
            </a:solidFill>
            <a:latin typeface="+mn-ea"/>
            <a:ea typeface="+mn-ea"/>
          </a:endParaRPr>
        </a:p>
      </dgm:t>
    </dgm:pt>
    <dgm:pt modelId="{331DC0E0-480A-4D8F-8132-79FC8E6C8F8A}">
      <dgm:prSet phldrT="[文本]" custT="1"/>
      <dgm:spPr>
        <a:ln>
          <a:solidFill>
            <a:srgbClr val="5C8E26"/>
          </a:solidFill>
        </a:ln>
      </dgm:spPr>
      <dgm:t>
        <a:bodyPr/>
        <a:lstStyle/>
        <a:p>
          <a:r>
            <a:rPr lang="zh-CN" sz="2400" b="1" dirty="0" smtClean="0">
              <a:ln>
                <a:noFill/>
              </a:ln>
              <a:solidFill>
                <a:schemeClr val="tx1"/>
              </a:solidFill>
              <a:latin typeface="+mn-ea"/>
              <a:ea typeface="+mn-ea"/>
            </a:rPr>
            <a:t>文化</a:t>
          </a:r>
          <a:endParaRPr lang="en-US" altLang="zh-CN" sz="2400" b="1" dirty="0" smtClean="0">
            <a:ln>
              <a:noFill/>
            </a:ln>
            <a:solidFill>
              <a:schemeClr val="tx1"/>
            </a:solidFill>
            <a:latin typeface="+mn-ea"/>
            <a:ea typeface="+mn-ea"/>
          </a:endParaRPr>
        </a:p>
        <a:p>
          <a:r>
            <a:rPr lang="zh-CN" sz="2400" b="1" dirty="0" smtClean="0">
              <a:ln>
                <a:noFill/>
              </a:ln>
              <a:solidFill>
                <a:schemeClr val="tx1"/>
              </a:solidFill>
              <a:latin typeface="+mn-ea"/>
              <a:ea typeface="+mn-ea"/>
            </a:rPr>
            <a:t>建设</a:t>
          </a:r>
          <a:endParaRPr lang="zh-CN" altLang="en-US" sz="2400" b="1" dirty="0">
            <a:ln>
              <a:noFill/>
            </a:ln>
            <a:solidFill>
              <a:schemeClr val="tx1"/>
            </a:solidFill>
            <a:latin typeface="+mn-ea"/>
            <a:ea typeface="+mn-ea"/>
          </a:endParaRPr>
        </a:p>
      </dgm:t>
    </dgm:pt>
    <dgm:pt modelId="{E48E26F4-FEFE-4FBF-9E6E-10176C237E3C}" type="parTrans" cxnId="{34B82461-9E1A-464E-B502-E90A4C3C528B}">
      <dgm:prSet/>
      <dgm:spPr/>
      <dgm:t>
        <a:bodyPr/>
        <a:lstStyle/>
        <a:p>
          <a:endParaRPr lang="zh-CN" altLang="en-US" sz="2400" b="1">
            <a:ln>
              <a:noFill/>
            </a:ln>
            <a:solidFill>
              <a:schemeClr val="tx1"/>
            </a:solidFill>
            <a:latin typeface="+mn-ea"/>
            <a:ea typeface="+mn-ea"/>
          </a:endParaRPr>
        </a:p>
      </dgm:t>
    </dgm:pt>
    <dgm:pt modelId="{2A15FA0A-725B-4696-815A-0EB267770B12}" type="sibTrans" cxnId="{34B82461-9E1A-464E-B502-E90A4C3C528B}">
      <dgm:prSet/>
      <dgm:spPr/>
      <dgm:t>
        <a:bodyPr/>
        <a:lstStyle/>
        <a:p>
          <a:endParaRPr lang="zh-CN" altLang="en-US" sz="2400" b="1">
            <a:ln>
              <a:noFill/>
            </a:ln>
            <a:solidFill>
              <a:schemeClr val="tx1"/>
            </a:solidFill>
            <a:latin typeface="+mn-ea"/>
            <a:ea typeface="+mn-ea"/>
          </a:endParaRPr>
        </a:p>
      </dgm:t>
    </dgm:pt>
    <dgm:pt modelId="{A2FA53CA-2511-4983-86A8-3DAD13B7AA9F}">
      <dgm:prSet phldrT="[文本]" custT="1"/>
      <dgm:spPr>
        <a:ln>
          <a:solidFill>
            <a:srgbClr val="5C8E26"/>
          </a:solidFill>
        </a:ln>
      </dgm:spPr>
      <dgm:t>
        <a:bodyPr/>
        <a:lstStyle/>
        <a:p>
          <a:r>
            <a:rPr lang="zh-CN" sz="2400" b="1" dirty="0" smtClean="0">
              <a:ln>
                <a:noFill/>
              </a:ln>
              <a:solidFill>
                <a:schemeClr val="tx1"/>
              </a:solidFill>
              <a:latin typeface="+mn-ea"/>
              <a:ea typeface="+mn-ea"/>
            </a:rPr>
            <a:t>社会</a:t>
          </a:r>
          <a:endParaRPr lang="en-US" altLang="zh-CN" sz="2400" b="1" dirty="0" smtClean="0">
            <a:ln>
              <a:noFill/>
            </a:ln>
            <a:solidFill>
              <a:schemeClr val="tx1"/>
            </a:solidFill>
            <a:latin typeface="+mn-ea"/>
            <a:ea typeface="+mn-ea"/>
          </a:endParaRPr>
        </a:p>
        <a:p>
          <a:r>
            <a:rPr lang="zh-CN" sz="2400" b="1" dirty="0" smtClean="0">
              <a:ln>
                <a:noFill/>
              </a:ln>
              <a:solidFill>
                <a:schemeClr val="tx1"/>
              </a:solidFill>
              <a:latin typeface="+mn-ea"/>
              <a:ea typeface="+mn-ea"/>
            </a:rPr>
            <a:t>建设</a:t>
          </a:r>
          <a:endParaRPr lang="zh-CN" altLang="en-US" sz="2400" b="1" dirty="0">
            <a:ln>
              <a:noFill/>
            </a:ln>
            <a:solidFill>
              <a:schemeClr val="tx1"/>
            </a:solidFill>
            <a:latin typeface="+mn-ea"/>
            <a:ea typeface="+mn-ea"/>
          </a:endParaRPr>
        </a:p>
      </dgm:t>
    </dgm:pt>
    <dgm:pt modelId="{BB9EA38B-F65C-4C78-A1C3-39856A55172B}" type="parTrans" cxnId="{1546ED4F-E984-40E7-9E8B-6015AF049C19}">
      <dgm:prSet/>
      <dgm:spPr/>
      <dgm:t>
        <a:bodyPr/>
        <a:lstStyle/>
        <a:p>
          <a:endParaRPr lang="zh-CN" altLang="en-US" sz="2400" b="1">
            <a:ln>
              <a:noFill/>
            </a:ln>
            <a:solidFill>
              <a:schemeClr val="tx1"/>
            </a:solidFill>
            <a:latin typeface="+mn-ea"/>
            <a:ea typeface="+mn-ea"/>
          </a:endParaRPr>
        </a:p>
      </dgm:t>
    </dgm:pt>
    <dgm:pt modelId="{FFF8596E-463F-4809-B725-C29F1EA4B221}" type="sibTrans" cxnId="{1546ED4F-E984-40E7-9E8B-6015AF049C19}">
      <dgm:prSet/>
      <dgm:spPr/>
      <dgm:t>
        <a:bodyPr/>
        <a:lstStyle/>
        <a:p>
          <a:endParaRPr lang="zh-CN" altLang="en-US" sz="2400" b="1">
            <a:ln>
              <a:noFill/>
            </a:ln>
            <a:solidFill>
              <a:schemeClr val="tx1"/>
            </a:solidFill>
            <a:latin typeface="+mn-ea"/>
            <a:ea typeface="+mn-ea"/>
          </a:endParaRPr>
        </a:p>
      </dgm:t>
    </dgm:pt>
    <dgm:pt modelId="{6839C3B8-EA5A-49F8-BFD5-21F369F9F7E8}">
      <dgm:prSet phldrT="[文本]" custT="1"/>
      <dgm:spPr>
        <a:ln>
          <a:solidFill>
            <a:srgbClr val="5C8E26"/>
          </a:solidFill>
        </a:ln>
      </dgm:spPr>
      <dgm:t>
        <a:bodyPr/>
        <a:lstStyle/>
        <a:p>
          <a:r>
            <a:rPr lang="zh-CN" altLang="en-US" sz="2400" b="1" dirty="0" smtClean="0">
              <a:ln>
                <a:noFill/>
              </a:ln>
              <a:solidFill>
                <a:schemeClr val="tx1"/>
              </a:solidFill>
              <a:latin typeface="+mn-ea"/>
              <a:ea typeface="+mn-ea"/>
            </a:rPr>
            <a:t>生态文明建设</a:t>
          </a:r>
          <a:endParaRPr lang="zh-CN" altLang="en-US" sz="2400" b="1" dirty="0">
            <a:ln>
              <a:noFill/>
            </a:ln>
            <a:solidFill>
              <a:schemeClr val="tx1"/>
            </a:solidFill>
            <a:latin typeface="+mn-ea"/>
            <a:ea typeface="+mn-ea"/>
          </a:endParaRPr>
        </a:p>
      </dgm:t>
    </dgm:pt>
    <dgm:pt modelId="{CEC0480A-934A-4EBD-B8E2-79BE07EA7341}" type="parTrans" cxnId="{0403A62C-A521-4292-964A-D2DBCB81D7A3}">
      <dgm:prSet/>
      <dgm:spPr/>
      <dgm:t>
        <a:bodyPr/>
        <a:lstStyle/>
        <a:p>
          <a:endParaRPr lang="zh-CN" altLang="en-US" sz="2400" b="1">
            <a:ln>
              <a:noFill/>
            </a:ln>
            <a:solidFill>
              <a:schemeClr val="tx1"/>
            </a:solidFill>
            <a:latin typeface="+mn-ea"/>
            <a:ea typeface="+mn-ea"/>
          </a:endParaRPr>
        </a:p>
      </dgm:t>
    </dgm:pt>
    <dgm:pt modelId="{84A1CC5C-1C11-4C48-B622-1FBDBD4E79D7}" type="sibTrans" cxnId="{0403A62C-A521-4292-964A-D2DBCB81D7A3}">
      <dgm:prSet/>
      <dgm:spPr/>
      <dgm:t>
        <a:bodyPr/>
        <a:lstStyle/>
        <a:p>
          <a:endParaRPr lang="zh-CN" altLang="en-US" sz="2400" b="1">
            <a:ln>
              <a:noFill/>
            </a:ln>
            <a:solidFill>
              <a:schemeClr val="tx1"/>
            </a:solidFill>
            <a:latin typeface="+mn-ea"/>
            <a:ea typeface="+mn-ea"/>
          </a:endParaRPr>
        </a:p>
      </dgm:t>
    </dgm:pt>
    <dgm:pt modelId="{03B5FE52-23E6-4F0E-9AA1-31699A6CB4B8}" type="pres">
      <dgm:prSet presAssocID="{12189906-9B6D-4CA6-BB15-2589F5978E35}" presName="compositeShape" presStyleCnt="0">
        <dgm:presLayoutVars>
          <dgm:chMax val="7"/>
          <dgm:dir/>
          <dgm:resizeHandles val="exact"/>
        </dgm:presLayoutVars>
      </dgm:prSet>
      <dgm:spPr/>
    </dgm:pt>
    <dgm:pt modelId="{FDE591FE-5A2F-48E4-A4B3-57C3B78697DE}" type="pres">
      <dgm:prSet presAssocID="{12189906-9B6D-4CA6-BB15-2589F5978E35}" presName="wedge1" presStyleLbl="node1" presStyleIdx="0" presStyleCnt="5"/>
      <dgm:spPr/>
      <dgm:t>
        <a:bodyPr/>
        <a:lstStyle/>
        <a:p>
          <a:endParaRPr lang="zh-CN" altLang="en-US"/>
        </a:p>
      </dgm:t>
    </dgm:pt>
    <dgm:pt modelId="{AA6F408B-A6B0-44FD-91D7-DEE5C1D5D6F7}" type="pres">
      <dgm:prSet presAssocID="{12189906-9B6D-4CA6-BB15-2589F5978E35}" presName="dummy1a" presStyleCnt="0"/>
      <dgm:spPr/>
    </dgm:pt>
    <dgm:pt modelId="{AC8D44F0-0924-4565-BFFB-CFBE19A2CC87}" type="pres">
      <dgm:prSet presAssocID="{12189906-9B6D-4CA6-BB15-2589F5978E35}" presName="dummy1b" presStyleCnt="0"/>
      <dgm:spPr/>
    </dgm:pt>
    <dgm:pt modelId="{4E5C5AA7-68A8-4322-B471-587A41F3B8A7}" type="pres">
      <dgm:prSet presAssocID="{12189906-9B6D-4CA6-BB15-2589F5978E35}" presName="wedge1Tx" presStyleLbl="node1" presStyleIdx="0" presStyleCnt="5">
        <dgm:presLayoutVars>
          <dgm:chMax val="0"/>
          <dgm:chPref val="0"/>
          <dgm:bulletEnabled val="1"/>
        </dgm:presLayoutVars>
      </dgm:prSet>
      <dgm:spPr/>
      <dgm:t>
        <a:bodyPr/>
        <a:lstStyle/>
        <a:p>
          <a:endParaRPr lang="zh-CN" altLang="en-US"/>
        </a:p>
      </dgm:t>
    </dgm:pt>
    <dgm:pt modelId="{CBCDC8CD-03A4-465E-8426-87CD68E10277}" type="pres">
      <dgm:prSet presAssocID="{12189906-9B6D-4CA6-BB15-2589F5978E35}" presName="wedge2" presStyleLbl="node1" presStyleIdx="1" presStyleCnt="5"/>
      <dgm:spPr/>
      <dgm:t>
        <a:bodyPr/>
        <a:lstStyle/>
        <a:p>
          <a:endParaRPr lang="zh-CN" altLang="en-US"/>
        </a:p>
      </dgm:t>
    </dgm:pt>
    <dgm:pt modelId="{F1FF961D-4DA1-4F53-9EE1-2BA30298FF32}" type="pres">
      <dgm:prSet presAssocID="{12189906-9B6D-4CA6-BB15-2589F5978E35}" presName="dummy2a" presStyleCnt="0"/>
      <dgm:spPr/>
    </dgm:pt>
    <dgm:pt modelId="{6B9CF5CE-76C5-4026-BCB1-8D25E3E5A311}" type="pres">
      <dgm:prSet presAssocID="{12189906-9B6D-4CA6-BB15-2589F5978E35}" presName="dummy2b" presStyleCnt="0"/>
      <dgm:spPr/>
    </dgm:pt>
    <dgm:pt modelId="{9764C460-0707-4D22-9EE7-D3BB9D7AD575}" type="pres">
      <dgm:prSet presAssocID="{12189906-9B6D-4CA6-BB15-2589F5978E35}" presName="wedge2Tx" presStyleLbl="node1" presStyleIdx="1" presStyleCnt="5">
        <dgm:presLayoutVars>
          <dgm:chMax val="0"/>
          <dgm:chPref val="0"/>
          <dgm:bulletEnabled val="1"/>
        </dgm:presLayoutVars>
      </dgm:prSet>
      <dgm:spPr/>
      <dgm:t>
        <a:bodyPr/>
        <a:lstStyle/>
        <a:p>
          <a:endParaRPr lang="zh-CN" altLang="en-US"/>
        </a:p>
      </dgm:t>
    </dgm:pt>
    <dgm:pt modelId="{0AEF0139-4ECC-4E36-9E09-B0EA02C27AC7}" type="pres">
      <dgm:prSet presAssocID="{12189906-9B6D-4CA6-BB15-2589F5978E35}" presName="wedge3" presStyleLbl="node1" presStyleIdx="2" presStyleCnt="5"/>
      <dgm:spPr/>
      <dgm:t>
        <a:bodyPr/>
        <a:lstStyle/>
        <a:p>
          <a:endParaRPr lang="zh-CN" altLang="en-US"/>
        </a:p>
      </dgm:t>
    </dgm:pt>
    <dgm:pt modelId="{2DEE7948-0F42-4C4E-96E7-DF0F69B04C2C}" type="pres">
      <dgm:prSet presAssocID="{12189906-9B6D-4CA6-BB15-2589F5978E35}" presName="dummy3a" presStyleCnt="0"/>
      <dgm:spPr/>
    </dgm:pt>
    <dgm:pt modelId="{7C729CD5-C57C-4A12-9E6C-BDDF6025AE93}" type="pres">
      <dgm:prSet presAssocID="{12189906-9B6D-4CA6-BB15-2589F5978E35}" presName="dummy3b" presStyleCnt="0"/>
      <dgm:spPr/>
    </dgm:pt>
    <dgm:pt modelId="{E884CE5A-0342-444C-9387-65C57473FFB5}" type="pres">
      <dgm:prSet presAssocID="{12189906-9B6D-4CA6-BB15-2589F5978E35}" presName="wedge3Tx" presStyleLbl="node1" presStyleIdx="2" presStyleCnt="5">
        <dgm:presLayoutVars>
          <dgm:chMax val="0"/>
          <dgm:chPref val="0"/>
          <dgm:bulletEnabled val="1"/>
        </dgm:presLayoutVars>
      </dgm:prSet>
      <dgm:spPr/>
      <dgm:t>
        <a:bodyPr/>
        <a:lstStyle/>
        <a:p>
          <a:endParaRPr lang="zh-CN" altLang="en-US"/>
        </a:p>
      </dgm:t>
    </dgm:pt>
    <dgm:pt modelId="{2FB6ADF2-48BF-4673-A086-177183D0BC7A}" type="pres">
      <dgm:prSet presAssocID="{12189906-9B6D-4CA6-BB15-2589F5978E35}" presName="wedge4" presStyleLbl="node1" presStyleIdx="3" presStyleCnt="5"/>
      <dgm:spPr/>
      <dgm:t>
        <a:bodyPr/>
        <a:lstStyle/>
        <a:p>
          <a:endParaRPr lang="zh-CN" altLang="en-US"/>
        </a:p>
      </dgm:t>
    </dgm:pt>
    <dgm:pt modelId="{2734AED0-B932-4484-8A68-ACCF42F6F538}" type="pres">
      <dgm:prSet presAssocID="{12189906-9B6D-4CA6-BB15-2589F5978E35}" presName="dummy4a" presStyleCnt="0"/>
      <dgm:spPr/>
    </dgm:pt>
    <dgm:pt modelId="{D6D8EF5F-1FAE-4AEF-BE49-EF29D01B89D7}" type="pres">
      <dgm:prSet presAssocID="{12189906-9B6D-4CA6-BB15-2589F5978E35}" presName="dummy4b" presStyleCnt="0"/>
      <dgm:spPr/>
    </dgm:pt>
    <dgm:pt modelId="{0348D803-C598-442E-BA05-1F81D4E61926}" type="pres">
      <dgm:prSet presAssocID="{12189906-9B6D-4CA6-BB15-2589F5978E35}" presName="wedge4Tx" presStyleLbl="node1" presStyleIdx="3" presStyleCnt="5">
        <dgm:presLayoutVars>
          <dgm:chMax val="0"/>
          <dgm:chPref val="0"/>
          <dgm:bulletEnabled val="1"/>
        </dgm:presLayoutVars>
      </dgm:prSet>
      <dgm:spPr/>
      <dgm:t>
        <a:bodyPr/>
        <a:lstStyle/>
        <a:p>
          <a:endParaRPr lang="zh-CN" altLang="en-US"/>
        </a:p>
      </dgm:t>
    </dgm:pt>
    <dgm:pt modelId="{4BC3A6D4-42F5-4512-A4B6-4B089A01B700}" type="pres">
      <dgm:prSet presAssocID="{12189906-9B6D-4CA6-BB15-2589F5978E35}" presName="wedge5" presStyleLbl="node1" presStyleIdx="4" presStyleCnt="5"/>
      <dgm:spPr/>
      <dgm:t>
        <a:bodyPr/>
        <a:lstStyle/>
        <a:p>
          <a:endParaRPr lang="zh-CN" altLang="en-US"/>
        </a:p>
      </dgm:t>
    </dgm:pt>
    <dgm:pt modelId="{DEF4EEF4-A964-48DF-9BD6-B9F72D839870}" type="pres">
      <dgm:prSet presAssocID="{12189906-9B6D-4CA6-BB15-2589F5978E35}" presName="dummy5a" presStyleCnt="0"/>
      <dgm:spPr/>
    </dgm:pt>
    <dgm:pt modelId="{45D7BA32-7BFF-442D-91AD-A540BDA0C32C}" type="pres">
      <dgm:prSet presAssocID="{12189906-9B6D-4CA6-BB15-2589F5978E35}" presName="dummy5b" presStyleCnt="0"/>
      <dgm:spPr/>
    </dgm:pt>
    <dgm:pt modelId="{11AAE69A-B4AB-4DD5-A0BF-20CB2FDB5A99}" type="pres">
      <dgm:prSet presAssocID="{12189906-9B6D-4CA6-BB15-2589F5978E35}" presName="wedge5Tx" presStyleLbl="node1" presStyleIdx="4" presStyleCnt="5">
        <dgm:presLayoutVars>
          <dgm:chMax val="0"/>
          <dgm:chPref val="0"/>
          <dgm:bulletEnabled val="1"/>
        </dgm:presLayoutVars>
      </dgm:prSet>
      <dgm:spPr/>
      <dgm:t>
        <a:bodyPr/>
        <a:lstStyle/>
        <a:p>
          <a:endParaRPr lang="zh-CN" altLang="en-US"/>
        </a:p>
      </dgm:t>
    </dgm:pt>
    <dgm:pt modelId="{33A6180D-2E1E-4A01-943E-529F239F66DE}" type="pres">
      <dgm:prSet presAssocID="{6449B524-7C89-499D-9592-ED114AD8D532}" presName="arrowWedge1" presStyleLbl="fgSibTrans2D1" presStyleIdx="0" presStyleCnt="5"/>
      <dgm:spPr>
        <a:ln w="19050">
          <a:solidFill>
            <a:srgbClr val="5C8E26"/>
          </a:solidFill>
        </a:ln>
      </dgm:spPr>
    </dgm:pt>
    <dgm:pt modelId="{1AAF6EB6-37A0-4AA3-93F2-FE741D4F7E2B}" type="pres">
      <dgm:prSet presAssocID="{98482AA4-00FF-4C1B-B26D-A5CCC6F5C1BA}" presName="arrowWedge2" presStyleLbl="fgSibTrans2D1" presStyleIdx="1" presStyleCnt="5"/>
      <dgm:spPr>
        <a:ln w="19050">
          <a:solidFill>
            <a:srgbClr val="5C8E26"/>
          </a:solidFill>
        </a:ln>
      </dgm:spPr>
    </dgm:pt>
    <dgm:pt modelId="{BD73444B-83B5-4C63-9F50-AB6679D09F9E}" type="pres">
      <dgm:prSet presAssocID="{2A15FA0A-725B-4696-815A-0EB267770B12}" presName="arrowWedge3" presStyleLbl="fgSibTrans2D1" presStyleIdx="2" presStyleCnt="5"/>
      <dgm:spPr>
        <a:ln w="19050">
          <a:solidFill>
            <a:srgbClr val="5C8E26"/>
          </a:solidFill>
        </a:ln>
      </dgm:spPr>
    </dgm:pt>
    <dgm:pt modelId="{30A81BF2-70DE-449A-9631-D0CDA6085B72}" type="pres">
      <dgm:prSet presAssocID="{FFF8596E-463F-4809-B725-C29F1EA4B221}" presName="arrowWedge4" presStyleLbl="fgSibTrans2D1" presStyleIdx="3" presStyleCnt="5"/>
      <dgm:spPr>
        <a:ln w="19050">
          <a:solidFill>
            <a:srgbClr val="5C8E26"/>
          </a:solidFill>
        </a:ln>
      </dgm:spPr>
    </dgm:pt>
    <dgm:pt modelId="{4EC92578-8BB2-4254-A38D-893C899A777D}" type="pres">
      <dgm:prSet presAssocID="{84A1CC5C-1C11-4C48-B622-1FBDBD4E79D7}" presName="arrowWedge5" presStyleLbl="fgSibTrans2D1" presStyleIdx="4" presStyleCnt="5"/>
      <dgm:spPr>
        <a:ln w="19050">
          <a:solidFill>
            <a:srgbClr val="5C8E26"/>
          </a:solidFill>
        </a:ln>
      </dgm:spPr>
    </dgm:pt>
  </dgm:ptLst>
  <dgm:cxnLst>
    <dgm:cxn modelId="{0B00A49E-27A7-4485-BEF3-A2E14E065775}" type="presOf" srcId="{331DC0E0-480A-4D8F-8132-79FC8E6C8F8A}" destId="{0AEF0139-4ECC-4E36-9E09-B0EA02C27AC7}" srcOrd="0" destOrd="0" presId="urn:microsoft.com/office/officeart/2005/8/layout/cycle8"/>
    <dgm:cxn modelId="{3D8AC212-B31A-49E7-B54E-EC06E0D5E643}" type="presOf" srcId="{57EC8FEA-94EB-49AD-A556-B21AB952FCA0}" destId="{CBCDC8CD-03A4-465E-8426-87CD68E10277}" srcOrd="0" destOrd="0" presId="urn:microsoft.com/office/officeart/2005/8/layout/cycle8"/>
    <dgm:cxn modelId="{34B82461-9E1A-464E-B502-E90A4C3C528B}" srcId="{12189906-9B6D-4CA6-BB15-2589F5978E35}" destId="{331DC0E0-480A-4D8F-8132-79FC8E6C8F8A}" srcOrd="2" destOrd="0" parTransId="{E48E26F4-FEFE-4FBF-9E6E-10176C237E3C}" sibTransId="{2A15FA0A-725B-4696-815A-0EB267770B12}"/>
    <dgm:cxn modelId="{F3FB9364-5452-47AD-B260-FBF6152E78D6}" srcId="{12189906-9B6D-4CA6-BB15-2589F5978E35}" destId="{779F9ADF-9487-4FEB-BAC0-D2F7D27AA185}" srcOrd="0" destOrd="0" parTransId="{8E662131-E7DE-4703-BBE1-263EC309737E}" sibTransId="{6449B524-7C89-499D-9592-ED114AD8D532}"/>
    <dgm:cxn modelId="{4BA8CDDA-921A-43E8-8464-CCE95A22C1B8}" type="presOf" srcId="{6839C3B8-EA5A-49F8-BFD5-21F369F9F7E8}" destId="{4BC3A6D4-42F5-4512-A4B6-4B089A01B700}" srcOrd="0" destOrd="0" presId="urn:microsoft.com/office/officeart/2005/8/layout/cycle8"/>
    <dgm:cxn modelId="{A9DFC328-AC30-475E-86DB-D178275F17D5}" type="presOf" srcId="{A2FA53CA-2511-4983-86A8-3DAD13B7AA9F}" destId="{0348D803-C598-442E-BA05-1F81D4E61926}" srcOrd="1" destOrd="0" presId="urn:microsoft.com/office/officeart/2005/8/layout/cycle8"/>
    <dgm:cxn modelId="{4E667F84-2C33-48D6-80E0-34E54990EB1A}" srcId="{12189906-9B6D-4CA6-BB15-2589F5978E35}" destId="{57EC8FEA-94EB-49AD-A556-B21AB952FCA0}" srcOrd="1" destOrd="0" parTransId="{A032D103-57B0-493B-B080-C19DC23AAED2}" sibTransId="{98482AA4-00FF-4C1B-B26D-A5CCC6F5C1BA}"/>
    <dgm:cxn modelId="{0403A62C-A521-4292-964A-D2DBCB81D7A3}" srcId="{12189906-9B6D-4CA6-BB15-2589F5978E35}" destId="{6839C3B8-EA5A-49F8-BFD5-21F369F9F7E8}" srcOrd="4" destOrd="0" parTransId="{CEC0480A-934A-4EBD-B8E2-79BE07EA7341}" sibTransId="{84A1CC5C-1C11-4C48-B622-1FBDBD4E79D7}"/>
    <dgm:cxn modelId="{96442221-B7F9-4F9B-8C5A-3A82E3C56DDF}" type="presOf" srcId="{6839C3B8-EA5A-49F8-BFD5-21F369F9F7E8}" destId="{11AAE69A-B4AB-4DD5-A0BF-20CB2FDB5A99}" srcOrd="1" destOrd="0" presId="urn:microsoft.com/office/officeart/2005/8/layout/cycle8"/>
    <dgm:cxn modelId="{A51BF2DA-E461-4134-821C-FEF9C4BBB16D}" type="presOf" srcId="{779F9ADF-9487-4FEB-BAC0-D2F7D27AA185}" destId="{4E5C5AA7-68A8-4322-B471-587A41F3B8A7}" srcOrd="1" destOrd="0" presId="urn:microsoft.com/office/officeart/2005/8/layout/cycle8"/>
    <dgm:cxn modelId="{41C2D31A-9098-4585-8A29-2F8D2F7A8A14}" type="presOf" srcId="{12189906-9B6D-4CA6-BB15-2589F5978E35}" destId="{03B5FE52-23E6-4F0E-9AA1-31699A6CB4B8}" srcOrd="0" destOrd="0" presId="urn:microsoft.com/office/officeart/2005/8/layout/cycle8"/>
    <dgm:cxn modelId="{1546ED4F-E984-40E7-9E8B-6015AF049C19}" srcId="{12189906-9B6D-4CA6-BB15-2589F5978E35}" destId="{A2FA53CA-2511-4983-86A8-3DAD13B7AA9F}" srcOrd="3" destOrd="0" parTransId="{BB9EA38B-F65C-4C78-A1C3-39856A55172B}" sibTransId="{FFF8596E-463F-4809-B725-C29F1EA4B221}"/>
    <dgm:cxn modelId="{645F2156-1307-4119-9E57-4FEEED138199}" type="presOf" srcId="{A2FA53CA-2511-4983-86A8-3DAD13B7AA9F}" destId="{2FB6ADF2-48BF-4673-A086-177183D0BC7A}" srcOrd="0" destOrd="0" presId="urn:microsoft.com/office/officeart/2005/8/layout/cycle8"/>
    <dgm:cxn modelId="{5FB311D4-32EF-48AE-AC52-F64E5A545629}" type="presOf" srcId="{779F9ADF-9487-4FEB-BAC0-D2F7D27AA185}" destId="{FDE591FE-5A2F-48E4-A4B3-57C3B78697DE}" srcOrd="0" destOrd="0" presId="urn:microsoft.com/office/officeart/2005/8/layout/cycle8"/>
    <dgm:cxn modelId="{18211953-1A75-4566-A656-76B0CA64A69D}" type="presOf" srcId="{331DC0E0-480A-4D8F-8132-79FC8E6C8F8A}" destId="{E884CE5A-0342-444C-9387-65C57473FFB5}" srcOrd="1" destOrd="0" presId="urn:microsoft.com/office/officeart/2005/8/layout/cycle8"/>
    <dgm:cxn modelId="{4F962E7E-1997-43BE-8B6B-B16AC240B8C1}" type="presOf" srcId="{57EC8FEA-94EB-49AD-A556-B21AB952FCA0}" destId="{9764C460-0707-4D22-9EE7-D3BB9D7AD575}" srcOrd="1" destOrd="0" presId="urn:microsoft.com/office/officeart/2005/8/layout/cycle8"/>
    <dgm:cxn modelId="{899795A8-9A03-4615-BBFF-5C68F0E933CB}" type="presParOf" srcId="{03B5FE52-23E6-4F0E-9AA1-31699A6CB4B8}" destId="{FDE591FE-5A2F-48E4-A4B3-57C3B78697DE}" srcOrd="0" destOrd="0" presId="urn:microsoft.com/office/officeart/2005/8/layout/cycle8"/>
    <dgm:cxn modelId="{1D248E78-3D97-463A-A1E0-A25C74B573E6}" type="presParOf" srcId="{03B5FE52-23E6-4F0E-9AA1-31699A6CB4B8}" destId="{AA6F408B-A6B0-44FD-91D7-DEE5C1D5D6F7}" srcOrd="1" destOrd="0" presId="urn:microsoft.com/office/officeart/2005/8/layout/cycle8"/>
    <dgm:cxn modelId="{DBA4B36B-41CD-4255-99FE-70135D3145F6}" type="presParOf" srcId="{03B5FE52-23E6-4F0E-9AA1-31699A6CB4B8}" destId="{AC8D44F0-0924-4565-BFFB-CFBE19A2CC87}" srcOrd="2" destOrd="0" presId="urn:microsoft.com/office/officeart/2005/8/layout/cycle8"/>
    <dgm:cxn modelId="{32581F7E-1CD1-4AF8-9617-3CDDCDEF72C3}" type="presParOf" srcId="{03B5FE52-23E6-4F0E-9AA1-31699A6CB4B8}" destId="{4E5C5AA7-68A8-4322-B471-587A41F3B8A7}" srcOrd="3" destOrd="0" presId="urn:microsoft.com/office/officeart/2005/8/layout/cycle8"/>
    <dgm:cxn modelId="{C9D809FC-834B-499A-8DC1-53AE2A08B756}" type="presParOf" srcId="{03B5FE52-23E6-4F0E-9AA1-31699A6CB4B8}" destId="{CBCDC8CD-03A4-465E-8426-87CD68E10277}" srcOrd="4" destOrd="0" presId="urn:microsoft.com/office/officeart/2005/8/layout/cycle8"/>
    <dgm:cxn modelId="{E83A0648-61DB-4157-B8C6-DAD0F2EB1704}" type="presParOf" srcId="{03B5FE52-23E6-4F0E-9AA1-31699A6CB4B8}" destId="{F1FF961D-4DA1-4F53-9EE1-2BA30298FF32}" srcOrd="5" destOrd="0" presId="urn:microsoft.com/office/officeart/2005/8/layout/cycle8"/>
    <dgm:cxn modelId="{69C1CB6A-5E21-4305-8519-796141715051}" type="presParOf" srcId="{03B5FE52-23E6-4F0E-9AA1-31699A6CB4B8}" destId="{6B9CF5CE-76C5-4026-BCB1-8D25E3E5A311}" srcOrd="6" destOrd="0" presId="urn:microsoft.com/office/officeart/2005/8/layout/cycle8"/>
    <dgm:cxn modelId="{BEA14FC6-AED8-4A12-8124-B322CDA3D8DF}" type="presParOf" srcId="{03B5FE52-23E6-4F0E-9AA1-31699A6CB4B8}" destId="{9764C460-0707-4D22-9EE7-D3BB9D7AD575}" srcOrd="7" destOrd="0" presId="urn:microsoft.com/office/officeart/2005/8/layout/cycle8"/>
    <dgm:cxn modelId="{9824672C-DDF1-44E7-A4EE-7A066DC34014}" type="presParOf" srcId="{03B5FE52-23E6-4F0E-9AA1-31699A6CB4B8}" destId="{0AEF0139-4ECC-4E36-9E09-B0EA02C27AC7}" srcOrd="8" destOrd="0" presId="urn:microsoft.com/office/officeart/2005/8/layout/cycle8"/>
    <dgm:cxn modelId="{18E451DD-5029-4CD0-A4A8-77CFE23AFC07}" type="presParOf" srcId="{03B5FE52-23E6-4F0E-9AA1-31699A6CB4B8}" destId="{2DEE7948-0F42-4C4E-96E7-DF0F69B04C2C}" srcOrd="9" destOrd="0" presId="urn:microsoft.com/office/officeart/2005/8/layout/cycle8"/>
    <dgm:cxn modelId="{4013392D-C567-4A4A-A7B5-C6F53753CEBB}" type="presParOf" srcId="{03B5FE52-23E6-4F0E-9AA1-31699A6CB4B8}" destId="{7C729CD5-C57C-4A12-9E6C-BDDF6025AE93}" srcOrd="10" destOrd="0" presId="urn:microsoft.com/office/officeart/2005/8/layout/cycle8"/>
    <dgm:cxn modelId="{FD418348-2FB4-49A6-B433-A46C475F947C}" type="presParOf" srcId="{03B5FE52-23E6-4F0E-9AA1-31699A6CB4B8}" destId="{E884CE5A-0342-444C-9387-65C57473FFB5}" srcOrd="11" destOrd="0" presId="urn:microsoft.com/office/officeart/2005/8/layout/cycle8"/>
    <dgm:cxn modelId="{A06B4645-F995-402E-A4DE-16F739FB4DF4}" type="presParOf" srcId="{03B5FE52-23E6-4F0E-9AA1-31699A6CB4B8}" destId="{2FB6ADF2-48BF-4673-A086-177183D0BC7A}" srcOrd="12" destOrd="0" presId="urn:microsoft.com/office/officeart/2005/8/layout/cycle8"/>
    <dgm:cxn modelId="{11571DE4-8761-49E0-AB32-6E835E79C65F}" type="presParOf" srcId="{03B5FE52-23E6-4F0E-9AA1-31699A6CB4B8}" destId="{2734AED0-B932-4484-8A68-ACCF42F6F538}" srcOrd="13" destOrd="0" presId="urn:microsoft.com/office/officeart/2005/8/layout/cycle8"/>
    <dgm:cxn modelId="{E87E8445-788B-4D44-9643-9AC77C36B984}" type="presParOf" srcId="{03B5FE52-23E6-4F0E-9AA1-31699A6CB4B8}" destId="{D6D8EF5F-1FAE-4AEF-BE49-EF29D01B89D7}" srcOrd="14" destOrd="0" presId="urn:microsoft.com/office/officeart/2005/8/layout/cycle8"/>
    <dgm:cxn modelId="{DF095D2A-2F46-4E7F-B40C-09ACEEDA5CF2}" type="presParOf" srcId="{03B5FE52-23E6-4F0E-9AA1-31699A6CB4B8}" destId="{0348D803-C598-442E-BA05-1F81D4E61926}" srcOrd="15" destOrd="0" presId="urn:microsoft.com/office/officeart/2005/8/layout/cycle8"/>
    <dgm:cxn modelId="{91C73C17-56E5-4616-827E-79CC003B15D0}" type="presParOf" srcId="{03B5FE52-23E6-4F0E-9AA1-31699A6CB4B8}" destId="{4BC3A6D4-42F5-4512-A4B6-4B089A01B700}" srcOrd="16" destOrd="0" presId="urn:microsoft.com/office/officeart/2005/8/layout/cycle8"/>
    <dgm:cxn modelId="{6086DF25-9D0F-464F-A081-B2C84706E0D6}" type="presParOf" srcId="{03B5FE52-23E6-4F0E-9AA1-31699A6CB4B8}" destId="{DEF4EEF4-A964-48DF-9BD6-B9F72D839870}" srcOrd="17" destOrd="0" presId="urn:microsoft.com/office/officeart/2005/8/layout/cycle8"/>
    <dgm:cxn modelId="{54113D8E-86A8-466A-AE00-43B7E70012C2}" type="presParOf" srcId="{03B5FE52-23E6-4F0E-9AA1-31699A6CB4B8}" destId="{45D7BA32-7BFF-442D-91AD-A540BDA0C32C}" srcOrd="18" destOrd="0" presId="urn:microsoft.com/office/officeart/2005/8/layout/cycle8"/>
    <dgm:cxn modelId="{5D539D51-7DAB-44CD-B358-5971EAAF8BCA}" type="presParOf" srcId="{03B5FE52-23E6-4F0E-9AA1-31699A6CB4B8}" destId="{11AAE69A-B4AB-4DD5-A0BF-20CB2FDB5A99}" srcOrd="19" destOrd="0" presId="urn:microsoft.com/office/officeart/2005/8/layout/cycle8"/>
    <dgm:cxn modelId="{BA7F2B6C-4191-483F-B1F5-D4844516D715}" type="presParOf" srcId="{03B5FE52-23E6-4F0E-9AA1-31699A6CB4B8}" destId="{33A6180D-2E1E-4A01-943E-529F239F66DE}" srcOrd="20" destOrd="0" presId="urn:microsoft.com/office/officeart/2005/8/layout/cycle8"/>
    <dgm:cxn modelId="{A89ED9FD-F8A6-49B5-84F3-850C177CFA60}" type="presParOf" srcId="{03B5FE52-23E6-4F0E-9AA1-31699A6CB4B8}" destId="{1AAF6EB6-37A0-4AA3-93F2-FE741D4F7E2B}" srcOrd="21" destOrd="0" presId="urn:microsoft.com/office/officeart/2005/8/layout/cycle8"/>
    <dgm:cxn modelId="{0C447A86-DAB7-4DAC-949D-65EBAAB5E3D7}" type="presParOf" srcId="{03B5FE52-23E6-4F0E-9AA1-31699A6CB4B8}" destId="{BD73444B-83B5-4C63-9F50-AB6679D09F9E}" srcOrd="22" destOrd="0" presId="urn:microsoft.com/office/officeart/2005/8/layout/cycle8"/>
    <dgm:cxn modelId="{137CEC9F-825A-4942-A75C-706D450DDE5E}" type="presParOf" srcId="{03B5FE52-23E6-4F0E-9AA1-31699A6CB4B8}" destId="{30A81BF2-70DE-449A-9631-D0CDA6085B72}" srcOrd="23" destOrd="0" presId="urn:microsoft.com/office/officeart/2005/8/layout/cycle8"/>
    <dgm:cxn modelId="{5F004E21-36C6-47BB-A7F6-7A009A29CDD2}" type="presParOf" srcId="{03B5FE52-23E6-4F0E-9AA1-31699A6CB4B8}" destId="{4EC92578-8BB2-4254-A38D-893C899A777D}" srcOrd="24" destOrd="0" presId="urn:microsoft.com/office/officeart/2005/8/layout/cycle8"/>
  </dgm:cxnLst>
  <dgm:bg/>
  <dgm:whole>
    <a:ln>
      <a:noFill/>
    </a:ln>
  </dgm:whole>
  <dgm:extLst>
    <a:ext uri="http://schemas.microsoft.com/office/drawing/2008/diagram">
      <dsp:dataModelExt xmlns:dsp="http://schemas.microsoft.com/office/drawing/2008/diagram" xmlns="" relId="rId2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6C2FE0-8885-4C35-B070-C96D98E98E58}">
      <dsp:nvSpPr>
        <dsp:cNvPr id="0" name=""/>
        <dsp:cNvSpPr/>
      </dsp:nvSpPr>
      <dsp:spPr>
        <a:xfrm>
          <a:off x="1354458" y="160892"/>
          <a:ext cx="3193105" cy="1108923"/>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D0338-3D3D-4B9B-9DBD-603AFD66D3BE}">
      <dsp:nvSpPr>
        <dsp:cNvPr id="0" name=""/>
        <dsp:cNvSpPr/>
      </dsp:nvSpPr>
      <dsp:spPr>
        <a:xfrm>
          <a:off x="2646552" y="2876270"/>
          <a:ext cx="618818" cy="396044"/>
        </a:xfrm>
        <a:prstGeom prst="downArrow">
          <a:avLst/>
        </a:prstGeom>
        <a:solidFill>
          <a:schemeClr val="accent3">
            <a:tint val="6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AE5349DE-42B2-4E4C-9BAE-9A93F28F27BD}">
      <dsp:nvSpPr>
        <dsp:cNvPr id="0" name=""/>
        <dsp:cNvSpPr/>
      </dsp:nvSpPr>
      <dsp:spPr>
        <a:xfrm>
          <a:off x="1470796" y="3193105"/>
          <a:ext cx="2970330" cy="74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rPr>
            <a:t>和谐共生</a:t>
          </a:r>
          <a:endParaRPr lang="zh-CN" altLang="en-US" sz="2800" b="1" kern="1200" dirty="0">
            <a:solidFill>
              <a:schemeClr val="tx1"/>
            </a:solidFill>
          </a:endParaRPr>
        </a:p>
      </dsp:txBody>
      <dsp:txXfrm>
        <a:off x="1470796" y="3193105"/>
        <a:ext cx="2970330" cy="742582"/>
      </dsp:txXfrm>
    </dsp:sp>
    <dsp:sp modelId="{3AA61AB3-63F2-42DE-8946-A38223FC3711}">
      <dsp:nvSpPr>
        <dsp:cNvPr id="0" name=""/>
        <dsp:cNvSpPr/>
      </dsp:nvSpPr>
      <dsp:spPr>
        <a:xfrm>
          <a:off x="2515362" y="1355460"/>
          <a:ext cx="1113874" cy="11138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rPr>
            <a:t>人与社会</a:t>
          </a:r>
          <a:endParaRPr lang="zh-CN" altLang="en-US" sz="2800" b="1" kern="1200" dirty="0">
            <a:solidFill>
              <a:schemeClr val="tx1"/>
            </a:solidFill>
          </a:endParaRPr>
        </a:p>
      </dsp:txBody>
      <dsp:txXfrm>
        <a:off x="2515362" y="1355460"/>
        <a:ext cx="1113874" cy="1113874"/>
      </dsp:txXfrm>
    </dsp:sp>
    <dsp:sp modelId="{FEB2335E-F149-4FF0-B5B8-99450F588243}">
      <dsp:nvSpPr>
        <dsp:cNvPr id="0" name=""/>
        <dsp:cNvSpPr/>
      </dsp:nvSpPr>
      <dsp:spPr>
        <a:xfrm>
          <a:off x="1576516" y="463596"/>
          <a:ext cx="1624162" cy="122629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rPr>
            <a:t>环境与经济</a:t>
          </a:r>
          <a:endParaRPr lang="zh-CN" altLang="en-US" sz="2800" b="1" kern="1200" dirty="0">
            <a:solidFill>
              <a:schemeClr val="tx1"/>
            </a:solidFill>
          </a:endParaRPr>
        </a:p>
      </dsp:txBody>
      <dsp:txXfrm>
        <a:off x="1576516" y="463596"/>
        <a:ext cx="1624162" cy="1226297"/>
      </dsp:txXfrm>
    </dsp:sp>
    <dsp:sp modelId="{A06E58FD-D5E5-42F0-8E29-0C3DCAD8FD97}">
      <dsp:nvSpPr>
        <dsp:cNvPr id="0" name=""/>
        <dsp:cNvSpPr/>
      </dsp:nvSpPr>
      <dsp:spPr>
        <a:xfrm>
          <a:off x="3024477" y="250497"/>
          <a:ext cx="1113874" cy="11138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rPr>
            <a:t>人与自然</a:t>
          </a:r>
          <a:endParaRPr lang="zh-CN" altLang="en-US" sz="2800" b="1" kern="1200" dirty="0">
            <a:solidFill>
              <a:schemeClr val="tx1"/>
            </a:solidFill>
          </a:endParaRPr>
        </a:p>
      </dsp:txBody>
      <dsp:txXfrm>
        <a:off x="3024477" y="250497"/>
        <a:ext cx="1113874" cy="1113874"/>
      </dsp:txXfrm>
    </dsp:sp>
    <dsp:sp modelId="{41E3C961-491A-4428-973D-65CF875636E6}">
      <dsp:nvSpPr>
        <dsp:cNvPr id="0" name=""/>
        <dsp:cNvSpPr/>
      </dsp:nvSpPr>
      <dsp:spPr>
        <a:xfrm>
          <a:off x="1223268" y="24752"/>
          <a:ext cx="3465385" cy="2772308"/>
        </a:xfrm>
        <a:prstGeom prst="funnel">
          <a:avLst/>
        </a:prstGeom>
        <a:solidFill>
          <a:schemeClr val="lt1">
            <a:alpha val="40000"/>
            <a:hueOff val="0"/>
            <a:satOff val="0"/>
            <a:lumOff val="0"/>
            <a:alphaOff val="0"/>
          </a:schemeClr>
        </a:solidFill>
        <a:ln w="2857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FA723D-FAFA-4466-AE07-2798DB92275F}">
      <dsp:nvSpPr>
        <dsp:cNvPr id="0" name=""/>
        <dsp:cNvSpPr/>
      </dsp:nvSpPr>
      <dsp:spPr>
        <a:xfrm>
          <a:off x="1411517" y="264145"/>
          <a:ext cx="3413571" cy="3413571"/>
        </a:xfrm>
        <a:prstGeom prst="pie">
          <a:avLst>
            <a:gd name="adj1" fmla="val 16200000"/>
            <a:gd name="adj2" fmla="val 1800000"/>
          </a:avLst>
        </a:prstGeom>
        <a:solidFill>
          <a:schemeClr val="accent3">
            <a:hueOff val="0"/>
            <a:satOff val="0"/>
            <a:lumOff val="0"/>
            <a:alphaOff val="0"/>
          </a:schemeClr>
        </a:solidFill>
        <a:ln w="25400" cap="flat" cmpd="sng" algn="ctr">
          <a:solidFill>
            <a:srgbClr val="5C8E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mn-ea"/>
              <a:ea typeface="+mn-ea"/>
            </a:rPr>
            <a:t>政治</a:t>
          </a:r>
          <a:endParaRPr lang="en-US" altLang="zh-CN" sz="2800" b="1" kern="1200" dirty="0" smtClean="0">
            <a:solidFill>
              <a:schemeClr val="tx1"/>
            </a:solidFill>
            <a:latin typeface="+mn-ea"/>
            <a:ea typeface="+mn-ea"/>
          </a:endParaRPr>
        </a:p>
        <a:p>
          <a:pPr lvl="0" algn="ctr" defTabSz="1244600">
            <a:lnSpc>
              <a:spcPct val="90000"/>
            </a:lnSpc>
            <a:spcBef>
              <a:spcPct val="0"/>
            </a:spcBef>
            <a:spcAft>
              <a:spcPct val="35000"/>
            </a:spcAft>
          </a:pPr>
          <a:r>
            <a:rPr lang="zh-CN" altLang="en-US" sz="2800" b="1" kern="1200" dirty="0" smtClean="0">
              <a:solidFill>
                <a:schemeClr val="tx1"/>
              </a:solidFill>
              <a:latin typeface="+mn-ea"/>
              <a:ea typeface="+mn-ea"/>
            </a:rPr>
            <a:t>建设</a:t>
          </a:r>
          <a:endParaRPr lang="zh-CN" altLang="en-US" sz="2800" b="1" kern="1200" dirty="0">
            <a:solidFill>
              <a:schemeClr val="tx1"/>
            </a:solidFill>
            <a:latin typeface="+mn-ea"/>
            <a:ea typeface="+mn-ea"/>
          </a:endParaRPr>
        </a:p>
      </dsp:txBody>
      <dsp:txXfrm>
        <a:off x="3210551" y="987497"/>
        <a:ext cx="1219132" cy="1015943"/>
      </dsp:txXfrm>
    </dsp:sp>
    <dsp:sp modelId="{167FC8A6-96F2-40F8-8720-98C913C1C296}">
      <dsp:nvSpPr>
        <dsp:cNvPr id="0" name=""/>
        <dsp:cNvSpPr/>
      </dsp:nvSpPr>
      <dsp:spPr>
        <a:xfrm>
          <a:off x="1341214" y="386058"/>
          <a:ext cx="3413571" cy="3413571"/>
        </a:xfrm>
        <a:prstGeom prst="pie">
          <a:avLst>
            <a:gd name="adj1" fmla="val 1800000"/>
            <a:gd name="adj2" fmla="val 9000000"/>
          </a:avLst>
        </a:prstGeom>
        <a:solidFill>
          <a:schemeClr val="accent3">
            <a:hueOff val="0"/>
            <a:satOff val="0"/>
            <a:lumOff val="0"/>
            <a:alphaOff val="0"/>
          </a:schemeClr>
        </a:solidFill>
        <a:ln w="25400" cap="flat" cmpd="sng" algn="ctr">
          <a:solidFill>
            <a:srgbClr val="5C8E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mn-ea"/>
              <a:ea typeface="+mn-ea"/>
            </a:rPr>
            <a:t>文化建设</a:t>
          </a:r>
          <a:endParaRPr lang="zh-CN" altLang="en-US" sz="2800" b="1" kern="1200" dirty="0">
            <a:solidFill>
              <a:schemeClr val="tx1"/>
            </a:solidFill>
            <a:latin typeface="+mn-ea"/>
            <a:ea typeface="+mn-ea"/>
          </a:endParaRPr>
        </a:p>
      </dsp:txBody>
      <dsp:txXfrm>
        <a:off x="2153969" y="2600816"/>
        <a:ext cx="1828699" cy="894030"/>
      </dsp:txXfrm>
    </dsp:sp>
    <dsp:sp modelId="{F89A8CDA-5FF6-425A-B603-3220BC844B04}">
      <dsp:nvSpPr>
        <dsp:cNvPr id="0" name=""/>
        <dsp:cNvSpPr/>
      </dsp:nvSpPr>
      <dsp:spPr>
        <a:xfrm>
          <a:off x="1270911" y="264145"/>
          <a:ext cx="3413571" cy="3413571"/>
        </a:xfrm>
        <a:prstGeom prst="pie">
          <a:avLst>
            <a:gd name="adj1" fmla="val 9000000"/>
            <a:gd name="adj2" fmla="val 16200000"/>
          </a:avLst>
        </a:prstGeom>
        <a:solidFill>
          <a:schemeClr val="accent3">
            <a:hueOff val="0"/>
            <a:satOff val="0"/>
            <a:lumOff val="0"/>
            <a:alphaOff val="0"/>
          </a:schemeClr>
        </a:solidFill>
        <a:ln w="25400" cap="flat" cmpd="sng" algn="ctr">
          <a:solidFill>
            <a:srgbClr val="5C8E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mn-ea"/>
              <a:ea typeface="+mn-ea"/>
            </a:rPr>
            <a:t>经济</a:t>
          </a:r>
          <a:endParaRPr lang="en-US" altLang="zh-CN" sz="2800" b="1" kern="1200" dirty="0" smtClean="0">
            <a:solidFill>
              <a:schemeClr val="tx1"/>
            </a:solidFill>
            <a:latin typeface="+mn-ea"/>
            <a:ea typeface="+mn-ea"/>
          </a:endParaRPr>
        </a:p>
        <a:p>
          <a:pPr lvl="0" algn="ctr" defTabSz="1244600">
            <a:lnSpc>
              <a:spcPct val="90000"/>
            </a:lnSpc>
            <a:spcBef>
              <a:spcPct val="0"/>
            </a:spcBef>
            <a:spcAft>
              <a:spcPct val="35000"/>
            </a:spcAft>
          </a:pPr>
          <a:r>
            <a:rPr lang="zh-CN" altLang="en-US" sz="2800" b="1" kern="1200" dirty="0" smtClean="0">
              <a:solidFill>
                <a:schemeClr val="tx1"/>
              </a:solidFill>
              <a:latin typeface="+mn-ea"/>
              <a:ea typeface="+mn-ea"/>
            </a:rPr>
            <a:t>建设</a:t>
          </a:r>
          <a:endParaRPr lang="zh-CN" altLang="en-US" sz="2800" b="1" kern="1200" dirty="0">
            <a:solidFill>
              <a:schemeClr val="tx1"/>
            </a:solidFill>
            <a:latin typeface="+mn-ea"/>
            <a:ea typeface="+mn-ea"/>
          </a:endParaRPr>
        </a:p>
      </dsp:txBody>
      <dsp:txXfrm>
        <a:off x="1666316" y="987497"/>
        <a:ext cx="1219132" cy="1015943"/>
      </dsp:txXfrm>
    </dsp:sp>
    <dsp:sp modelId="{7BFA6DAD-8087-4841-891C-85603349C1A5}">
      <dsp:nvSpPr>
        <dsp:cNvPr id="0" name=""/>
        <dsp:cNvSpPr/>
      </dsp:nvSpPr>
      <dsp:spPr>
        <a:xfrm>
          <a:off x="1200483" y="52829"/>
          <a:ext cx="3836204" cy="3836204"/>
        </a:xfrm>
        <a:prstGeom prst="circularArrow">
          <a:avLst>
            <a:gd name="adj1" fmla="val 5085"/>
            <a:gd name="adj2" fmla="val 327528"/>
            <a:gd name="adj3" fmla="val 1472472"/>
            <a:gd name="adj4" fmla="val 16199432"/>
            <a:gd name="adj5" fmla="val 5932"/>
          </a:avLst>
        </a:prstGeom>
        <a:solidFill>
          <a:schemeClr val="accent3">
            <a:tint val="60000"/>
            <a:hueOff val="0"/>
            <a:satOff val="0"/>
            <a:lumOff val="0"/>
            <a:alphaOff val="0"/>
          </a:schemeClr>
        </a:solidFill>
        <a:ln>
          <a:solidFill>
            <a:srgbClr val="5C8E26"/>
          </a:solidFill>
        </a:ln>
        <a:effectLst/>
      </dsp:spPr>
      <dsp:style>
        <a:lnRef idx="0">
          <a:scrgbClr r="0" g="0" b="0"/>
        </a:lnRef>
        <a:fillRef idx="1">
          <a:scrgbClr r="0" g="0" b="0"/>
        </a:fillRef>
        <a:effectRef idx="0">
          <a:scrgbClr r="0" g="0" b="0"/>
        </a:effectRef>
        <a:fontRef idx="minor">
          <a:schemeClr val="lt1"/>
        </a:fontRef>
      </dsp:style>
    </dsp:sp>
    <dsp:sp modelId="{0DAC26AD-5361-49F7-8A07-ABF466AD2F39}">
      <dsp:nvSpPr>
        <dsp:cNvPr id="0" name=""/>
        <dsp:cNvSpPr/>
      </dsp:nvSpPr>
      <dsp:spPr>
        <a:xfrm>
          <a:off x="1129898" y="174526"/>
          <a:ext cx="3836204" cy="3836204"/>
        </a:xfrm>
        <a:prstGeom prst="circularArrow">
          <a:avLst>
            <a:gd name="adj1" fmla="val 5085"/>
            <a:gd name="adj2" fmla="val 327528"/>
            <a:gd name="adj3" fmla="val 8671970"/>
            <a:gd name="adj4" fmla="val 1800502"/>
            <a:gd name="adj5" fmla="val 5932"/>
          </a:avLst>
        </a:prstGeom>
        <a:solidFill>
          <a:schemeClr val="accent3">
            <a:tint val="60000"/>
            <a:hueOff val="0"/>
            <a:satOff val="0"/>
            <a:lumOff val="0"/>
            <a:alphaOff val="0"/>
          </a:schemeClr>
        </a:solidFill>
        <a:ln>
          <a:solidFill>
            <a:srgbClr val="5C8E26"/>
          </a:solidFill>
        </a:ln>
        <a:effectLst/>
      </dsp:spPr>
      <dsp:style>
        <a:lnRef idx="0">
          <a:scrgbClr r="0" g="0" b="0"/>
        </a:lnRef>
        <a:fillRef idx="1">
          <a:scrgbClr r="0" g="0" b="0"/>
        </a:fillRef>
        <a:effectRef idx="0">
          <a:scrgbClr r="0" g="0" b="0"/>
        </a:effectRef>
        <a:fontRef idx="minor">
          <a:schemeClr val="lt1"/>
        </a:fontRef>
      </dsp:style>
    </dsp:sp>
    <dsp:sp modelId="{C91AC023-70E6-4A2B-A5CD-F3FD1C1A13C0}">
      <dsp:nvSpPr>
        <dsp:cNvPr id="0" name=""/>
        <dsp:cNvSpPr/>
      </dsp:nvSpPr>
      <dsp:spPr>
        <a:xfrm>
          <a:off x="1059313" y="52829"/>
          <a:ext cx="3836204" cy="3836204"/>
        </a:xfrm>
        <a:prstGeom prst="circularArrow">
          <a:avLst>
            <a:gd name="adj1" fmla="val 5085"/>
            <a:gd name="adj2" fmla="val 327528"/>
            <a:gd name="adj3" fmla="val 15873039"/>
            <a:gd name="adj4" fmla="val 9000000"/>
            <a:gd name="adj5" fmla="val 5932"/>
          </a:avLst>
        </a:prstGeom>
        <a:solidFill>
          <a:schemeClr val="accent3">
            <a:tint val="60000"/>
            <a:hueOff val="0"/>
            <a:satOff val="0"/>
            <a:lumOff val="0"/>
            <a:alphaOff val="0"/>
          </a:schemeClr>
        </a:solidFill>
        <a:ln>
          <a:solidFill>
            <a:srgbClr val="5C8E26"/>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46A845-1151-4911-A5B3-E1108F60BB6F}">
      <dsp:nvSpPr>
        <dsp:cNvPr id="0" name=""/>
        <dsp:cNvSpPr/>
      </dsp:nvSpPr>
      <dsp:spPr>
        <a:xfrm>
          <a:off x="1380513" y="249802"/>
          <a:ext cx="3413571" cy="3413571"/>
        </a:xfrm>
        <a:prstGeom prst="pie">
          <a:avLst>
            <a:gd name="adj1" fmla="val 16200000"/>
            <a:gd name="adj2" fmla="val 0"/>
          </a:avLst>
        </a:prstGeom>
        <a:solidFill>
          <a:schemeClr val="accent3">
            <a:hueOff val="0"/>
            <a:satOff val="0"/>
            <a:lumOff val="0"/>
            <a:alphaOff val="0"/>
          </a:schemeClr>
        </a:solidFill>
        <a:ln w="25400" cap="flat" cmpd="sng" algn="ctr">
          <a:solidFill>
            <a:srgbClr val="5C8E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mn-ea"/>
              <a:ea typeface="+mn-ea"/>
            </a:rPr>
            <a:t>政治</a:t>
          </a:r>
          <a:endParaRPr lang="en-US" altLang="zh-CN" sz="2800" b="1" kern="1200" dirty="0" smtClean="0">
            <a:solidFill>
              <a:schemeClr val="tx1"/>
            </a:solidFill>
            <a:latin typeface="+mn-ea"/>
            <a:ea typeface="+mn-ea"/>
          </a:endParaRPr>
        </a:p>
        <a:p>
          <a:pPr lvl="0" algn="ctr" defTabSz="1244600">
            <a:lnSpc>
              <a:spcPct val="90000"/>
            </a:lnSpc>
            <a:spcBef>
              <a:spcPct val="0"/>
            </a:spcBef>
            <a:spcAft>
              <a:spcPct val="35000"/>
            </a:spcAft>
          </a:pPr>
          <a:r>
            <a:rPr lang="zh-CN" altLang="en-US" sz="2800" b="1" kern="1200" dirty="0" smtClean="0">
              <a:solidFill>
                <a:schemeClr val="tx1"/>
              </a:solidFill>
              <a:latin typeface="+mn-ea"/>
              <a:ea typeface="+mn-ea"/>
            </a:rPr>
            <a:t>建设</a:t>
          </a:r>
          <a:endParaRPr lang="zh-CN" altLang="en-US" sz="2800" b="1" kern="1200" dirty="0">
            <a:solidFill>
              <a:schemeClr val="tx1"/>
            </a:solidFill>
            <a:latin typeface="+mn-ea"/>
            <a:ea typeface="+mn-ea"/>
          </a:endParaRPr>
        </a:p>
      </dsp:txBody>
      <dsp:txXfrm>
        <a:off x="3192551" y="957306"/>
        <a:ext cx="1259770" cy="934668"/>
      </dsp:txXfrm>
    </dsp:sp>
    <dsp:sp modelId="{A867FD6B-B530-45BD-AB1C-6D930F7519BF}">
      <dsp:nvSpPr>
        <dsp:cNvPr id="0" name=""/>
        <dsp:cNvSpPr/>
      </dsp:nvSpPr>
      <dsp:spPr>
        <a:xfrm>
          <a:off x="1380513" y="364401"/>
          <a:ext cx="3413571" cy="3413571"/>
        </a:xfrm>
        <a:prstGeom prst="pie">
          <a:avLst>
            <a:gd name="adj1" fmla="val 0"/>
            <a:gd name="adj2" fmla="val 5400000"/>
          </a:avLst>
        </a:prstGeom>
        <a:solidFill>
          <a:schemeClr val="accent3">
            <a:hueOff val="0"/>
            <a:satOff val="0"/>
            <a:lumOff val="0"/>
            <a:alphaOff val="0"/>
          </a:schemeClr>
        </a:solidFill>
        <a:ln w="25400" cap="flat" cmpd="sng" algn="ctr">
          <a:solidFill>
            <a:srgbClr val="5C8E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mn-ea"/>
              <a:ea typeface="+mn-ea"/>
            </a:rPr>
            <a:t>文化</a:t>
          </a:r>
          <a:endParaRPr lang="en-US" altLang="zh-CN" sz="2800" b="1" kern="1200" dirty="0" smtClean="0">
            <a:solidFill>
              <a:schemeClr val="tx1"/>
            </a:solidFill>
            <a:latin typeface="+mn-ea"/>
            <a:ea typeface="+mn-ea"/>
          </a:endParaRPr>
        </a:p>
        <a:p>
          <a:pPr lvl="0" algn="ctr" defTabSz="1244600">
            <a:lnSpc>
              <a:spcPct val="90000"/>
            </a:lnSpc>
            <a:spcBef>
              <a:spcPct val="0"/>
            </a:spcBef>
            <a:spcAft>
              <a:spcPct val="35000"/>
            </a:spcAft>
          </a:pPr>
          <a:r>
            <a:rPr lang="zh-CN" altLang="en-US" sz="2800" b="1" kern="1200" dirty="0" smtClean="0">
              <a:solidFill>
                <a:schemeClr val="tx1"/>
              </a:solidFill>
              <a:latin typeface="+mn-ea"/>
              <a:ea typeface="+mn-ea"/>
            </a:rPr>
            <a:t>建设</a:t>
          </a:r>
          <a:endParaRPr lang="zh-CN" altLang="en-US" sz="2800" b="1" kern="1200" dirty="0">
            <a:solidFill>
              <a:schemeClr val="tx1"/>
            </a:solidFill>
            <a:latin typeface="+mn-ea"/>
            <a:ea typeface="+mn-ea"/>
          </a:endParaRPr>
        </a:p>
      </dsp:txBody>
      <dsp:txXfrm>
        <a:off x="3192551" y="2135801"/>
        <a:ext cx="1259770" cy="934668"/>
      </dsp:txXfrm>
    </dsp:sp>
    <dsp:sp modelId="{9F73A68B-DF23-43F7-A03E-C4E7E55D7CE0}">
      <dsp:nvSpPr>
        <dsp:cNvPr id="0" name=""/>
        <dsp:cNvSpPr/>
      </dsp:nvSpPr>
      <dsp:spPr>
        <a:xfrm>
          <a:off x="1265915" y="364401"/>
          <a:ext cx="3413571" cy="3413571"/>
        </a:xfrm>
        <a:prstGeom prst="pie">
          <a:avLst>
            <a:gd name="adj1" fmla="val 5400000"/>
            <a:gd name="adj2" fmla="val 10800000"/>
          </a:avLst>
        </a:prstGeom>
        <a:solidFill>
          <a:schemeClr val="accent3">
            <a:hueOff val="0"/>
            <a:satOff val="0"/>
            <a:lumOff val="0"/>
            <a:alphaOff val="0"/>
          </a:schemeClr>
        </a:solidFill>
        <a:ln w="25400" cap="flat" cmpd="sng" algn="ctr">
          <a:solidFill>
            <a:srgbClr val="5C8E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mn-ea"/>
              <a:ea typeface="+mn-ea"/>
            </a:rPr>
            <a:t>经济</a:t>
          </a:r>
          <a:endParaRPr lang="en-US" altLang="zh-CN" sz="2800" b="1" kern="1200" dirty="0" smtClean="0">
            <a:solidFill>
              <a:schemeClr val="tx1"/>
            </a:solidFill>
            <a:latin typeface="+mn-ea"/>
            <a:ea typeface="+mn-ea"/>
          </a:endParaRPr>
        </a:p>
        <a:p>
          <a:pPr lvl="0" algn="ctr" defTabSz="1244600">
            <a:lnSpc>
              <a:spcPct val="90000"/>
            </a:lnSpc>
            <a:spcBef>
              <a:spcPct val="0"/>
            </a:spcBef>
            <a:spcAft>
              <a:spcPct val="35000"/>
            </a:spcAft>
          </a:pPr>
          <a:r>
            <a:rPr lang="zh-CN" altLang="en-US" sz="2800" b="1" kern="1200" dirty="0" smtClean="0">
              <a:solidFill>
                <a:schemeClr val="tx1"/>
              </a:solidFill>
              <a:latin typeface="+mn-ea"/>
              <a:ea typeface="+mn-ea"/>
            </a:rPr>
            <a:t>建设</a:t>
          </a:r>
          <a:endParaRPr lang="zh-CN" altLang="en-US" sz="2800" b="1" kern="1200" dirty="0">
            <a:solidFill>
              <a:schemeClr val="tx1"/>
            </a:solidFill>
            <a:latin typeface="+mn-ea"/>
            <a:ea typeface="+mn-ea"/>
          </a:endParaRPr>
        </a:p>
      </dsp:txBody>
      <dsp:txXfrm>
        <a:off x="1607678" y="2135801"/>
        <a:ext cx="1259770" cy="934668"/>
      </dsp:txXfrm>
    </dsp:sp>
    <dsp:sp modelId="{6D7F5F49-3C27-4540-9AB5-22B574C028EC}">
      <dsp:nvSpPr>
        <dsp:cNvPr id="0" name=""/>
        <dsp:cNvSpPr/>
      </dsp:nvSpPr>
      <dsp:spPr>
        <a:xfrm>
          <a:off x="1265915" y="249802"/>
          <a:ext cx="3413571" cy="3413571"/>
        </a:xfrm>
        <a:prstGeom prst="pie">
          <a:avLst>
            <a:gd name="adj1" fmla="val 10800000"/>
            <a:gd name="adj2" fmla="val 16200000"/>
          </a:avLst>
        </a:prstGeom>
        <a:solidFill>
          <a:schemeClr val="accent3">
            <a:hueOff val="0"/>
            <a:satOff val="0"/>
            <a:lumOff val="0"/>
            <a:alphaOff val="0"/>
          </a:schemeClr>
        </a:solidFill>
        <a:ln w="25400" cap="flat" cmpd="sng" algn="ctr">
          <a:solidFill>
            <a:srgbClr val="5C8E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mn-ea"/>
              <a:ea typeface="+mn-ea"/>
            </a:rPr>
            <a:t>社会</a:t>
          </a:r>
          <a:endParaRPr lang="en-US" altLang="zh-CN" sz="2800" b="1" kern="1200" dirty="0" smtClean="0">
            <a:solidFill>
              <a:schemeClr val="tx1"/>
            </a:solidFill>
            <a:latin typeface="+mn-ea"/>
            <a:ea typeface="+mn-ea"/>
          </a:endParaRPr>
        </a:p>
        <a:p>
          <a:pPr lvl="0" algn="ctr" defTabSz="1244600">
            <a:lnSpc>
              <a:spcPct val="90000"/>
            </a:lnSpc>
            <a:spcBef>
              <a:spcPct val="0"/>
            </a:spcBef>
            <a:spcAft>
              <a:spcPct val="35000"/>
            </a:spcAft>
          </a:pPr>
          <a:r>
            <a:rPr lang="zh-CN" altLang="en-US" sz="2800" b="1" kern="1200" dirty="0" smtClean="0">
              <a:solidFill>
                <a:schemeClr val="tx1"/>
              </a:solidFill>
              <a:latin typeface="+mn-ea"/>
              <a:ea typeface="+mn-ea"/>
            </a:rPr>
            <a:t>建设</a:t>
          </a:r>
          <a:endParaRPr lang="zh-CN" altLang="en-US" sz="2800" b="1" kern="1200" dirty="0">
            <a:solidFill>
              <a:schemeClr val="tx1"/>
            </a:solidFill>
            <a:latin typeface="+mn-ea"/>
            <a:ea typeface="+mn-ea"/>
          </a:endParaRPr>
        </a:p>
      </dsp:txBody>
      <dsp:txXfrm>
        <a:off x="1607678" y="957306"/>
        <a:ext cx="1259770" cy="934668"/>
      </dsp:txXfrm>
    </dsp:sp>
    <dsp:sp modelId="{EBFFCD49-CA15-4550-984B-4664024DFFE8}">
      <dsp:nvSpPr>
        <dsp:cNvPr id="0" name=""/>
        <dsp:cNvSpPr/>
      </dsp:nvSpPr>
      <dsp:spPr>
        <a:xfrm>
          <a:off x="1169197" y="38486"/>
          <a:ext cx="3836204" cy="3836204"/>
        </a:xfrm>
        <a:prstGeom prst="circularArrow">
          <a:avLst>
            <a:gd name="adj1" fmla="val 5085"/>
            <a:gd name="adj2" fmla="val 327528"/>
            <a:gd name="adj3" fmla="val 21272472"/>
            <a:gd name="adj4" fmla="val 16200000"/>
            <a:gd name="adj5" fmla="val 5932"/>
          </a:avLst>
        </a:prstGeom>
        <a:solidFill>
          <a:schemeClr val="accent3">
            <a:tint val="60000"/>
            <a:hueOff val="0"/>
            <a:satOff val="0"/>
            <a:lumOff val="0"/>
            <a:alphaOff val="0"/>
          </a:schemeClr>
        </a:solidFill>
        <a:ln>
          <a:solidFill>
            <a:srgbClr val="5C8E26"/>
          </a:solidFill>
        </a:ln>
        <a:effectLst/>
      </dsp:spPr>
      <dsp:style>
        <a:lnRef idx="0">
          <a:scrgbClr r="0" g="0" b="0"/>
        </a:lnRef>
        <a:fillRef idx="1">
          <a:scrgbClr r="0" g="0" b="0"/>
        </a:fillRef>
        <a:effectRef idx="0">
          <a:scrgbClr r="0" g="0" b="0"/>
        </a:effectRef>
        <a:fontRef idx="minor">
          <a:schemeClr val="lt1"/>
        </a:fontRef>
      </dsp:style>
    </dsp:sp>
    <dsp:sp modelId="{4CB9CF32-BB38-4ECA-A51E-223001ABA495}">
      <dsp:nvSpPr>
        <dsp:cNvPr id="0" name=""/>
        <dsp:cNvSpPr/>
      </dsp:nvSpPr>
      <dsp:spPr>
        <a:xfrm>
          <a:off x="1169197" y="153084"/>
          <a:ext cx="3836204" cy="3836204"/>
        </a:xfrm>
        <a:prstGeom prst="circularArrow">
          <a:avLst>
            <a:gd name="adj1" fmla="val 5085"/>
            <a:gd name="adj2" fmla="val 327528"/>
            <a:gd name="adj3" fmla="val 5072472"/>
            <a:gd name="adj4" fmla="val 0"/>
            <a:gd name="adj5" fmla="val 5932"/>
          </a:avLst>
        </a:prstGeom>
        <a:solidFill>
          <a:schemeClr val="accent3">
            <a:tint val="60000"/>
            <a:hueOff val="0"/>
            <a:satOff val="0"/>
            <a:lumOff val="0"/>
            <a:alphaOff val="0"/>
          </a:schemeClr>
        </a:solidFill>
        <a:ln>
          <a:solidFill>
            <a:srgbClr val="5C8E26"/>
          </a:solidFill>
        </a:ln>
        <a:effectLst/>
      </dsp:spPr>
      <dsp:style>
        <a:lnRef idx="0">
          <a:scrgbClr r="0" g="0" b="0"/>
        </a:lnRef>
        <a:fillRef idx="1">
          <a:scrgbClr r="0" g="0" b="0"/>
        </a:fillRef>
        <a:effectRef idx="0">
          <a:scrgbClr r="0" g="0" b="0"/>
        </a:effectRef>
        <a:fontRef idx="minor">
          <a:schemeClr val="lt1"/>
        </a:fontRef>
      </dsp:style>
    </dsp:sp>
    <dsp:sp modelId="{C1475B69-FC83-44CE-A5B7-F495F4B17369}">
      <dsp:nvSpPr>
        <dsp:cNvPr id="0" name=""/>
        <dsp:cNvSpPr/>
      </dsp:nvSpPr>
      <dsp:spPr>
        <a:xfrm>
          <a:off x="1054598" y="153084"/>
          <a:ext cx="3836204" cy="3836204"/>
        </a:xfrm>
        <a:prstGeom prst="circularArrow">
          <a:avLst>
            <a:gd name="adj1" fmla="val 5085"/>
            <a:gd name="adj2" fmla="val 327528"/>
            <a:gd name="adj3" fmla="val 10472472"/>
            <a:gd name="adj4" fmla="val 5400000"/>
            <a:gd name="adj5" fmla="val 5932"/>
          </a:avLst>
        </a:prstGeom>
        <a:solidFill>
          <a:schemeClr val="accent3">
            <a:tint val="60000"/>
            <a:hueOff val="0"/>
            <a:satOff val="0"/>
            <a:lumOff val="0"/>
            <a:alphaOff val="0"/>
          </a:schemeClr>
        </a:solidFill>
        <a:ln>
          <a:solidFill>
            <a:srgbClr val="5C8E26"/>
          </a:solidFill>
        </a:ln>
        <a:effectLst/>
      </dsp:spPr>
      <dsp:style>
        <a:lnRef idx="0">
          <a:scrgbClr r="0" g="0" b="0"/>
        </a:lnRef>
        <a:fillRef idx="1">
          <a:scrgbClr r="0" g="0" b="0"/>
        </a:fillRef>
        <a:effectRef idx="0">
          <a:scrgbClr r="0" g="0" b="0"/>
        </a:effectRef>
        <a:fontRef idx="minor">
          <a:schemeClr val="lt1"/>
        </a:fontRef>
      </dsp:style>
    </dsp:sp>
    <dsp:sp modelId="{E7E0DEAB-7102-48B8-9025-CC8A768510DA}">
      <dsp:nvSpPr>
        <dsp:cNvPr id="0" name=""/>
        <dsp:cNvSpPr/>
      </dsp:nvSpPr>
      <dsp:spPr>
        <a:xfrm>
          <a:off x="1054598" y="38486"/>
          <a:ext cx="3836204" cy="3836204"/>
        </a:xfrm>
        <a:prstGeom prst="circularArrow">
          <a:avLst>
            <a:gd name="adj1" fmla="val 5085"/>
            <a:gd name="adj2" fmla="val 327528"/>
            <a:gd name="adj3" fmla="val 15872472"/>
            <a:gd name="adj4" fmla="val 10800000"/>
            <a:gd name="adj5" fmla="val 5932"/>
          </a:avLst>
        </a:prstGeom>
        <a:solidFill>
          <a:schemeClr val="accent3">
            <a:tint val="60000"/>
            <a:hueOff val="0"/>
            <a:satOff val="0"/>
            <a:lumOff val="0"/>
            <a:alphaOff val="0"/>
          </a:schemeClr>
        </a:solidFill>
        <a:ln>
          <a:solidFill>
            <a:srgbClr val="5C8E26"/>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E591FE-5A2F-48E4-A4B3-57C3B78697DE}">
      <dsp:nvSpPr>
        <dsp:cNvPr id="0" name=""/>
        <dsp:cNvSpPr/>
      </dsp:nvSpPr>
      <dsp:spPr>
        <a:xfrm>
          <a:off x="1174735" y="247714"/>
          <a:ext cx="3361548" cy="3361548"/>
        </a:xfrm>
        <a:prstGeom prst="pie">
          <a:avLst>
            <a:gd name="adj1" fmla="val 16200000"/>
            <a:gd name="adj2" fmla="val 20520000"/>
          </a:avLst>
        </a:prstGeom>
        <a:solidFill>
          <a:schemeClr val="accent3">
            <a:hueOff val="0"/>
            <a:satOff val="0"/>
            <a:lumOff val="0"/>
            <a:alphaOff val="0"/>
          </a:schemeClr>
        </a:solidFill>
        <a:ln w="25400" cap="flat" cmpd="sng" algn="ctr">
          <a:solidFill>
            <a:srgbClr val="5C8E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sz="2400" b="1" kern="1200" dirty="0" smtClean="0">
              <a:ln>
                <a:noFill/>
              </a:ln>
              <a:solidFill>
                <a:schemeClr val="tx1"/>
              </a:solidFill>
              <a:latin typeface="+mn-ea"/>
              <a:ea typeface="+mn-ea"/>
            </a:rPr>
            <a:t>经济</a:t>
          </a:r>
          <a:endParaRPr lang="en-US" altLang="zh-CN" sz="2400" b="1" kern="1200" dirty="0" smtClean="0">
            <a:ln>
              <a:noFill/>
            </a:ln>
            <a:solidFill>
              <a:schemeClr val="tx1"/>
            </a:solidFill>
            <a:latin typeface="+mn-ea"/>
            <a:ea typeface="+mn-ea"/>
          </a:endParaRPr>
        </a:p>
        <a:p>
          <a:pPr lvl="0" algn="ctr" defTabSz="1066800">
            <a:lnSpc>
              <a:spcPct val="90000"/>
            </a:lnSpc>
            <a:spcBef>
              <a:spcPct val="0"/>
            </a:spcBef>
            <a:spcAft>
              <a:spcPct val="35000"/>
            </a:spcAft>
          </a:pPr>
          <a:r>
            <a:rPr lang="zh-CN" sz="2400" b="1" kern="1200" dirty="0" smtClean="0">
              <a:ln>
                <a:noFill/>
              </a:ln>
              <a:solidFill>
                <a:schemeClr val="tx1"/>
              </a:solidFill>
              <a:latin typeface="+mn-ea"/>
              <a:ea typeface="+mn-ea"/>
            </a:rPr>
            <a:t>建设</a:t>
          </a:r>
          <a:endParaRPr lang="zh-CN" altLang="en-US" sz="2400" b="1" kern="1200" dirty="0">
            <a:ln>
              <a:noFill/>
            </a:ln>
            <a:solidFill>
              <a:schemeClr val="tx1"/>
            </a:solidFill>
            <a:latin typeface="+mn-ea"/>
            <a:ea typeface="+mn-ea"/>
          </a:endParaRPr>
        </a:p>
      </dsp:txBody>
      <dsp:txXfrm>
        <a:off x="2928343" y="812774"/>
        <a:ext cx="1080497" cy="720331"/>
      </dsp:txXfrm>
    </dsp:sp>
    <dsp:sp modelId="{CBCDC8CD-03A4-465E-8426-87CD68E10277}">
      <dsp:nvSpPr>
        <dsp:cNvPr id="0" name=""/>
        <dsp:cNvSpPr/>
      </dsp:nvSpPr>
      <dsp:spPr>
        <a:xfrm>
          <a:off x="1203548" y="337355"/>
          <a:ext cx="3361548" cy="3361548"/>
        </a:xfrm>
        <a:prstGeom prst="pie">
          <a:avLst>
            <a:gd name="adj1" fmla="val 20520000"/>
            <a:gd name="adj2" fmla="val 3240000"/>
          </a:avLst>
        </a:prstGeom>
        <a:solidFill>
          <a:schemeClr val="accent3">
            <a:hueOff val="0"/>
            <a:satOff val="0"/>
            <a:lumOff val="0"/>
            <a:alphaOff val="0"/>
          </a:schemeClr>
        </a:solidFill>
        <a:ln w="25400" cap="flat" cmpd="sng" algn="ctr">
          <a:solidFill>
            <a:srgbClr val="5C8E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sz="2400" b="1" kern="1200" dirty="0" smtClean="0">
              <a:ln>
                <a:noFill/>
              </a:ln>
              <a:solidFill>
                <a:schemeClr val="tx1"/>
              </a:solidFill>
              <a:latin typeface="+mn-ea"/>
              <a:ea typeface="+mn-ea"/>
            </a:rPr>
            <a:t>政治</a:t>
          </a:r>
          <a:endParaRPr lang="en-US" altLang="zh-CN" sz="2400" b="1" kern="1200" dirty="0" smtClean="0">
            <a:ln>
              <a:noFill/>
            </a:ln>
            <a:solidFill>
              <a:schemeClr val="tx1"/>
            </a:solidFill>
            <a:latin typeface="+mn-ea"/>
            <a:ea typeface="+mn-ea"/>
          </a:endParaRPr>
        </a:p>
        <a:p>
          <a:pPr lvl="0" algn="ctr" defTabSz="1066800">
            <a:lnSpc>
              <a:spcPct val="90000"/>
            </a:lnSpc>
            <a:spcBef>
              <a:spcPct val="0"/>
            </a:spcBef>
            <a:spcAft>
              <a:spcPct val="35000"/>
            </a:spcAft>
          </a:pPr>
          <a:r>
            <a:rPr lang="zh-CN" sz="2400" b="1" kern="1200" dirty="0" smtClean="0">
              <a:ln>
                <a:noFill/>
              </a:ln>
              <a:solidFill>
                <a:schemeClr val="tx1"/>
              </a:solidFill>
              <a:latin typeface="+mn-ea"/>
              <a:ea typeface="+mn-ea"/>
            </a:rPr>
            <a:t>建设</a:t>
          </a:r>
          <a:endParaRPr lang="zh-CN" altLang="en-US" sz="2400" b="1" kern="1200" dirty="0">
            <a:ln>
              <a:noFill/>
            </a:ln>
            <a:solidFill>
              <a:schemeClr val="tx1"/>
            </a:solidFill>
            <a:latin typeface="+mn-ea"/>
            <a:ea typeface="+mn-ea"/>
          </a:endParaRPr>
        </a:p>
      </dsp:txBody>
      <dsp:txXfrm>
        <a:off x="3368546" y="1873263"/>
        <a:ext cx="1000461" cy="800368"/>
      </dsp:txXfrm>
    </dsp:sp>
    <dsp:sp modelId="{0AEF0139-4ECC-4E36-9E09-B0EA02C27AC7}">
      <dsp:nvSpPr>
        <dsp:cNvPr id="0" name=""/>
        <dsp:cNvSpPr/>
      </dsp:nvSpPr>
      <dsp:spPr>
        <a:xfrm>
          <a:off x="1127513" y="392580"/>
          <a:ext cx="3361548" cy="3361548"/>
        </a:xfrm>
        <a:prstGeom prst="pie">
          <a:avLst>
            <a:gd name="adj1" fmla="val 3240000"/>
            <a:gd name="adj2" fmla="val 7560000"/>
          </a:avLst>
        </a:prstGeom>
        <a:solidFill>
          <a:schemeClr val="accent3">
            <a:hueOff val="0"/>
            <a:satOff val="0"/>
            <a:lumOff val="0"/>
            <a:alphaOff val="0"/>
          </a:schemeClr>
        </a:solidFill>
        <a:ln w="25400" cap="flat" cmpd="sng" algn="ctr">
          <a:solidFill>
            <a:srgbClr val="5C8E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sz="2400" b="1" kern="1200" dirty="0" smtClean="0">
              <a:ln>
                <a:noFill/>
              </a:ln>
              <a:solidFill>
                <a:schemeClr val="tx1"/>
              </a:solidFill>
              <a:latin typeface="+mn-ea"/>
              <a:ea typeface="+mn-ea"/>
            </a:rPr>
            <a:t>文化</a:t>
          </a:r>
          <a:endParaRPr lang="en-US" altLang="zh-CN" sz="2400" b="1" kern="1200" dirty="0" smtClean="0">
            <a:ln>
              <a:noFill/>
            </a:ln>
            <a:solidFill>
              <a:schemeClr val="tx1"/>
            </a:solidFill>
            <a:latin typeface="+mn-ea"/>
            <a:ea typeface="+mn-ea"/>
          </a:endParaRPr>
        </a:p>
        <a:p>
          <a:pPr lvl="0" algn="ctr" defTabSz="1066800">
            <a:lnSpc>
              <a:spcPct val="90000"/>
            </a:lnSpc>
            <a:spcBef>
              <a:spcPct val="0"/>
            </a:spcBef>
            <a:spcAft>
              <a:spcPct val="35000"/>
            </a:spcAft>
          </a:pPr>
          <a:r>
            <a:rPr lang="zh-CN" sz="2400" b="1" kern="1200" dirty="0" smtClean="0">
              <a:ln>
                <a:noFill/>
              </a:ln>
              <a:solidFill>
                <a:schemeClr val="tx1"/>
              </a:solidFill>
              <a:latin typeface="+mn-ea"/>
              <a:ea typeface="+mn-ea"/>
            </a:rPr>
            <a:t>建设</a:t>
          </a:r>
          <a:endParaRPr lang="zh-CN" altLang="en-US" sz="2400" b="1" kern="1200" dirty="0">
            <a:ln>
              <a:noFill/>
            </a:ln>
            <a:solidFill>
              <a:schemeClr val="tx1"/>
            </a:solidFill>
            <a:latin typeface="+mn-ea"/>
            <a:ea typeface="+mn-ea"/>
          </a:endParaRPr>
        </a:p>
      </dsp:txBody>
      <dsp:txXfrm>
        <a:off x="2328066" y="2753668"/>
        <a:ext cx="960442" cy="880405"/>
      </dsp:txXfrm>
    </dsp:sp>
    <dsp:sp modelId="{2FB6ADF2-48BF-4673-A086-177183D0BC7A}">
      <dsp:nvSpPr>
        <dsp:cNvPr id="0" name=""/>
        <dsp:cNvSpPr/>
      </dsp:nvSpPr>
      <dsp:spPr>
        <a:xfrm>
          <a:off x="1051478" y="337355"/>
          <a:ext cx="3361548" cy="3361548"/>
        </a:xfrm>
        <a:prstGeom prst="pie">
          <a:avLst>
            <a:gd name="adj1" fmla="val 7560000"/>
            <a:gd name="adj2" fmla="val 11880000"/>
          </a:avLst>
        </a:prstGeom>
        <a:solidFill>
          <a:schemeClr val="accent3">
            <a:hueOff val="0"/>
            <a:satOff val="0"/>
            <a:lumOff val="0"/>
            <a:alphaOff val="0"/>
          </a:schemeClr>
        </a:solidFill>
        <a:ln w="25400" cap="flat" cmpd="sng" algn="ctr">
          <a:solidFill>
            <a:srgbClr val="5C8E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sz="2400" b="1" kern="1200" dirty="0" smtClean="0">
              <a:ln>
                <a:noFill/>
              </a:ln>
              <a:solidFill>
                <a:schemeClr val="tx1"/>
              </a:solidFill>
              <a:latin typeface="+mn-ea"/>
              <a:ea typeface="+mn-ea"/>
            </a:rPr>
            <a:t>社会</a:t>
          </a:r>
          <a:endParaRPr lang="en-US" altLang="zh-CN" sz="2400" b="1" kern="1200" dirty="0" smtClean="0">
            <a:ln>
              <a:noFill/>
            </a:ln>
            <a:solidFill>
              <a:schemeClr val="tx1"/>
            </a:solidFill>
            <a:latin typeface="+mn-ea"/>
            <a:ea typeface="+mn-ea"/>
          </a:endParaRPr>
        </a:p>
        <a:p>
          <a:pPr lvl="0" algn="ctr" defTabSz="1066800">
            <a:lnSpc>
              <a:spcPct val="90000"/>
            </a:lnSpc>
            <a:spcBef>
              <a:spcPct val="0"/>
            </a:spcBef>
            <a:spcAft>
              <a:spcPct val="35000"/>
            </a:spcAft>
          </a:pPr>
          <a:r>
            <a:rPr lang="zh-CN" sz="2400" b="1" kern="1200" dirty="0" smtClean="0">
              <a:ln>
                <a:noFill/>
              </a:ln>
              <a:solidFill>
                <a:schemeClr val="tx1"/>
              </a:solidFill>
              <a:latin typeface="+mn-ea"/>
              <a:ea typeface="+mn-ea"/>
            </a:rPr>
            <a:t>建设</a:t>
          </a:r>
          <a:endParaRPr lang="zh-CN" altLang="en-US" sz="2400" b="1" kern="1200" dirty="0">
            <a:ln>
              <a:noFill/>
            </a:ln>
            <a:solidFill>
              <a:schemeClr val="tx1"/>
            </a:solidFill>
            <a:latin typeface="+mn-ea"/>
            <a:ea typeface="+mn-ea"/>
          </a:endParaRPr>
        </a:p>
      </dsp:txBody>
      <dsp:txXfrm>
        <a:off x="1247568" y="1873263"/>
        <a:ext cx="1000461" cy="800368"/>
      </dsp:txXfrm>
    </dsp:sp>
    <dsp:sp modelId="{4BC3A6D4-42F5-4512-A4B6-4B089A01B700}">
      <dsp:nvSpPr>
        <dsp:cNvPr id="0" name=""/>
        <dsp:cNvSpPr/>
      </dsp:nvSpPr>
      <dsp:spPr>
        <a:xfrm>
          <a:off x="1080291" y="247714"/>
          <a:ext cx="3361548" cy="3361548"/>
        </a:xfrm>
        <a:prstGeom prst="pie">
          <a:avLst>
            <a:gd name="adj1" fmla="val 11880000"/>
            <a:gd name="adj2" fmla="val 16200000"/>
          </a:avLst>
        </a:prstGeom>
        <a:solidFill>
          <a:schemeClr val="accent3">
            <a:hueOff val="0"/>
            <a:satOff val="0"/>
            <a:lumOff val="0"/>
            <a:alphaOff val="0"/>
          </a:schemeClr>
        </a:solidFill>
        <a:ln w="25400" cap="flat" cmpd="sng" algn="ctr">
          <a:solidFill>
            <a:srgbClr val="5C8E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ln>
                <a:noFill/>
              </a:ln>
              <a:solidFill>
                <a:schemeClr val="tx1"/>
              </a:solidFill>
              <a:latin typeface="+mn-ea"/>
              <a:ea typeface="+mn-ea"/>
            </a:rPr>
            <a:t>生态文明建设</a:t>
          </a:r>
          <a:endParaRPr lang="zh-CN" altLang="en-US" sz="2400" b="1" kern="1200" dirty="0">
            <a:ln>
              <a:noFill/>
            </a:ln>
            <a:solidFill>
              <a:schemeClr val="tx1"/>
            </a:solidFill>
            <a:latin typeface="+mn-ea"/>
            <a:ea typeface="+mn-ea"/>
          </a:endParaRPr>
        </a:p>
      </dsp:txBody>
      <dsp:txXfrm>
        <a:off x="1607734" y="812774"/>
        <a:ext cx="1080497" cy="720331"/>
      </dsp:txXfrm>
    </dsp:sp>
    <dsp:sp modelId="{33A6180D-2E1E-4A01-943E-529F239F66DE}">
      <dsp:nvSpPr>
        <dsp:cNvPr id="0" name=""/>
        <dsp:cNvSpPr/>
      </dsp:nvSpPr>
      <dsp:spPr>
        <a:xfrm>
          <a:off x="966481" y="39618"/>
          <a:ext cx="3777740" cy="3777740"/>
        </a:xfrm>
        <a:prstGeom prst="circularArrow">
          <a:avLst>
            <a:gd name="adj1" fmla="val 5085"/>
            <a:gd name="adj2" fmla="val 327528"/>
            <a:gd name="adj3" fmla="val 20192361"/>
            <a:gd name="adj4" fmla="val 16200324"/>
            <a:gd name="adj5" fmla="val 5932"/>
          </a:avLst>
        </a:prstGeom>
        <a:solidFill>
          <a:schemeClr val="accent3">
            <a:tint val="60000"/>
            <a:hueOff val="0"/>
            <a:satOff val="0"/>
            <a:lumOff val="0"/>
            <a:alphaOff val="0"/>
          </a:schemeClr>
        </a:solidFill>
        <a:ln w="19050">
          <a:solidFill>
            <a:srgbClr val="5C8E26"/>
          </a:solidFill>
        </a:ln>
        <a:effectLst/>
      </dsp:spPr>
      <dsp:style>
        <a:lnRef idx="0">
          <a:scrgbClr r="0" g="0" b="0"/>
        </a:lnRef>
        <a:fillRef idx="1">
          <a:scrgbClr r="0" g="0" b="0"/>
        </a:fillRef>
        <a:effectRef idx="0">
          <a:scrgbClr r="0" g="0" b="0"/>
        </a:effectRef>
        <a:fontRef idx="minor">
          <a:schemeClr val="lt1"/>
        </a:fontRef>
      </dsp:style>
    </dsp:sp>
    <dsp:sp modelId="{1AAF6EB6-37A0-4AA3-93F2-FE741D4F7E2B}">
      <dsp:nvSpPr>
        <dsp:cNvPr id="0" name=""/>
        <dsp:cNvSpPr/>
      </dsp:nvSpPr>
      <dsp:spPr>
        <a:xfrm>
          <a:off x="995684" y="129230"/>
          <a:ext cx="3777740" cy="3777740"/>
        </a:xfrm>
        <a:prstGeom prst="circularArrow">
          <a:avLst>
            <a:gd name="adj1" fmla="val 5085"/>
            <a:gd name="adj2" fmla="val 327528"/>
            <a:gd name="adj3" fmla="val 2912753"/>
            <a:gd name="adj4" fmla="val 20519953"/>
            <a:gd name="adj5" fmla="val 5932"/>
          </a:avLst>
        </a:prstGeom>
        <a:solidFill>
          <a:schemeClr val="accent3">
            <a:tint val="60000"/>
            <a:hueOff val="0"/>
            <a:satOff val="0"/>
            <a:lumOff val="0"/>
            <a:alphaOff val="0"/>
          </a:schemeClr>
        </a:solidFill>
        <a:ln w="19050">
          <a:solidFill>
            <a:srgbClr val="5C8E26"/>
          </a:solidFill>
        </a:ln>
        <a:effectLst/>
      </dsp:spPr>
      <dsp:style>
        <a:lnRef idx="0">
          <a:scrgbClr r="0" g="0" b="0"/>
        </a:lnRef>
        <a:fillRef idx="1">
          <a:scrgbClr r="0" g="0" b="0"/>
        </a:fillRef>
        <a:effectRef idx="0">
          <a:scrgbClr r="0" g="0" b="0"/>
        </a:effectRef>
        <a:fontRef idx="minor">
          <a:schemeClr val="lt1"/>
        </a:fontRef>
      </dsp:style>
    </dsp:sp>
    <dsp:sp modelId="{BD73444B-83B5-4C63-9F50-AB6679D09F9E}">
      <dsp:nvSpPr>
        <dsp:cNvPr id="0" name=""/>
        <dsp:cNvSpPr/>
      </dsp:nvSpPr>
      <dsp:spPr>
        <a:xfrm>
          <a:off x="919417" y="184624"/>
          <a:ext cx="3777740" cy="3777740"/>
        </a:xfrm>
        <a:prstGeom prst="circularArrow">
          <a:avLst>
            <a:gd name="adj1" fmla="val 5085"/>
            <a:gd name="adj2" fmla="val 327528"/>
            <a:gd name="adj3" fmla="val 7232777"/>
            <a:gd name="adj4" fmla="val 3239695"/>
            <a:gd name="adj5" fmla="val 5932"/>
          </a:avLst>
        </a:prstGeom>
        <a:solidFill>
          <a:schemeClr val="accent3">
            <a:tint val="60000"/>
            <a:hueOff val="0"/>
            <a:satOff val="0"/>
            <a:lumOff val="0"/>
            <a:alphaOff val="0"/>
          </a:schemeClr>
        </a:solidFill>
        <a:ln w="19050">
          <a:solidFill>
            <a:srgbClr val="5C8E26"/>
          </a:solidFill>
        </a:ln>
        <a:effectLst/>
      </dsp:spPr>
      <dsp:style>
        <a:lnRef idx="0">
          <a:scrgbClr r="0" g="0" b="0"/>
        </a:lnRef>
        <a:fillRef idx="1">
          <a:scrgbClr r="0" g="0" b="0"/>
        </a:fillRef>
        <a:effectRef idx="0">
          <a:scrgbClr r="0" g="0" b="0"/>
        </a:effectRef>
        <a:fontRef idx="minor">
          <a:schemeClr val="lt1"/>
        </a:fontRef>
      </dsp:style>
    </dsp:sp>
    <dsp:sp modelId="{30A81BF2-70DE-449A-9631-D0CDA6085B72}">
      <dsp:nvSpPr>
        <dsp:cNvPr id="0" name=""/>
        <dsp:cNvSpPr/>
      </dsp:nvSpPr>
      <dsp:spPr>
        <a:xfrm>
          <a:off x="843150" y="129230"/>
          <a:ext cx="3777740" cy="3777740"/>
        </a:xfrm>
        <a:prstGeom prst="circularArrow">
          <a:avLst>
            <a:gd name="adj1" fmla="val 5085"/>
            <a:gd name="adj2" fmla="val 327528"/>
            <a:gd name="adj3" fmla="val 11552519"/>
            <a:gd name="adj4" fmla="val 7559718"/>
            <a:gd name="adj5" fmla="val 5932"/>
          </a:avLst>
        </a:prstGeom>
        <a:solidFill>
          <a:schemeClr val="accent3">
            <a:tint val="60000"/>
            <a:hueOff val="0"/>
            <a:satOff val="0"/>
            <a:lumOff val="0"/>
            <a:alphaOff val="0"/>
          </a:schemeClr>
        </a:solidFill>
        <a:ln w="19050">
          <a:solidFill>
            <a:srgbClr val="5C8E26"/>
          </a:solidFill>
        </a:ln>
        <a:effectLst/>
      </dsp:spPr>
      <dsp:style>
        <a:lnRef idx="0">
          <a:scrgbClr r="0" g="0" b="0"/>
        </a:lnRef>
        <a:fillRef idx="1">
          <a:scrgbClr r="0" g="0" b="0"/>
        </a:fillRef>
        <a:effectRef idx="0">
          <a:scrgbClr r="0" g="0" b="0"/>
        </a:effectRef>
        <a:fontRef idx="minor">
          <a:schemeClr val="lt1"/>
        </a:fontRef>
      </dsp:style>
    </dsp:sp>
    <dsp:sp modelId="{4EC92578-8BB2-4254-A38D-893C899A777D}">
      <dsp:nvSpPr>
        <dsp:cNvPr id="0" name=""/>
        <dsp:cNvSpPr/>
      </dsp:nvSpPr>
      <dsp:spPr>
        <a:xfrm>
          <a:off x="872354" y="39618"/>
          <a:ext cx="3777740" cy="3777740"/>
        </a:xfrm>
        <a:prstGeom prst="circularArrow">
          <a:avLst>
            <a:gd name="adj1" fmla="val 5085"/>
            <a:gd name="adj2" fmla="val 327528"/>
            <a:gd name="adj3" fmla="val 15872148"/>
            <a:gd name="adj4" fmla="val 11880111"/>
            <a:gd name="adj5" fmla="val 5932"/>
          </a:avLst>
        </a:prstGeom>
        <a:solidFill>
          <a:schemeClr val="accent3">
            <a:tint val="60000"/>
            <a:hueOff val="0"/>
            <a:satOff val="0"/>
            <a:lumOff val="0"/>
            <a:alphaOff val="0"/>
          </a:schemeClr>
        </a:solidFill>
        <a:ln w="19050">
          <a:solidFill>
            <a:srgbClr val="5C8E26"/>
          </a:solid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9F2164FA-9B0E-4716-B3D8-04F58FBE5358}" type="datetimeFigureOut">
              <a:rPr lang="zh-CN" altLang="en-US"/>
              <a:pPr>
                <a:defRPr/>
              </a:pPr>
              <a:t>2013/5/8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0958920-2099-4E41-8094-B6DED561CDE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48D25CB-ED44-44ED-828D-4B7E44E1DC23}" type="datetimeFigureOut">
              <a:rPr lang="zh-CN" altLang="en-US"/>
              <a:pPr>
                <a:defRPr/>
              </a:pPr>
              <a:t>2013/5/8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9786CD0-B000-4C02-A8ED-5F5901DF400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6CDA909-4A2D-463B-A5B4-B0D176147603}" type="datetimeFigureOut">
              <a:rPr lang="zh-CN" altLang="en-US"/>
              <a:pPr>
                <a:defRPr/>
              </a:pPr>
              <a:t>2013/5/8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791EEFC-30C0-4C37-B9B7-DC09305F39D0}"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A917DF8-28B0-43F6-82FB-0E21ADBAE83A}" type="datetimeFigureOut">
              <a:rPr lang="zh-CN" altLang="en-US"/>
              <a:pPr>
                <a:defRPr/>
              </a:pPr>
              <a:t>2013/5/8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5081783-F26E-4970-B3BD-A5D951AAE347}"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25EAFEC-8311-4034-BDF6-3B6765DC5AEA}" type="datetimeFigureOut">
              <a:rPr lang="zh-CN" altLang="en-US"/>
              <a:pPr>
                <a:defRPr/>
              </a:pPr>
              <a:t>2013/5/8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8D845D-2915-4710-81E8-2588584A3475}"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85E74BF-8747-44D5-BEDE-063BBA4EACB9}" type="datetimeFigureOut">
              <a:rPr lang="zh-CN" altLang="en-US"/>
              <a:pPr>
                <a:defRPr/>
              </a:pPr>
              <a:t>2013/5/8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EA2FF8B-3374-42D8-824B-AA64A8A05EF6}"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4D612D3-B093-43AB-8C6F-34B4F5C9EE77}" type="datetimeFigureOut">
              <a:rPr lang="zh-CN" altLang="en-US"/>
              <a:pPr>
                <a:defRPr/>
              </a:pPr>
              <a:t>2013/5/8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95D80A1-4169-4CB5-898A-EC8852F6D569}"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DA69CCCA-8A3C-43E3-9BAB-B351EDFD7B69}" type="datetimeFigureOut">
              <a:rPr lang="zh-CN" altLang="en-US"/>
              <a:pPr>
                <a:defRPr/>
              </a:pPr>
              <a:t>2013/5/8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F9B3F0E-A2BB-491C-9581-9E3ECFBDEB9B}"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9FD2010B-0C29-461A-A55D-2DACD816B410}" type="datetimeFigureOut">
              <a:rPr lang="zh-CN" altLang="en-US"/>
              <a:pPr>
                <a:defRPr/>
              </a:pPr>
              <a:t>2013/5/8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805A753-1603-4D1F-951E-8C01D01A3CBF}"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64B2626-84BA-4FF6-86A2-20DC91F5870D}" type="datetimeFigureOut">
              <a:rPr lang="zh-CN" altLang="en-US"/>
              <a:pPr>
                <a:defRPr/>
              </a:pPr>
              <a:t>2013/5/8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90900DA-C8DE-4338-ACFF-4FE0EBCDB008}"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AAFA6C1-43D8-4705-942F-7AFC30007C14}" type="datetimeFigureOut">
              <a:rPr lang="zh-CN" altLang="en-US"/>
              <a:pPr>
                <a:defRPr/>
              </a:pPr>
              <a:t>2013/5/8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05C35BC-28D5-43B7-9EB6-83D0C0BA6A59}"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BE59F2B-49A3-4E96-83E5-1FC3D736F7A2}" type="datetimeFigureOut">
              <a:rPr lang="zh-CN" altLang="en-US"/>
              <a:pPr>
                <a:defRPr/>
              </a:pPr>
              <a:t>2013/5/8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20CA31C-970D-4EBA-90F4-C6C2B0A212D2}"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099"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4F4BED3-19A7-447D-9EB5-BD73CFAAFD09}" type="datetimeFigureOut">
              <a:rPr lang="zh-CN" altLang="en-US"/>
              <a:pPr>
                <a:defRPr/>
              </a:pPr>
              <a:t>2013/5/8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3255AC1-ADFA-4D70-96FC-1E8CB98F093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2.png"/><Relationship Id="rId7" Type="http://schemas.openxmlformats.org/officeDocument/2006/relationships/chart" Target="../charts/chart13.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chart" Target="../charts/chart16.xml"/><Relationship Id="rId4" Type="http://schemas.openxmlformats.org/officeDocument/2006/relationships/image" Target="../media/image7.png"/><Relationship Id="rId9" Type="http://schemas.openxmlformats.org/officeDocument/2006/relationships/chart" Target="../charts/chart15.xml"/></Relationships>
</file>

<file path=ppt/slides/_rels/slide2.xml.rels><?xml version="1.0" encoding="UTF-8" standalone="yes"?>
<Relationships xmlns="http://schemas.openxmlformats.org/package/2006/relationships"><Relationship Id="rId8" Type="http://schemas.openxmlformats.org/officeDocument/2006/relationships/oleObject" Target="../embeddings/Microsoft_Office_Excel_97-2003____1.xls"/><Relationship Id="rId13"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oleObject" Target="../embeddings/Microsoft_Office_Excel_97-2003____3.xls"/><Relationship Id="rId4" Type="http://schemas.openxmlformats.org/officeDocument/2006/relationships/image" Target="../media/image7.png"/><Relationship Id="rId9" Type="http://schemas.openxmlformats.org/officeDocument/2006/relationships/oleObject" Target="../embeddings/Microsoft_Office_Excel_97-2003____2.xls"/></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0.png"/><Relationship Id="rId10" Type="http://schemas.openxmlformats.org/officeDocument/2006/relationships/image" Target="../media/image17.jpeg"/><Relationship Id="rId4" Type="http://schemas.openxmlformats.org/officeDocument/2006/relationships/image" Target="../media/image9.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6.jpeg"/><Relationship Id="rId7" Type="http://schemas.openxmlformats.org/officeDocument/2006/relationships/oleObject" Target="../embeddings/Microsoft_Office_Excel_97-2003____4.xls"/><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oleObject" Target="../embeddings/Microsoft_Office_Excel_97-2003____5.xls"/><Relationship Id="rId4" Type="http://schemas.openxmlformats.org/officeDocument/2006/relationships/image" Target="../media/image12.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hart" Target="../charts/chart5.xml"/><Relationship Id="rId3" Type="http://schemas.openxmlformats.org/officeDocument/2006/relationships/image" Target="../media/image25.png"/><Relationship Id="rId7" Type="http://schemas.openxmlformats.org/officeDocument/2006/relationships/image" Target="../media/image12.png"/><Relationship Id="rId12" Type="http://schemas.openxmlformats.org/officeDocument/2006/relationships/chart" Target="../charts/chart4.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27.jpeg"/><Relationship Id="rId11" Type="http://schemas.openxmlformats.org/officeDocument/2006/relationships/chart" Target="../charts/chart3.xml"/><Relationship Id="rId5" Type="http://schemas.openxmlformats.org/officeDocument/2006/relationships/image" Target="../media/image26.jpeg"/><Relationship Id="rId10" Type="http://schemas.openxmlformats.org/officeDocument/2006/relationships/chart" Target="../charts/chart2.xml"/><Relationship Id="rId4" Type="http://schemas.openxmlformats.org/officeDocument/2006/relationships/image" Target="../media/image16.png"/><Relationship Id="rId9" Type="http://schemas.openxmlformats.org/officeDocument/2006/relationships/chart" Target="../charts/chart1.xml"/><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26" Type="http://schemas.openxmlformats.org/officeDocument/2006/relationships/image" Target="../media/image9.png"/><Relationship Id="rId3" Type="http://schemas.openxmlformats.org/officeDocument/2006/relationships/image" Target="../media/image30.png"/><Relationship Id="rId21" Type="http://schemas.openxmlformats.org/officeDocument/2006/relationships/diagramLayout" Target="../diagrams/layout4.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5" Type="http://schemas.openxmlformats.org/officeDocument/2006/relationships/image" Target="../media/image7.png"/><Relationship Id="rId2" Type="http://schemas.openxmlformats.org/officeDocument/2006/relationships/image" Target="../media/image6.jpeg"/><Relationship Id="rId16" Type="http://schemas.openxmlformats.org/officeDocument/2006/relationships/diagramLayout" Target="../diagrams/layout3.xml"/><Relationship Id="rId20" Type="http://schemas.openxmlformats.org/officeDocument/2006/relationships/diagramData" Target="../diagrams/data4.xml"/><Relationship Id="rId1" Type="http://schemas.openxmlformats.org/officeDocument/2006/relationships/slideLayout" Target="../slideLayouts/slideLayout12.xml"/><Relationship Id="rId6" Type="http://schemas.openxmlformats.org/officeDocument/2006/relationships/diagramLayout" Target="../diagrams/layout1.xml"/><Relationship Id="rId11" Type="http://schemas.openxmlformats.org/officeDocument/2006/relationships/diagramLayout" Target="../diagrams/layout2.xml"/><Relationship Id="rId24" Type="http://schemas.microsoft.com/office/2007/relationships/diagramDrawing" Target="../diagrams/drawing4.xml"/><Relationship Id="rId5" Type="http://schemas.openxmlformats.org/officeDocument/2006/relationships/diagramData" Target="../diagrams/data1.xml"/><Relationship Id="rId15" Type="http://schemas.openxmlformats.org/officeDocument/2006/relationships/diagramData" Target="../diagrams/data3.xml"/><Relationship Id="rId23" Type="http://schemas.openxmlformats.org/officeDocument/2006/relationships/diagramColors" Target="../diagrams/colors4.xml"/><Relationship Id="rId28" Type="http://schemas.openxmlformats.org/officeDocument/2006/relationships/image" Target="../media/image2.png"/><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23.png"/><Relationship Id="rId9" Type="http://schemas.microsoft.com/office/2007/relationships/diagramDrawing" Target="../diagrams/drawing1.xml"/><Relationship Id="rId14" Type="http://schemas.microsoft.com/office/2007/relationships/diagramDrawing" Target="../diagrams/drawing2.xml"/><Relationship Id="rId22" Type="http://schemas.openxmlformats.org/officeDocument/2006/relationships/diagramQuickStyle" Target="../diagrams/quickStyle4.xml"/><Relationship Id="rId27"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11.xml"/><Relationship Id="rId3" Type="http://schemas.openxmlformats.org/officeDocument/2006/relationships/image" Target="../media/image31.png"/><Relationship Id="rId7" Type="http://schemas.openxmlformats.org/officeDocument/2006/relationships/image" Target="../media/image16.png"/><Relationship Id="rId12" Type="http://schemas.openxmlformats.org/officeDocument/2006/relationships/chart" Target="../charts/chart10.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chart" Target="../charts/chart9.xml"/><Relationship Id="rId5" Type="http://schemas.openxmlformats.org/officeDocument/2006/relationships/image" Target="../media/image9.png"/><Relationship Id="rId15" Type="http://schemas.openxmlformats.org/officeDocument/2006/relationships/image" Target="../media/image2.png"/><Relationship Id="rId10" Type="http://schemas.openxmlformats.org/officeDocument/2006/relationships/chart" Target="../charts/chart8.xml"/><Relationship Id="rId4" Type="http://schemas.openxmlformats.org/officeDocument/2006/relationships/image" Target="../media/image7.png"/><Relationship Id="rId9" Type="http://schemas.openxmlformats.org/officeDocument/2006/relationships/chart" Target="../charts/chart7.xml"/><Relationship Id="rId14" Type="http://schemas.openxmlformats.org/officeDocument/2006/relationships/chart" Target="../charts/chart12.xml"/></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35.jpeg"/><Relationship Id="rId12"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34.jpeg"/><Relationship Id="rId11" Type="http://schemas.openxmlformats.org/officeDocument/2006/relationships/image" Target="../media/image7.png"/><Relationship Id="rId5" Type="http://schemas.openxmlformats.org/officeDocument/2006/relationships/image" Target="../media/image33.jpeg"/><Relationship Id="rId15" Type="http://schemas.openxmlformats.org/officeDocument/2006/relationships/image" Target="../media/image39.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170" name="图片 3" descr="杂志社logo带网址 单.png"/>
          <p:cNvPicPr>
            <a:picLocks noChangeAspect="1"/>
          </p:cNvPicPr>
          <p:nvPr/>
        </p:nvPicPr>
        <p:blipFill>
          <a:blip r:embed="rId3" cstate="print"/>
          <a:srcRect/>
          <a:stretch>
            <a:fillRect/>
          </a:stretch>
        </p:blipFill>
        <p:spPr bwMode="auto">
          <a:xfrm>
            <a:off x="7235825" y="6415088"/>
            <a:ext cx="1728788" cy="3270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2770" name="图片 1" descr="杂志社logo带网址 单.png"/>
          <p:cNvPicPr>
            <a:picLocks noChangeAspect="1"/>
          </p:cNvPicPr>
          <p:nvPr/>
        </p:nvPicPr>
        <p:blipFill>
          <a:blip r:embed="rId3" cstate="print"/>
          <a:srcRect/>
          <a:stretch>
            <a:fillRect/>
          </a:stretch>
        </p:blipFill>
        <p:spPr bwMode="auto">
          <a:xfrm>
            <a:off x="6948488" y="6270625"/>
            <a:ext cx="1727200" cy="327025"/>
          </a:xfrm>
          <a:prstGeom prst="rect">
            <a:avLst/>
          </a:prstGeom>
          <a:noFill/>
          <a:ln w="9525">
            <a:noFill/>
            <a:miter lim="800000"/>
            <a:headEnd/>
            <a:tailEnd/>
          </a:ln>
        </p:spPr>
      </p:pic>
      <p:grpSp>
        <p:nvGrpSpPr>
          <p:cNvPr id="2" name="组合 6"/>
          <p:cNvGrpSpPr>
            <a:grpSpLocks/>
          </p:cNvGrpSpPr>
          <p:nvPr/>
        </p:nvGrpSpPr>
        <p:grpSpPr bwMode="auto">
          <a:xfrm>
            <a:off x="468313" y="333375"/>
            <a:ext cx="7991475" cy="1439863"/>
            <a:chOff x="467544" y="404664"/>
            <a:chExt cx="7992888" cy="1440160"/>
          </a:xfrm>
        </p:grpSpPr>
        <p:pic>
          <p:nvPicPr>
            <p:cNvPr id="32793" name="图片 7" descr="便条纸1.png"/>
            <p:cNvPicPr>
              <a:picLocks noChangeAspect="1"/>
            </p:cNvPicPr>
            <p:nvPr/>
          </p:nvPicPr>
          <p:blipFill>
            <a:blip r:embed="rId4" cstate="print"/>
            <a:srcRect/>
            <a:stretch>
              <a:fillRect/>
            </a:stretch>
          </p:blipFill>
          <p:spPr bwMode="auto">
            <a:xfrm>
              <a:off x="467544" y="476672"/>
              <a:ext cx="7920879" cy="1368152"/>
            </a:xfrm>
            <a:prstGeom prst="rect">
              <a:avLst/>
            </a:prstGeom>
            <a:noFill/>
            <a:ln w="9525">
              <a:noFill/>
              <a:miter lim="800000"/>
              <a:headEnd/>
              <a:tailEnd/>
            </a:ln>
          </p:spPr>
        </p:pic>
        <p:sp>
          <p:nvSpPr>
            <p:cNvPr id="32794" name="矩形 8"/>
            <p:cNvSpPr>
              <a:spLocks noChangeArrowheads="1"/>
            </p:cNvSpPr>
            <p:nvPr/>
          </p:nvSpPr>
          <p:spPr bwMode="auto">
            <a:xfrm>
              <a:off x="611560" y="459829"/>
              <a:ext cx="7848872" cy="1384995"/>
            </a:xfrm>
            <a:prstGeom prst="rect">
              <a:avLst/>
            </a:prstGeom>
            <a:noFill/>
            <a:ln w="9525">
              <a:noFill/>
              <a:miter lim="800000"/>
              <a:headEnd/>
              <a:tailEnd/>
            </a:ln>
          </p:spPr>
          <p:txBody>
            <a:bodyPr>
              <a:spAutoFit/>
            </a:bodyPr>
            <a:lstStyle/>
            <a:p>
              <a:r>
                <a:rPr lang="zh-CN" altLang="en-US" sz="2800" b="1">
                  <a:latin typeface="黑体" pitchFamily="49" charset="-122"/>
                  <a:ea typeface="黑体" pitchFamily="49" charset="-122"/>
                </a:rPr>
                <a:t>（</a:t>
              </a:r>
              <a:r>
                <a:rPr lang="zh-CN" altLang="zh-CN" sz="2800" b="1">
                  <a:latin typeface="黑体" pitchFamily="49" charset="-122"/>
                  <a:ea typeface="黑体" pitchFamily="49" charset="-122"/>
                </a:rPr>
                <a:t>二</a:t>
              </a:r>
              <a:r>
                <a:rPr lang="zh-CN" altLang="en-US" sz="2800" b="1">
                  <a:latin typeface="黑体" pitchFamily="49" charset="-122"/>
                  <a:ea typeface="黑体" pitchFamily="49" charset="-122"/>
                </a:rPr>
                <a:t>）</a:t>
              </a:r>
              <a:r>
                <a:rPr lang="zh-CN" altLang="zh-CN" sz="2800" b="1">
                  <a:latin typeface="黑体" pitchFamily="49" charset="-122"/>
                  <a:ea typeface="黑体" pitchFamily="49" charset="-122"/>
                </a:rPr>
                <a:t>形成节约资源和保护环境的空间结构、产业结构、生产方式、生活方式，推进环境保护与经济发展的协调融合</a:t>
              </a:r>
              <a:endParaRPr lang="zh-CN" altLang="en-US" sz="2800">
                <a:latin typeface="黑体" pitchFamily="49" charset="-122"/>
                <a:ea typeface="黑体" pitchFamily="49" charset="-122"/>
              </a:endParaRPr>
            </a:p>
          </p:txBody>
        </p:sp>
        <p:pic>
          <p:nvPicPr>
            <p:cNvPr id="32795" name="图片 9" descr="订书钉.png"/>
            <p:cNvPicPr>
              <a:picLocks noChangeAspect="1"/>
            </p:cNvPicPr>
            <p:nvPr/>
          </p:nvPicPr>
          <p:blipFill>
            <a:blip r:embed="rId5" cstate="print"/>
            <a:srcRect/>
            <a:stretch>
              <a:fillRect/>
            </a:stretch>
          </p:blipFill>
          <p:spPr bwMode="auto">
            <a:xfrm>
              <a:off x="611560" y="404664"/>
              <a:ext cx="18286" cy="268202"/>
            </a:xfrm>
            <a:prstGeom prst="rect">
              <a:avLst/>
            </a:prstGeom>
            <a:noFill/>
            <a:ln w="9525">
              <a:noFill/>
              <a:miter lim="800000"/>
              <a:headEnd/>
              <a:tailEnd/>
            </a:ln>
          </p:spPr>
        </p:pic>
        <p:pic>
          <p:nvPicPr>
            <p:cNvPr id="32796" name="图片 10" descr="订书钉2.png"/>
            <p:cNvPicPr>
              <a:picLocks noChangeAspect="1"/>
            </p:cNvPicPr>
            <p:nvPr/>
          </p:nvPicPr>
          <p:blipFill>
            <a:blip r:embed="rId6" cstate="print"/>
            <a:srcRect/>
            <a:stretch>
              <a:fillRect/>
            </a:stretch>
          </p:blipFill>
          <p:spPr bwMode="auto">
            <a:xfrm>
              <a:off x="8100392" y="1628800"/>
              <a:ext cx="292584" cy="79241"/>
            </a:xfrm>
            <a:prstGeom prst="rect">
              <a:avLst/>
            </a:prstGeom>
            <a:noFill/>
            <a:ln w="9525">
              <a:noFill/>
              <a:miter lim="800000"/>
              <a:headEnd/>
              <a:tailEnd/>
            </a:ln>
          </p:spPr>
        </p:pic>
      </p:grpSp>
      <p:sp>
        <p:nvSpPr>
          <p:cNvPr id="14" name="TextBox 13"/>
          <p:cNvSpPr txBox="1">
            <a:spLocks noChangeArrowheads="1"/>
          </p:cNvSpPr>
          <p:nvPr/>
        </p:nvSpPr>
        <p:spPr bwMode="auto">
          <a:xfrm>
            <a:off x="539750" y="3336925"/>
            <a:ext cx="3775075" cy="522288"/>
          </a:xfrm>
          <a:prstGeom prst="rect">
            <a:avLst/>
          </a:prstGeom>
          <a:noFill/>
          <a:ln w="9525">
            <a:noFill/>
            <a:miter lim="800000"/>
            <a:headEnd/>
            <a:tailEnd/>
          </a:ln>
        </p:spPr>
        <p:txBody>
          <a:bodyPr wrap="none">
            <a:spAutoFit/>
          </a:bodyPr>
          <a:lstStyle/>
          <a:p>
            <a:r>
              <a:rPr lang="zh-CN" altLang="en-US" sz="2800">
                <a:latin typeface="Calibri" pitchFamily="34" charset="0"/>
              </a:rPr>
              <a:t>工业对资源环境的影响</a:t>
            </a:r>
          </a:p>
        </p:txBody>
      </p:sp>
      <p:graphicFrame>
        <p:nvGraphicFramePr>
          <p:cNvPr id="15" name="图表 14"/>
          <p:cNvGraphicFramePr>
            <a:graphicFrameLocks/>
          </p:cNvGraphicFramePr>
          <p:nvPr/>
        </p:nvGraphicFramePr>
        <p:xfrm>
          <a:off x="273050" y="1630363"/>
          <a:ext cx="4421188" cy="1901825"/>
        </p:xfrm>
        <a:graphic>
          <a:graphicData uri="http://schemas.openxmlformats.org/drawingml/2006/chart">
            <c:chart xmlns:c="http://schemas.openxmlformats.org/drawingml/2006/chart" xmlns:r="http://schemas.openxmlformats.org/officeDocument/2006/relationships" r:id="rId7"/>
          </a:graphicData>
        </a:graphic>
      </p:graphicFrame>
      <p:sp>
        <p:nvSpPr>
          <p:cNvPr id="16" name="矩形 15"/>
          <p:cNvSpPr/>
          <p:nvPr/>
        </p:nvSpPr>
        <p:spPr>
          <a:xfrm>
            <a:off x="2555875" y="2041525"/>
            <a:ext cx="1979613" cy="523875"/>
          </a:xfrm>
          <a:prstGeom prst="rect">
            <a:avLst/>
          </a:prstGeom>
        </p:spPr>
        <p:txBody>
          <a:bodyPr wrap="none">
            <a:spAutoFit/>
          </a:bodyPr>
          <a:lstStyle/>
          <a:p>
            <a:pPr fontAlgn="auto">
              <a:spcBef>
                <a:spcPts val="0"/>
              </a:spcBef>
              <a:spcAft>
                <a:spcPts val="0"/>
              </a:spcAft>
              <a:defRPr/>
            </a:pPr>
            <a:r>
              <a:rPr lang="en-US" altLang="zh-CN" sz="2800" u="sng" dirty="0">
                <a:latin typeface="+mn-ea"/>
                <a:ea typeface="+mn-ea"/>
              </a:rPr>
              <a:t>1864.4</a:t>
            </a:r>
            <a:r>
              <a:rPr lang="zh-CN" altLang="en-US" sz="2800" u="sng" dirty="0">
                <a:latin typeface="+mn-ea"/>
                <a:ea typeface="+mn-ea"/>
              </a:rPr>
              <a:t>万吨</a:t>
            </a:r>
          </a:p>
        </p:txBody>
      </p:sp>
      <p:sp>
        <p:nvSpPr>
          <p:cNvPr id="17" name="TextBox 16"/>
          <p:cNvSpPr txBox="1">
            <a:spLocks noChangeArrowheads="1"/>
          </p:cNvSpPr>
          <p:nvPr/>
        </p:nvSpPr>
        <p:spPr bwMode="auto">
          <a:xfrm>
            <a:off x="4716463" y="2997200"/>
            <a:ext cx="3775075" cy="522288"/>
          </a:xfrm>
          <a:prstGeom prst="rect">
            <a:avLst/>
          </a:prstGeom>
          <a:noFill/>
          <a:ln w="9525">
            <a:noFill/>
            <a:miter lim="800000"/>
            <a:headEnd/>
            <a:tailEnd/>
          </a:ln>
        </p:spPr>
        <p:txBody>
          <a:bodyPr wrap="none">
            <a:spAutoFit/>
          </a:bodyPr>
          <a:lstStyle/>
          <a:p>
            <a:r>
              <a:rPr lang="zh-CN" altLang="en-US" sz="2800">
                <a:latin typeface="Calibri" pitchFamily="34" charset="0"/>
              </a:rPr>
              <a:t>农业对资源环境的影响</a:t>
            </a:r>
          </a:p>
        </p:txBody>
      </p:sp>
      <p:graphicFrame>
        <p:nvGraphicFramePr>
          <p:cNvPr id="18" name="图表 17"/>
          <p:cNvGraphicFramePr>
            <a:graphicFrameLocks/>
          </p:cNvGraphicFramePr>
          <p:nvPr/>
        </p:nvGraphicFramePr>
        <p:xfrm>
          <a:off x="5026025" y="1290638"/>
          <a:ext cx="3484563" cy="1901825"/>
        </p:xfrm>
        <a:graphic>
          <a:graphicData uri="http://schemas.openxmlformats.org/drawingml/2006/chart">
            <c:chart xmlns:c="http://schemas.openxmlformats.org/drawingml/2006/chart" xmlns:r="http://schemas.openxmlformats.org/officeDocument/2006/relationships" r:id="rId8"/>
          </a:graphicData>
        </a:graphic>
      </p:graphicFrame>
      <p:cxnSp>
        <p:nvCxnSpPr>
          <p:cNvPr id="20" name="直接连接符 19"/>
          <p:cNvCxnSpPr/>
          <p:nvPr/>
        </p:nvCxnSpPr>
        <p:spPr>
          <a:xfrm flipH="1">
            <a:off x="2268538" y="2473325"/>
            <a:ext cx="431800" cy="28892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875463" y="1773238"/>
            <a:ext cx="1082675" cy="523875"/>
          </a:xfrm>
          <a:prstGeom prst="rect">
            <a:avLst/>
          </a:prstGeom>
        </p:spPr>
        <p:txBody>
          <a:bodyPr wrap="none">
            <a:spAutoFit/>
          </a:bodyPr>
          <a:lstStyle/>
          <a:p>
            <a:pPr fontAlgn="auto">
              <a:spcBef>
                <a:spcPts val="0"/>
              </a:spcBef>
              <a:spcAft>
                <a:spcPts val="0"/>
              </a:spcAft>
              <a:defRPr/>
            </a:pPr>
            <a:r>
              <a:rPr lang="en-US" altLang="zh-CN" sz="2800" u="sng" dirty="0">
                <a:latin typeface="+mn-ea"/>
                <a:ea typeface="+mn-ea"/>
              </a:rPr>
              <a:t>62.4%</a:t>
            </a:r>
            <a:endParaRPr lang="zh-CN" altLang="en-US" sz="2800" u="sng" dirty="0">
              <a:latin typeface="+mn-ea"/>
              <a:ea typeface="+mn-ea"/>
            </a:endParaRPr>
          </a:p>
        </p:txBody>
      </p:sp>
      <p:cxnSp>
        <p:nvCxnSpPr>
          <p:cNvPr id="22" name="直接连接符 21"/>
          <p:cNvCxnSpPr/>
          <p:nvPr/>
        </p:nvCxnSpPr>
        <p:spPr>
          <a:xfrm flipH="1">
            <a:off x="6588125" y="2203450"/>
            <a:ext cx="433388" cy="28892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图表 22"/>
          <p:cNvGraphicFramePr>
            <a:graphicFrameLocks/>
          </p:cNvGraphicFramePr>
          <p:nvPr/>
        </p:nvGraphicFramePr>
        <p:xfrm>
          <a:off x="-592138" y="3646488"/>
          <a:ext cx="5935663" cy="2262187"/>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Box 23"/>
          <p:cNvSpPr txBox="1"/>
          <p:nvPr/>
        </p:nvSpPr>
        <p:spPr>
          <a:xfrm>
            <a:off x="2557463" y="4221163"/>
            <a:ext cx="722312" cy="522287"/>
          </a:xfrm>
          <a:prstGeom prst="rect">
            <a:avLst/>
          </a:prstGeom>
          <a:noFill/>
        </p:spPr>
        <p:txBody>
          <a:bodyPr wrap="none">
            <a:spAutoFit/>
          </a:bodyPr>
          <a:lstStyle/>
          <a:p>
            <a:pPr fontAlgn="auto">
              <a:spcBef>
                <a:spcPts val="0"/>
              </a:spcBef>
              <a:spcAft>
                <a:spcPts val="0"/>
              </a:spcAft>
              <a:defRPr/>
            </a:pPr>
            <a:r>
              <a:rPr lang="en-US" altLang="zh-CN" sz="2800" u="sng" dirty="0">
                <a:latin typeface="+mn-ea"/>
                <a:ea typeface="+mn-ea"/>
              </a:rPr>
              <a:t>26%</a:t>
            </a:r>
            <a:endParaRPr lang="zh-CN" altLang="en-US" sz="2800" u="sng" dirty="0">
              <a:latin typeface="+mn-ea"/>
              <a:ea typeface="+mn-ea"/>
            </a:endParaRPr>
          </a:p>
        </p:txBody>
      </p:sp>
      <p:sp>
        <p:nvSpPr>
          <p:cNvPr id="25" name="TextBox 24"/>
          <p:cNvSpPr txBox="1">
            <a:spLocks noChangeArrowheads="1"/>
          </p:cNvSpPr>
          <p:nvPr/>
        </p:nvSpPr>
        <p:spPr bwMode="auto">
          <a:xfrm>
            <a:off x="395288" y="5568950"/>
            <a:ext cx="4494212" cy="523875"/>
          </a:xfrm>
          <a:prstGeom prst="rect">
            <a:avLst/>
          </a:prstGeom>
          <a:noFill/>
          <a:ln w="9525">
            <a:noFill/>
            <a:miter lim="800000"/>
            <a:headEnd/>
            <a:tailEnd/>
          </a:ln>
        </p:spPr>
        <p:txBody>
          <a:bodyPr wrap="none">
            <a:spAutoFit/>
          </a:bodyPr>
          <a:lstStyle/>
          <a:p>
            <a:r>
              <a:rPr lang="zh-CN" altLang="en-US" sz="2800">
                <a:latin typeface="Calibri" pitchFamily="34" charset="0"/>
              </a:rPr>
              <a:t>交通运输对资源环境的影响</a:t>
            </a:r>
          </a:p>
        </p:txBody>
      </p:sp>
      <p:sp>
        <p:nvSpPr>
          <p:cNvPr id="26" name="TextBox 25"/>
          <p:cNvSpPr txBox="1"/>
          <p:nvPr/>
        </p:nvSpPr>
        <p:spPr>
          <a:xfrm>
            <a:off x="4643438" y="5157788"/>
            <a:ext cx="4135437" cy="523875"/>
          </a:xfrm>
          <a:prstGeom prst="rect">
            <a:avLst/>
          </a:prstGeom>
          <a:noFill/>
          <a:ln>
            <a:noFill/>
          </a:ln>
        </p:spPr>
        <p:txBody>
          <a:bodyPr wrap="none">
            <a:spAutoFit/>
          </a:bodyPr>
          <a:lstStyle/>
          <a:p>
            <a:pPr fontAlgn="auto">
              <a:spcBef>
                <a:spcPts val="0"/>
              </a:spcBef>
              <a:spcAft>
                <a:spcPts val="0"/>
              </a:spcAft>
              <a:defRPr/>
            </a:pPr>
            <a:r>
              <a:rPr lang="zh-CN" altLang="en-US" sz="2800" dirty="0">
                <a:latin typeface="+mn-lt"/>
                <a:ea typeface="+mn-ea"/>
              </a:rPr>
              <a:t>建筑业对资源环境的影响</a:t>
            </a:r>
          </a:p>
        </p:txBody>
      </p:sp>
      <p:graphicFrame>
        <p:nvGraphicFramePr>
          <p:cNvPr id="27" name="图表 26"/>
          <p:cNvGraphicFramePr>
            <a:graphicFrameLocks/>
          </p:cNvGraphicFramePr>
          <p:nvPr/>
        </p:nvGraphicFramePr>
        <p:xfrm>
          <a:off x="5241925" y="3451225"/>
          <a:ext cx="3125788" cy="1933575"/>
        </p:xfrm>
        <a:graphic>
          <a:graphicData uri="http://schemas.openxmlformats.org/drawingml/2006/chart">
            <c:chart xmlns:c="http://schemas.openxmlformats.org/drawingml/2006/chart" xmlns:r="http://schemas.openxmlformats.org/officeDocument/2006/relationships" r:id="rId10"/>
          </a:graphicData>
        </a:graphic>
      </p:graphicFrame>
      <p:sp>
        <p:nvSpPr>
          <p:cNvPr id="28" name="矩形 27"/>
          <p:cNvSpPr/>
          <p:nvPr/>
        </p:nvSpPr>
        <p:spPr>
          <a:xfrm>
            <a:off x="6873875" y="3933825"/>
            <a:ext cx="1441450" cy="522288"/>
          </a:xfrm>
          <a:prstGeom prst="rect">
            <a:avLst/>
          </a:prstGeom>
        </p:spPr>
        <p:txBody>
          <a:bodyPr wrap="none">
            <a:spAutoFit/>
          </a:bodyPr>
          <a:lstStyle/>
          <a:p>
            <a:pPr fontAlgn="auto">
              <a:spcBef>
                <a:spcPts val="0"/>
              </a:spcBef>
              <a:spcAft>
                <a:spcPts val="0"/>
              </a:spcAft>
              <a:defRPr/>
            </a:pPr>
            <a:r>
              <a:rPr lang="en-US" altLang="zh-CN" sz="2800" u="sng" dirty="0">
                <a:latin typeface="+mn-ea"/>
                <a:ea typeface="+mn-ea"/>
              </a:rPr>
              <a:t>27%</a:t>
            </a:r>
            <a:r>
              <a:rPr lang="zh-CN" altLang="en-US" sz="2800" u="sng" dirty="0">
                <a:latin typeface="+mn-ea"/>
                <a:ea typeface="+mn-ea"/>
              </a:rPr>
              <a:t>以上</a:t>
            </a:r>
          </a:p>
        </p:txBody>
      </p:sp>
      <p:cxnSp>
        <p:nvCxnSpPr>
          <p:cNvPr id="29" name="直接连接符 28"/>
          <p:cNvCxnSpPr/>
          <p:nvPr/>
        </p:nvCxnSpPr>
        <p:spPr>
          <a:xfrm flipH="1">
            <a:off x="2268538" y="4652963"/>
            <a:ext cx="431800" cy="2873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659563" y="4365625"/>
            <a:ext cx="360362" cy="14287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 name="组合 21"/>
          <p:cNvGrpSpPr>
            <a:grpSpLocks/>
          </p:cNvGrpSpPr>
          <p:nvPr/>
        </p:nvGrpSpPr>
        <p:grpSpPr bwMode="auto">
          <a:xfrm>
            <a:off x="539750" y="333375"/>
            <a:ext cx="7632700" cy="1152525"/>
            <a:chOff x="539552" y="404664"/>
            <a:chExt cx="7632848" cy="1152128"/>
          </a:xfrm>
        </p:grpSpPr>
        <p:pic>
          <p:nvPicPr>
            <p:cNvPr id="32789" name="图片 32" descr="纸条.png"/>
            <p:cNvPicPr>
              <a:picLocks noChangeAspect="1"/>
            </p:cNvPicPr>
            <p:nvPr/>
          </p:nvPicPr>
          <p:blipFill>
            <a:blip r:embed="rId11" cstate="print"/>
            <a:srcRect/>
            <a:stretch>
              <a:fillRect/>
            </a:stretch>
          </p:blipFill>
          <p:spPr bwMode="auto">
            <a:xfrm>
              <a:off x="539552" y="404664"/>
              <a:ext cx="6768752" cy="1152128"/>
            </a:xfrm>
            <a:prstGeom prst="rect">
              <a:avLst/>
            </a:prstGeom>
            <a:noFill/>
            <a:ln w="9525">
              <a:noFill/>
              <a:miter lim="800000"/>
              <a:headEnd/>
              <a:tailEnd/>
            </a:ln>
          </p:spPr>
        </p:pic>
        <p:pic>
          <p:nvPicPr>
            <p:cNvPr id="32790" name="图片 33" descr="订书钉2.png"/>
            <p:cNvPicPr>
              <a:picLocks noChangeAspect="1"/>
            </p:cNvPicPr>
            <p:nvPr/>
          </p:nvPicPr>
          <p:blipFill>
            <a:blip r:embed="rId6" cstate="print"/>
            <a:srcRect/>
            <a:stretch>
              <a:fillRect/>
            </a:stretch>
          </p:blipFill>
          <p:spPr bwMode="auto">
            <a:xfrm>
              <a:off x="827584" y="1412776"/>
              <a:ext cx="292584" cy="79241"/>
            </a:xfrm>
            <a:prstGeom prst="rect">
              <a:avLst/>
            </a:prstGeom>
            <a:noFill/>
            <a:ln w="9525">
              <a:noFill/>
              <a:miter lim="800000"/>
              <a:headEnd/>
              <a:tailEnd/>
            </a:ln>
          </p:spPr>
        </p:pic>
        <p:pic>
          <p:nvPicPr>
            <p:cNvPr id="32791" name="图片 34" descr="订书钉2.png"/>
            <p:cNvPicPr>
              <a:picLocks noChangeAspect="1"/>
            </p:cNvPicPr>
            <p:nvPr/>
          </p:nvPicPr>
          <p:blipFill>
            <a:blip r:embed="rId6" cstate="print"/>
            <a:srcRect/>
            <a:stretch>
              <a:fillRect/>
            </a:stretch>
          </p:blipFill>
          <p:spPr bwMode="auto">
            <a:xfrm rot="-2172406">
              <a:off x="6799401" y="1347523"/>
              <a:ext cx="292584" cy="79241"/>
            </a:xfrm>
            <a:prstGeom prst="rect">
              <a:avLst/>
            </a:prstGeom>
            <a:noFill/>
            <a:ln w="9525">
              <a:noFill/>
              <a:miter lim="800000"/>
              <a:headEnd/>
              <a:tailEnd/>
            </a:ln>
          </p:spPr>
        </p:pic>
        <p:sp>
          <p:nvSpPr>
            <p:cNvPr id="36" name="矩形 35"/>
            <p:cNvSpPr/>
            <p:nvPr/>
          </p:nvSpPr>
          <p:spPr>
            <a:xfrm>
              <a:off x="826896" y="476077"/>
              <a:ext cx="7345504" cy="955346"/>
            </a:xfrm>
            <a:prstGeom prst="rect">
              <a:avLst/>
            </a:prstGeom>
          </p:spPr>
          <p:txBody>
            <a:bodyPr>
              <a:spAutoFit/>
            </a:bodyPr>
            <a:lstStyle/>
            <a:p>
              <a:pPr fontAlgn="auto">
                <a:spcBef>
                  <a:spcPts val="0"/>
                </a:spcBef>
                <a:spcAft>
                  <a:spcPts val="0"/>
                </a:spcAft>
                <a:defRPr/>
              </a:pPr>
              <a:r>
                <a:rPr lang="zh-CN" altLang="zh-CN" sz="2800" i="1" u="sng" dirty="0">
                  <a:latin typeface="+mn-ea"/>
                  <a:ea typeface="+mn-ea"/>
                </a:rPr>
                <a:t>资源环境问题，究其本质是发展方式、</a:t>
              </a:r>
              <a:endParaRPr lang="en-US" altLang="zh-CN" sz="2800" i="1" u="sng" dirty="0">
                <a:latin typeface="+mn-ea"/>
                <a:ea typeface="+mn-ea"/>
              </a:endParaRPr>
            </a:p>
            <a:p>
              <a:pPr fontAlgn="auto">
                <a:spcBef>
                  <a:spcPts val="0"/>
                </a:spcBef>
                <a:spcAft>
                  <a:spcPts val="0"/>
                </a:spcAft>
                <a:defRPr/>
              </a:pPr>
              <a:r>
                <a:rPr lang="zh-CN" altLang="zh-CN" sz="2800" i="1" u="sng" dirty="0">
                  <a:latin typeface="+mn-ea"/>
                  <a:ea typeface="+mn-ea"/>
                </a:rPr>
                <a:t>经济结构和消费模式问题</a:t>
              </a:r>
              <a:endParaRPr lang="zh-CN" altLang="en-US" sz="2800" i="1" u="sng" dirty="0">
                <a:latin typeface="+mn-ea"/>
                <a:ea typeface="+mn-ea"/>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2" presetClass="exit" presetSubtype="1" fill="hold" nodeType="afterEffect">
                                  <p:stCondLst>
                                    <p:cond delay="3000"/>
                                  </p:stCondLst>
                                  <p:childTnLst>
                                    <p:anim calcmode="lin" valueType="num">
                                      <p:cBhvr additive="base">
                                        <p:cTn id="14" dur="500"/>
                                        <p:tgtEl>
                                          <p:spTgt spid="2"/>
                                        </p:tgtEl>
                                        <p:attrNameLst>
                                          <p:attrName>ppt_x</p:attrName>
                                        </p:attrNameLst>
                                      </p:cBhvr>
                                      <p:tavLst>
                                        <p:tav tm="0">
                                          <p:val>
                                            <p:strVal val="ppt_x"/>
                                          </p:val>
                                        </p:tav>
                                        <p:tav tm="100000">
                                          <p:val>
                                            <p:strVal val="ppt_x"/>
                                          </p:val>
                                        </p:tav>
                                      </p:tavLst>
                                    </p:anim>
                                    <p:anim calcmode="lin" valueType="num">
                                      <p:cBhvr additive="base">
                                        <p:cTn id="15" dur="500"/>
                                        <p:tgtEl>
                                          <p:spTgt spid="2"/>
                                        </p:tgtEl>
                                        <p:attrNameLst>
                                          <p:attrName>ppt_y</p:attrName>
                                        </p:attrNameLst>
                                      </p:cBhvr>
                                      <p:tavLst>
                                        <p:tav tm="0">
                                          <p:val>
                                            <p:strVal val="ppt_y"/>
                                          </p:val>
                                        </p:tav>
                                        <p:tav tm="100000">
                                          <p:val>
                                            <p:strVal val="0-ppt_h/2"/>
                                          </p:val>
                                        </p:tav>
                                      </p:tavLst>
                                    </p:anim>
                                    <p:set>
                                      <p:cBhvr>
                                        <p:cTn id="16" dur="1" fill="hold">
                                          <p:stCondLst>
                                            <p:cond delay="499"/>
                                          </p:stCondLst>
                                        </p:cTn>
                                        <p:tgtEl>
                                          <p:spTgt spid="2"/>
                                        </p:tgtEl>
                                        <p:attrNameLst>
                                          <p:attrName>style.visibility</p:attrName>
                                        </p:attrNameLst>
                                      </p:cBhvr>
                                      <p:to>
                                        <p:strVal val="hidden"/>
                                      </p:to>
                                    </p:set>
                                  </p:childTnLst>
                                </p:cTn>
                              </p:par>
                            </p:childTnLst>
                          </p:cTn>
                        </p:par>
                        <p:par>
                          <p:cTn id="17" fill="hold">
                            <p:stCondLst>
                              <p:cond delay="4000"/>
                            </p:stCondLst>
                            <p:childTnLst>
                              <p:par>
                                <p:cTn id="18" presetID="58" presetClass="entr" presetSubtype="0" accel="10000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strVal val="#ppt_w*2.5"/>
                                          </p:val>
                                        </p:tav>
                                        <p:tav tm="100000">
                                          <p:val>
                                            <p:strVal val="#ppt_w"/>
                                          </p:val>
                                        </p:tav>
                                      </p:tavLst>
                                    </p:anim>
                                    <p:anim calcmode="lin" valueType="num">
                                      <p:cBhvr>
                                        <p:cTn id="21" dur="500" fill="hold"/>
                                        <p:tgtEl>
                                          <p:spTgt spid="3"/>
                                        </p:tgtEl>
                                        <p:attrNameLst>
                                          <p:attrName>ppt_h</p:attrName>
                                        </p:attrNameLst>
                                      </p:cBhvr>
                                      <p:tavLst>
                                        <p:tav tm="0">
                                          <p:val>
                                            <p:strVal val="#ppt_h*0.01"/>
                                          </p:val>
                                        </p:tav>
                                        <p:tav tm="100000">
                                          <p:val>
                                            <p:strVal val="#ppt_h"/>
                                          </p:val>
                                        </p:tav>
                                      </p:tavLst>
                                    </p:anim>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h+1"/>
                                          </p:val>
                                        </p:tav>
                                        <p:tav tm="100000">
                                          <p:val>
                                            <p:strVal val="#ppt_y"/>
                                          </p:val>
                                        </p:tav>
                                      </p:tavLst>
                                    </p:anim>
                                    <p:animEffect transition="in" filter="fade">
                                      <p:cBhvr>
                                        <p:cTn id="24" dur="500"/>
                                        <p:tgtEl>
                                          <p:spTgt spid="3"/>
                                        </p:tgtEl>
                                      </p:cBhvr>
                                    </p:animEffect>
                                  </p:childTnLst>
                                </p:cTn>
                              </p:par>
                            </p:childTnLst>
                          </p:cTn>
                        </p:par>
                        <p:par>
                          <p:cTn id="25" fill="hold">
                            <p:stCondLst>
                              <p:cond delay="4500"/>
                            </p:stCondLst>
                            <p:childTnLst>
                              <p:par>
                                <p:cTn id="26" presetID="22" presetClass="entr" presetSubtype="8" fill="hold" grpId="0" nodeType="afterEffect">
                                  <p:stCondLst>
                                    <p:cond delay="40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9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9500"/>
                            </p:stCondLst>
                            <p:childTnLst>
                              <p:par>
                                <p:cTn id="34" presetID="22" presetClass="entr" presetSubtype="8"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par>
                          <p:cTn id="37" fill="hold">
                            <p:stCondLst>
                              <p:cond delay="1000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2000"/>
                                        <p:tgtEl>
                                          <p:spTgt spid="16"/>
                                        </p:tgtEl>
                                      </p:cBhvr>
                                    </p:animEffect>
                                  </p:childTnLst>
                                </p:cTn>
                              </p:par>
                            </p:childTnLst>
                          </p:cTn>
                        </p:par>
                        <p:par>
                          <p:cTn id="41" fill="hold">
                            <p:stCondLst>
                              <p:cond delay="12000"/>
                            </p:stCondLst>
                            <p:childTnLst>
                              <p:par>
                                <p:cTn id="42" presetID="22" presetClass="entr" presetSubtype="8" fill="hold" grpId="0" nodeType="afterEffect">
                                  <p:stCondLst>
                                    <p:cond delay="300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155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16000"/>
                            </p:stCondLst>
                            <p:childTnLst>
                              <p:par>
                                <p:cTn id="50" presetID="22" presetClass="entr" presetSubtype="8"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par>
                          <p:cTn id="53" fill="hold">
                            <p:stCondLst>
                              <p:cond delay="16500"/>
                            </p:stCondLst>
                            <p:childTnLst>
                              <p:par>
                                <p:cTn id="54" presetID="22" presetClass="entr" presetSubtype="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2000"/>
                                        <p:tgtEl>
                                          <p:spTgt spid="21"/>
                                        </p:tgtEl>
                                      </p:cBhvr>
                                    </p:animEffect>
                                  </p:childTnLst>
                                </p:cTn>
                              </p:par>
                            </p:childTnLst>
                          </p:cTn>
                        </p:par>
                        <p:par>
                          <p:cTn id="57" fill="hold">
                            <p:stCondLst>
                              <p:cond delay="18500"/>
                            </p:stCondLst>
                            <p:childTnLst>
                              <p:par>
                                <p:cTn id="58" presetID="22" presetClass="entr" presetSubtype="8" fill="hold" grpId="0" nodeType="afterEffect">
                                  <p:stCondLst>
                                    <p:cond delay="300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2000"/>
                                        <p:tgtEl>
                                          <p:spTgt spid="25"/>
                                        </p:tgtEl>
                                      </p:cBhvr>
                                    </p:animEffect>
                                  </p:childTnLst>
                                </p:cTn>
                              </p:par>
                            </p:childTnLst>
                          </p:cTn>
                        </p:par>
                        <p:par>
                          <p:cTn id="61" fill="hold">
                            <p:stCondLst>
                              <p:cond delay="23500"/>
                            </p:stCondLst>
                            <p:childTnLst>
                              <p:par>
                                <p:cTn id="62" presetID="2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par>
                          <p:cTn id="65" fill="hold">
                            <p:stCondLst>
                              <p:cond delay="24000"/>
                            </p:stCondLst>
                            <p:childTnLst>
                              <p:par>
                                <p:cTn id="66" presetID="22" presetClass="entr" presetSubtype="8"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childTnLst>
                          </p:cTn>
                        </p:par>
                        <p:par>
                          <p:cTn id="69" fill="hold">
                            <p:stCondLst>
                              <p:cond delay="24500"/>
                            </p:stCondLst>
                            <p:childTnLst>
                              <p:par>
                                <p:cTn id="70" presetID="22" presetClass="entr" presetSubtype="8"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2000"/>
                                        <p:tgtEl>
                                          <p:spTgt spid="24"/>
                                        </p:tgtEl>
                                      </p:cBhvr>
                                    </p:animEffect>
                                  </p:childTnLst>
                                </p:cTn>
                              </p:par>
                            </p:childTnLst>
                          </p:cTn>
                        </p:par>
                        <p:par>
                          <p:cTn id="73" fill="hold">
                            <p:stCondLst>
                              <p:cond delay="26500"/>
                            </p:stCondLst>
                            <p:childTnLst>
                              <p:par>
                                <p:cTn id="74" presetID="22" presetClass="entr" presetSubtype="8" fill="hold" grpId="0" nodeType="afterEffect">
                                  <p:stCondLst>
                                    <p:cond delay="3000"/>
                                  </p:stCondLst>
                                  <p:childTnLst>
                                    <p:set>
                                      <p:cBhvr>
                                        <p:cTn id="75" dur="1" fill="hold">
                                          <p:stCondLst>
                                            <p:cond delay="0"/>
                                          </p:stCondLst>
                                        </p:cTn>
                                        <p:tgtEl>
                                          <p:spTgt spid="26"/>
                                        </p:tgtEl>
                                        <p:attrNameLst>
                                          <p:attrName>style.visibility</p:attrName>
                                        </p:attrNameLst>
                                      </p:cBhvr>
                                      <p:to>
                                        <p:strVal val="visible"/>
                                      </p:to>
                                    </p:set>
                                    <p:animEffect transition="in" filter="wipe(left)">
                                      <p:cBhvr>
                                        <p:cTn id="76" dur="2000"/>
                                        <p:tgtEl>
                                          <p:spTgt spid="26"/>
                                        </p:tgtEl>
                                      </p:cBhvr>
                                    </p:animEffect>
                                  </p:childTnLst>
                                </p:cTn>
                              </p:par>
                            </p:childTnLst>
                          </p:cTn>
                        </p:par>
                        <p:par>
                          <p:cTn id="77" fill="hold">
                            <p:stCondLst>
                              <p:cond delay="31500"/>
                            </p:stCondLst>
                            <p:childTnLst>
                              <p:par>
                                <p:cTn id="78" presetID="22" presetClass="entr" presetSubtype="8"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childTnLst>
                          </p:cTn>
                        </p:par>
                        <p:par>
                          <p:cTn id="81" fill="hold">
                            <p:stCondLst>
                              <p:cond delay="32000"/>
                            </p:stCondLst>
                            <p:childTnLst>
                              <p:par>
                                <p:cTn id="82" presetID="22" presetClass="entr" presetSubtype="8" fill="hold"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childTnLst>
                          </p:cTn>
                        </p:par>
                        <p:par>
                          <p:cTn id="85" fill="hold">
                            <p:stCondLst>
                              <p:cond delay="32500"/>
                            </p:stCondLst>
                            <p:childTnLst>
                              <p:par>
                                <p:cTn id="86" presetID="22" presetClass="entr" presetSubtype="8"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left)">
                                      <p:cBhvr>
                                        <p:cTn id="8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5" grpId="0">
        <p:bldAsOne/>
      </p:bldGraphic>
      <p:bldP spid="16" grpId="0"/>
      <p:bldP spid="17" grpId="0"/>
      <p:bldGraphic spid="18" grpId="0">
        <p:bldAsOne/>
      </p:bldGraphic>
      <p:bldP spid="21" grpId="0"/>
      <p:bldGraphic spid="23" grpId="0">
        <p:bldAsOne/>
      </p:bldGraphic>
      <p:bldP spid="24" grpId="0"/>
      <p:bldP spid="25" grpId="0"/>
      <p:bldP spid="26" grpId="0"/>
      <p:bldGraphic spid="27" grpId="0">
        <p:bldAsOne/>
      </p:bldGraphic>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55"/>
          <p:cNvGrpSpPr>
            <a:grpSpLocks/>
          </p:cNvGrpSpPr>
          <p:nvPr/>
        </p:nvGrpSpPr>
        <p:grpSpPr bwMode="auto">
          <a:xfrm>
            <a:off x="1987550" y="2062163"/>
            <a:ext cx="5616575" cy="3889375"/>
            <a:chOff x="1988096" y="2062476"/>
            <a:chExt cx="5616624" cy="3888432"/>
          </a:xfrm>
        </p:grpSpPr>
        <p:pic>
          <p:nvPicPr>
            <p:cNvPr id="1057" name="图片 48" descr="便条纸1.png"/>
            <p:cNvPicPr>
              <a:picLocks noChangeAspect="1"/>
            </p:cNvPicPr>
            <p:nvPr/>
          </p:nvPicPr>
          <p:blipFill>
            <a:blip r:embed="rId4" cstate="print"/>
            <a:srcRect/>
            <a:stretch>
              <a:fillRect/>
            </a:stretch>
          </p:blipFill>
          <p:spPr bwMode="auto">
            <a:xfrm>
              <a:off x="1988096" y="2062476"/>
              <a:ext cx="5616624" cy="3888432"/>
            </a:xfrm>
            <a:prstGeom prst="rect">
              <a:avLst/>
            </a:prstGeom>
            <a:noFill/>
            <a:ln w="9525">
              <a:noFill/>
              <a:miter lim="800000"/>
              <a:headEnd/>
              <a:tailEnd/>
            </a:ln>
          </p:spPr>
        </p:pic>
        <p:pic>
          <p:nvPicPr>
            <p:cNvPr id="1058" name="图片 51" descr="人与自然.png"/>
            <p:cNvPicPr>
              <a:picLocks noChangeAspect="1"/>
            </p:cNvPicPr>
            <p:nvPr/>
          </p:nvPicPr>
          <p:blipFill>
            <a:blip r:embed="rId5" cstate="print"/>
            <a:srcRect/>
            <a:stretch>
              <a:fillRect/>
            </a:stretch>
          </p:blipFill>
          <p:spPr bwMode="auto">
            <a:xfrm>
              <a:off x="3347864" y="2492896"/>
              <a:ext cx="2724687" cy="2724687"/>
            </a:xfrm>
            <a:prstGeom prst="rect">
              <a:avLst/>
            </a:prstGeom>
            <a:noFill/>
            <a:ln w="9525">
              <a:noFill/>
              <a:miter lim="800000"/>
              <a:headEnd/>
              <a:tailEnd/>
            </a:ln>
          </p:spPr>
        </p:pic>
        <p:sp>
          <p:nvSpPr>
            <p:cNvPr id="53" name="TextBox 52"/>
            <p:cNvSpPr txBox="1"/>
            <p:nvPr/>
          </p:nvSpPr>
          <p:spPr>
            <a:xfrm>
              <a:off x="4428105" y="2781439"/>
              <a:ext cx="646118" cy="645956"/>
            </a:xfrm>
            <a:prstGeom prst="rect">
              <a:avLst/>
            </a:prstGeom>
            <a:noFill/>
          </p:spPr>
          <p:txBody>
            <a:bodyPr wrap="none">
              <a:spAutoFit/>
            </a:bodyPr>
            <a:lstStyle/>
            <a:p>
              <a:pPr fontAlgn="auto">
                <a:spcBef>
                  <a:spcPts val="0"/>
                </a:spcBef>
                <a:spcAft>
                  <a:spcPts val="0"/>
                </a:spcAft>
                <a:defRPr/>
              </a:pPr>
              <a:r>
                <a:rPr lang="zh-CN" altLang="en-US" sz="3600" b="1" dirty="0">
                  <a:latin typeface="+mn-ea"/>
                  <a:ea typeface="+mn-ea"/>
                </a:rPr>
                <a:t>人</a:t>
              </a:r>
            </a:p>
          </p:txBody>
        </p:sp>
        <p:sp>
          <p:nvSpPr>
            <p:cNvPr id="54" name="TextBox 53"/>
            <p:cNvSpPr txBox="1"/>
            <p:nvPr/>
          </p:nvSpPr>
          <p:spPr>
            <a:xfrm>
              <a:off x="4253479" y="4076525"/>
              <a:ext cx="1111260" cy="647543"/>
            </a:xfrm>
            <a:prstGeom prst="rect">
              <a:avLst/>
            </a:prstGeom>
            <a:noFill/>
          </p:spPr>
          <p:txBody>
            <a:bodyPr wrap="none">
              <a:spAutoFit/>
            </a:bodyPr>
            <a:lstStyle/>
            <a:p>
              <a:pPr fontAlgn="auto">
                <a:spcBef>
                  <a:spcPts val="0"/>
                </a:spcBef>
                <a:spcAft>
                  <a:spcPts val="0"/>
                </a:spcAft>
                <a:defRPr/>
              </a:pPr>
              <a:r>
                <a:rPr lang="zh-CN" altLang="en-US" sz="3600" b="1" dirty="0">
                  <a:latin typeface="+mn-ea"/>
                  <a:ea typeface="+mn-ea"/>
                </a:rPr>
                <a:t>自然</a:t>
              </a:r>
            </a:p>
          </p:txBody>
        </p:sp>
      </p:grpSp>
      <p:pic>
        <p:nvPicPr>
          <p:cNvPr id="23" name="图片 22" descr="便条纸1.png"/>
          <p:cNvPicPr>
            <a:picLocks noChangeAspect="1"/>
          </p:cNvPicPr>
          <p:nvPr/>
        </p:nvPicPr>
        <p:blipFill>
          <a:blip r:embed="rId4" cstate="print"/>
          <a:srcRect/>
          <a:stretch>
            <a:fillRect/>
          </a:stretch>
        </p:blipFill>
        <p:spPr bwMode="auto">
          <a:xfrm>
            <a:off x="395288" y="333375"/>
            <a:ext cx="8353425" cy="1511300"/>
          </a:xfrm>
          <a:prstGeom prst="rect">
            <a:avLst/>
          </a:prstGeom>
          <a:noFill/>
          <a:ln w="9525">
            <a:noFill/>
            <a:miter lim="800000"/>
            <a:headEnd/>
            <a:tailEnd/>
          </a:ln>
        </p:spPr>
      </p:pic>
      <p:sp>
        <p:nvSpPr>
          <p:cNvPr id="24" name="矩形 23"/>
          <p:cNvSpPr>
            <a:spLocks noChangeArrowheads="1"/>
          </p:cNvSpPr>
          <p:nvPr/>
        </p:nvSpPr>
        <p:spPr bwMode="auto">
          <a:xfrm>
            <a:off x="468313" y="315913"/>
            <a:ext cx="8351837" cy="1384300"/>
          </a:xfrm>
          <a:prstGeom prst="rect">
            <a:avLst/>
          </a:prstGeom>
          <a:noFill/>
          <a:ln w="9525">
            <a:noFill/>
            <a:miter lim="800000"/>
            <a:headEnd/>
            <a:tailEnd/>
          </a:ln>
        </p:spPr>
        <p:txBody>
          <a:bodyPr>
            <a:spAutoFit/>
          </a:bodyPr>
          <a:lstStyle/>
          <a:p>
            <a:r>
              <a:rPr lang="en-US" altLang="zh-CN" sz="2800" b="1">
                <a:latin typeface="黑体" pitchFamily="49" charset="-122"/>
                <a:ea typeface="黑体" pitchFamily="49" charset="-122"/>
              </a:rPr>
              <a:t>(</a:t>
            </a:r>
            <a:r>
              <a:rPr lang="zh-CN" altLang="zh-CN" sz="2800" b="1">
                <a:latin typeface="黑体" pitchFamily="49" charset="-122"/>
                <a:ea typeface="黑体" pitchFamily="49" charset="-122"/>
              </a:rPr>
              <a:t>三）生态文明建设是我们党充分吸纳中华传统文化智慧并反思工业文明与现有发展模式不足，积极推进人类文明进程的重大贡献</a:t>
            </a:r>
            <a:endParaRPr lang="zh-CN" altLang="en-US" sz="2800">
              <a:latin typeface="黑体" pitchFamily="49" charset="-122"/>
              <a:ea typeface="黑体" pitchFamily="49" charset="-122"/>
            </a:endParaRPr>
          </a:p>
        </p:txBody>
      </p:sp>
      <p:pic>
        <p:nvPicPr>
          <p:cNvPr id="28" name="图片 27" descr="订书钉.png"/>
          <p:cNvPicPr>
            <a:picLocks noChangeAspect="1"/>
          </p:cNvPicPr>
          <p:nvPr/>
        </p:nvPicPr>
        <p:blipFill>
          <a:blip r:embed="rId6" cstate="print"/>
          <a:srcRect/>
          <a:stretch>
            <a:fillRect/>
          </a:stretch>
        </p:blipFill>
        <p:spPr bwMode="auto">
          <a:xfrm>
            <a:off x="539750" y="404813"/>
            <a:ext cx="17463" cy="268287"/>
          </a:xfrm>
          <a:prstGeom prst="rect">
            <a:avLst/>
          </a:prstGeom>
          <a:noFill/>
          <a:ln w="9525">
            <a:noFill/>
            <a:miter lim="800000"/>
            <a:headEnd/>
            <a:tailEnd/>
          </a:ln>
        </p:spPr>
      </p:pic>
      <p:pic>
        <p:nvPicPr>
          <p:cNvPr id="32" name="图片 31" descr="订书钉2.png"/>
          <p:cNvPicPr>
            <a:picLocks noChangeAspect="1"/>
          </p:cNvPicPr>
          <p:nvPr/>
        </p:nvPicPr>
        <p:blipFill>
          <a:blip r:embed="rId7" cstate="print"/>
          <a:srcRect/>
          <a:stretch>
            <a:fillRect/>
          </a:stretch>
        </p:blipFill>
        <p:spPr bwMode="auto">
          <a:xfrm>
            <a:off x="8388350" y="1549400"/>
            <a:ext cx="292100" cy="79375"/>
          </a:xfrm>
          <a:prstGeom prst="rect">
            <a:avLst/>
          </a:prstGeom>
          <a:noFill/>
          <a:ln w="9525">
            <a:noFill/>
            <a:miter lim="800000"/>
            <a:headEnd/>
            <a:tailEnd/>
          </a:ln>
        </p:spPr>
      </p:pic>
      <p:grpSp>
        <p:nvGrpSpPr>
          <p:cNvPr id="3" name="组合 38"/>
          <p:cNvGrpSpPr>
            <a:grpSpLocks/>
          </p:cNvGrpSpPr>
          <p:nvPr/>
        </p:nvGrpSpPr>
        <p:grpSpPr bwMode="auto">
          <a:xfrm>
            <a:off x="539750" y="1916113"/>
            <a:ext cx="4392613" cy="3889375"/>
            <a:chOff x="539552" y="2060848"/>
            <a:chExt cx="4392488" cy="3888432"/>
          </a:xfrm>
        </p:grpSpPr>
        <p:pic>
          <p:nvPicPr>
            <p:cNvPr id="1055" name="图片 18" descr="便条纸1.png"/>
            <p:cNvPicPr>
              <a:picLocks noChangeAspect="1"/>
            </p:cNvPicPr>
            <p:nvPr/>
          </p:nvPicPr>
          <p:blipFill>
            <a:blip r:embed="rId4" cstate="print"/>
            <a:srcRect/>
            <a:stretch>
              <a:fillRect/>
            </a:stretch>
          </p:blipFill>
          <p:spPr bwMode="auto">
            <a:xfrm>
              <a:off x="539552" y="2060848"/>
              <a:ext cx="4392488" cy="3888432"/>
            </a:xfrm>
            <a:prstGeom prst="rect">
              <a:avLst/>
            </a:prstGeom>
            <a:noFill/>
            <a:ln w="9525">
              <a:noFill/>
              <a:miter lim="800000"/>
              <a:headEnd/>
              <a:tailEnd/>
            </a:ln>
          </p:spPr>
        </p:pic>
        <p:sp>
          <p:nvSpPr>
            <p:cNvPr id="1056" name="矩形 21"/>
            <p:cNvSpPr>
              <a:spLocks noChangeArrowheads="1"/>
            </p:cNvSpPr>
            <p:nvPr/>
          </p:nvSpPr>
          <p:spPr bwMode="auto">
            <a:xfrm>
              <a:off x="611560" y="4797152"/>
              <a:ext cx="4176464" cy="954107"/>
            </a:xfrm>
            <a:prstGeom prst="rect">
              <a:avLst/>
            </a:prstGeom>
            <a:noFill/>
            <a:ln w="9525">
              <a:noFill/>
              <a:miter lim="800000"/>
              <a:headEnd/>
              <a:tailEnd/>
            </a:ln>
          </p:spPr>
          <p:txBody>
            <a:bodyPr>
              <a:spAutoFit/>
            </a:bodyPr>
            <a:lstStyle/>
            <a:p>
              <a:r>
                <a:rPr lang="zh-CN" altLang="en-US" sz="2800">
                  <a:latin typeface="Calibri" pitchFamily="34" charset="0"/>
                </a:rPr>
                <a:t>目前全国耕种土地面积的</a:t>
              </a:r>
              <a:r>
                <a:rPr lang="en-US" altLang="zh-CN" sz="2800">
                  <a:latin typeface="Calibri" pitchFamily="34" charset="0"/>
                </a:rPr>
                <a:t>10%</a:t>
              </a:r>
              <a:r>
                <a:rPr lang="zh-CN" altLang="en-US" sz="2800">
                  <a:latin typeface="Calibri" pitchFamily="34" charset="0"/>
                </a:rPr>
                <a:t>以上已受重金属污染</a:t>
              </a:r>
            </a:p>
          </p:txBody>
        </p:sp>
        <p:graphicFrame>
          <p:nvGraphicFramePr>
            <p:cNvPr id="1028" name="图表 15"/>
            <p:cNvGraphicFramePr>
              <a:graphicFrameLocks/>
            </p:cNvGraphicFramePr>
            <p:nvPr/>
          </p:nvGraphicFramePr>
          <p:xfrm>
            <a:off x="683568" y="2228865"/>
            <a:ext cx="3984104" cy="2656070"/>
          </p:xfrm>
          <a:graphic>
            <a:graphicData uri="http://schemas.openxmlformats.org/presentationml/2006/ole">
              <p:oleObj spid="_x0000_s1028" r:id="rId8" imgW="3987130" imgH="2658086" progId="Excel.Sheet.8">
                <p:embed/>
              </p:oleObj>
            </a:graphicData>
          </a:graphic>
        </p:graphicFrame>
      </p:grpSp>
      <p:grpSp>
        <p:nvGrpSpPr>
          <p:cNvPr id="4" name="组合 36"/>
          <p:cNvGrpSpPr>
            <a:grpSpLocks/>
          </p:cNvGrpSpPr>
          <p:nvPr/>
        </p:nvGrpSpPr>
        <p:grpSpPr bwMode="auto">
          <a:xfrm>
            <a:off x="4643438" y="1916113"/>
            <a:ext cx="4895850" cy="3889375"/>
            <a:chOff x="4716016" y="2060848"/>
            <a:chExt cx="4896036" cy="3888432"/>
          </a:xfrm>
        </p:grpSpPr>
        <p:pic>
          <p:nvPicPr>
            <p:cNvPr id="1053" name="图片 19" descr="便条纸1.png"/>
            <p:cNvPicPr>
              <a:picLocks noChangeAspect="1"/>
            </p:cNvPicPr>
            <p:nvPr/>
          </p:nvPicPr>
          <p:blipFill>
            <a:blip r:embed="rId4" cstate="print"/>
            <a:srcRect/>
            <a:stretch>
              <a:fillRect/>
            </a:stretch>
          </p:blipFill>
          <p:spPr bwMode="auto">
            <a:xfrm>
              <a:off x="4860032" y="2060848"/>
              <a:ext cx="3888940" cy="3888432"/>
            </a:xfrm>
            <a:prstGeom prst="rect">
              <a:avLst/>
            </a:prstGeom>
            <a:noFill/>
            <a:ln w="9525">
              <a:noFill/>
              <a:miter lim="800000"/>
              <a:headEnd/>
              <a:tailEnd/>
            </a:ln>
          </p:spPr>
        </p:pic>
        <p:sp>
          <p:nvSpPr>
            <p:cNvPr id="1054" name="矩形 20"/>
            <p:cNvSpPr>
              <a:spLocks noChangeArrowheads="1"/>
            </p:cNvSpPr>
            <p:nvPr/>
          </p:nvSpPr>
          <p:spPr bwMode="auto">
            <a:xfrm>
              <a:off x="5076056" y="4797152"/>
              <a:ext cx="4535996" cy="954107"/>
            </a:xfrm>
            <a:prstGeom prst="rect">
              <a:avLst/>
            </a:prstGeom>
            <a:noFill/>
            <a:ln w="9525">
              <a:noFill/>
              <a:miter lim="800000"/>
              <a:headEnd/>
              <a:tailEnd/>
            </a:ln>
          </p:spPr>
          <p:txBody>
            <a:bodyPr>
              <a:spAutoFit/>
            </a:bodyPr>
            <a:lstStyle/>
            <a:p>
              <a:r>
                <a:rPr lang="zh-CN" altLang="en-US" sz="2800">
                  <a:latin typeface="Calibri" pitchFamily="34" charset="0"/>
                </a:rPr>
                <a:t>全国约</a:t>
              </a:r>
              <a:r>
                <a:rPr lang="en-US" altLang="zh-CN" sz="2800">
                  <a:latin typeface="Calibri" pitchFamily="34" charset="0"/>
                </a:rPr>
                <a:t>14%</a:t>
              </a:r>
              <a:r>
                <a:rPr lang="zh-CN" altLang="en-US" sz="2800">
                  <a:latin typeface="Calibri" pitchFamily="34" charset="0"/>
                </a:rPr>
                <a:t>的水源地</a:t>
              </a:r>
              <a:endParaRPr lang="en-US" altLang="zh-CN" sz="2800">
                <a:latin typeface="Calibri" pitchFamily="34" charset="0"/>
              </a:endParaRPr>
            </a:p>
            <a:p>
              <a:r>
                <a:rPr lang="zh-CN" altLang="en-US" sz="2800">
                  <a:latin typeface="Calibri" pitchFamily="34" charset="0"/>
                </a:rPr>
                <a:t>水质不合格</a:t>
              </a:r>
            </a:p>
          </p:txBody>
        </p:sp>
        <p:graphicFrame>
          <p:nvGraphicFramePr>
            <p:cNvPr id="1027" name="图表 16"/>
            <p:cNvGraphicFramePr>
              <a:graphicFrameLocks/>
            </p:cNvGraphicFramePr>
            <p:nvPr/>
          </p:nvGraphicFramePr>
          <p:xfrm>
            <a:off x="4716016" y="2204864"/>
            <a:ext cx="3960440" cy="2640293"/>
          </p:xfrm>
          <a:graphic>
            <a:graphicData uri="http://schemas.openxmlformats.org/presentationml/2006/ole">
              <p:oleObj spid="_x0000_s1027" r:id="rId9" imgW="3956647" imgH="2639797" progId="Excel.Sheet.8">
                <p:embed/>
              </p:oleObj>
            </a:graphicData>
          </a:graphic>
        </p:graphicFrame>
      </p:grpSp>
      <p:sp>
        <p:nvSpPr>
          <p:cNvPr id="31" name="TextBox 30"/>
          <p:cNvSpPr txBox="1"/>
          <p:nvPr/>
        </p:nvSpPr>
        <p:spPr>
          <a:xfrm>
            <a:off x="2619375" y="2205038"/>
            <a:ext cx="728663" cy="522287"/>
          </a:xfrm>
          <a:prstGeom prst="rect">
            <a:avLst/>
          </a:prstGeom>
          <a:noFill/>
        </p:spPr>
        <p:txBody>
          <a:bodyPr wrap="none">
            <a:spAutoFit/>
          </a:bodyPr>
          <a:lstStyle/>
          <a:p>
            <a:pPr fontAlgn="auto">
              <a:spcBef>
                <a:spcPts val="0"/>
              </a:spcBef>
              <a:spcAft>
                <a:spcPts val="0"/>
              </a:spcAft>
              <a:defRPr/>
            </a:pPr>
            <a:r>
              <a:rPr lang="en-US" altLang="zh-CN" sz="2800" b="1" dirty="0">
                <a:solidFill>
                  <a:schemeClr val="bg1"/>
                </a:solidFill>
                <a:latin typeface="+mn-ea"/>
                <a:ea typeface="+mn-ea"/>
              </a:rPr>
              <a:t>10%</a:t>
            </a:r>
            <a:endParaRPr lang="zh-CN" altLang="en-US" sz="2800" b="1" dirty="0">
              <a:solidFill>
                <a:schemeClr val="bg1"/>
              </a:solidFill>
              <a:latin typeface="+mn-ea"/>
              <a:ea typeface="+mn-ea"/>
            </a:endParaRPr>
          </a:p>
        </p:txBody>
      </p:sp>
      <p:sp>
        <p:nvSpPr>
          <p:cNvPr id="35" name="矩形 34"/>
          <p:cNvSpPr/>
          <p:nvPr/>
        </p:nvSpPr>
        <p:spPr>
          <a:xfrm>
            <a:off x="6588125" y="2349500"/>
            <a:ext cx="728663" cy="522288"/>
          </a:xfrm>
          <a:prstGeom prst="rect">
            <a:avLst/>
          </a:prstGeom>
        </p:spPr>
        <p:txBody>
          <a:bodyPr wrap="none">
            <a:spAutoFit/>
          </a:bodyPr>
          <a:lstStyle/>
          <a:p>
            <a:pPr fontAlgn="auto">
              <a:spcBef>
                <a:spcPts val="0"/>
              </a:spcBef>
              <a:spcAft>
                <a:spcPts val="0"/>
              </a:spcAft>
              <a:defRPr/>
            </a:pPr>
            <a:r>
              <a:rPr lang="en-US" altLang="zh-CN" sz="2800" b="1" dirty="0">
                <a:solidFill>
                  <a:schemeClr val="bg1"/>
                </a:solidFill>
                <a:latin typeface="+mn-ea"/>
                <a:ea typeface="+mn-ea"/>
              </a:rPr>
              <a:t>14%</a:t>
            </a:r>
            <a:endParaRPr lang="zh-CN" altLang="en-US" sz="2800" b="1" dirty="0">
              <a:solidFill>
                <a:schemeClr val="bg1"/>
              </a:solidFill>
              <a:latin typeface="+mn-ea"/>
              <a:ea typeface="+mn-ea"/>
            </a:endParaRPr>
          </a:p>
        </p:txBody>
      </p:sp>
      <p:grpSp>
        <p:nvGrpSpPr>
          <p:cNvPr id="5" name="组合 37"/>
          <p:cNvGrpSpPr>
            <a:grpSpLocks/>
          </p:cNvGrpSpPr>
          <p:nvPr/>
        </p:nvGrpSpPr>
        <p:grpSpPr bwMode="auto">
          <a:xfrm>
            <a:off x="1908175" y="1844675"/>
            <a:ext cx="5616575" cy="3889375"/>
            <a:chOff x="1835696" y="2054092"/>
            <a:chExt cx="5616624" cy="3888432"/>
          </a:xfrm>
        </p:grpSpPr>
        <p:pic>
          <p:nvPicPr>
            <p:cNvPr id="1051" name="图片 25" descr="便条纸1.png"/>
            <p:cNvPicPr>
              <a:picLocks noChangeAspect="1"/>
            </p:cNvPicPr>
            <p:nvPr/>
          </p:nvPicPr>
          <p:blipFill>
            <a:blip r:embed="rId4" cstate="print"/>
            <a:srcRect/>
            <a:stretch>
              <a:fillRect/>
            </a:stretch>
          </p:blipFill>
          <p:spPr bwMode="auto">
            <a:xfrm>
              <a:off x="1835696" y="2054092"/>
              <a:ext cx="5616624" cy="3888432"/>
            </a:xfrm>
            <a:prstGeom prst="rect">
              <a:avLst/>
            </a:prstGeom>
            <a:noFill/>
            <a:ln w="9525">
              <a:noFill/>
              <a:miter lim="800000"/>
              <a:headEnd/>
              <a:tailEnd/>
            </a:ln>
          </p:spPr>
        </p:pic>
        <p:sp>
          <p:nvSpPr>
            <p:cNvPr id="1052" name="矩形 24"/>
            <p:cNvSpPr>
              <a:spLocks noChangeArrowheads="1"/>
            </p:cNvSpPr>
            <p:nvPr/>
          </p:nvSpPr>
          <p:spPr bwMode="auto">
            <a:xfrm>
              <a:off x="1907704" y="4790396"/>
              <a:ext cx="5472608" cy="954107"/>
            </a:xfrm>
            <a:prstGeom prst="rect">
              <a:avLst/>
            </a:prstGeom>
            <a:noFill/>
            <a:ln w="9525">
              <a:noFill/>
              <a:miter lim="800000"/>
              <a:headEnd/>
              <a:tailEnd/>
            </a:ln>
          </p:spPr>
          <p:txBody>
            <a:bodyPr>
              <a:spAutoFit/>
            </a:bodyPr>
            <a:lstStyle/>
            <a:p>
              <a:r>
                <a:rPr lang="en-US" altLang="zh-CN" sz="2800">
                  <a:latin typeface="Calibri" pitchFamily="34" charset="0"/>
                </a:rPr>
                <a:t>2010</a:t>
              </a:r>
              <a:r>
                <a:rPr lang="zh-CN" altLang="en-US" sz="2800">
                  <a:latin typeface="Calibri" pitchFamily="34" charset="0"/>
                </a:rPr>
                <a:t>年大气环境污染重点区域</a:t>
              </a:r>
              <a:r>
                <a:rPr lang="en-US" altLang="zh-CN" sz="2800">
                  <a:latin typeface="Calibri" pitchFamily="34" charset="0"/>
                </a:rPr>
                <a:t>82%</a:t>
              </a:r>
              <a:r>
                <a:rPr lang="zh-CN" altLang="en-US" sz="2800">
                  <a:latin typeface="Calibri" pitchFamily="34" charset="0"/>
                </a:rPr>
                <a:t>的城市达不到国家二级标准</a:t>
              </a:r>
            </a:p>
          </p:txBody>
        </p:sp>
        <p:graphicFrame>
          <p:nvGraphicFramePr>
            <p:cNvPr id="1026" name="图表 26"/>
            <p:cNvGraphicFramePr>
              <a:graphicFrameLocks/>
            </p:cNvGraphicFramePr>
            <p:nvPr/>
          </p:nvGraphicFramePr>
          <p:xfrm>
            <a:off x="2771800" y="2270116"/>
            <a:ext cx="3840088" cy="2560058"/>
          </p:xfrm>
          <a:graphic>
            <a:graphicData uri="http://schemas.openxmlformats.org/presentationml/2006/ole">
              <p:oleObj spid="_x0000_s1026" r:id="rId10" imgW="3834716" imgH="2560542" progId="Excel.Sheet.8">
                <p:embed/>
              </p:oleObj>
            </a:graphicData>
          </a:graphic>
        </p:graphicFrame>
      </p:grpSp>
      <p:sp>
        <p:nvSpPr>
          <p:cNvPr id="30" name="TextBox 29"/>
          <p:cNvSpPr txBox="1"/>
          <p:nvPr/>
        </p:nvSpPr>
        <p:spPr>
          <a:xfrm>
            <a:off x="4787900" y="2420938"/>
            <a:ext cx="723900" cy="523875"/>
          </a:xfrm>
          <a:prstGeom prst="rect">
            <a:avLst/>
          </a:prstGeom>
          <a:noFill/>
        </p:spPr>
        <p:txBody>
          <a:bodyPr wrap="none">
            <a:spAutoFit/>
          </a:bodyPr>
          <a:lstStyle/>
          <a:p>
            <a:pPr fontAlgn="auto">
              <a:spcBef>
                <a:spcPts val="0"/>
              </a:spcBef>
              <a:spcAft>
                <a:spcPts val="0"/>
              </a:spcAft>
              <a:defRPr/>
            </a:pPr>
            <a:r>
              <a:rPr lang="en-US" altLang="zh-CN" sz="2800" b="1" dirty="0">
                <a:solidFill>
                  <a:schemeClr val="bg1"/>
                </a:solidFill>
                <a:latin typeface="+mn-ea"/>
                <a:ea typeface="+mn-ea"/>
              </a:rPr>
              <a:t>82%</a:t>
            </a:r>
            <a:endParaRPr lang="zh-CN" altLang="en-US" sz="2800" b="1" dirty="0">
              <a:solidFill>
                <a:schemeClr val="bg1"/>
              </a:solidFill>
              <a:latin typeface="+mn-ea"/>
              <a:ea typeface="+mn-ea"/>
            </a:endParaRPr>
          </a:p>
        </p:txBody>
      </p:sp>
      <p:pic>
        <p:nvPicPr>
          <p:cNvPr id="29" name="图片 28" descr="天气icon2.png"/>
          <p:cNvPicPr>
            <a:picLocks noChangeAspect="1"/>
          </p:cNvPicPr>
          <p:nvPr/>
        </p:nvPicPr>
        <p:blipFill>
          <a:blip r:embed="rId11" cstate="print"/>
          <a:srcRect l="18750" t="28209" r="60001" b="43582"/>
          <a:stretch>
            <a:fillRect/>
          </a:stretch>
        </p:blipFill>
        <p:spPr bwMode="auto">
          <a:xfrm>
            <a:off x="2124075" y="1989138"/>
            <a:ext cx="1223963" cy="1152525"/>
          </a:xfrm>
          <a:prstGeom prst="rect">
            <a:avLst/>
          </a:prstGeom>
          <a:noFill/>
          <a:ln w="9525">
            <a:noFill/>
            <a:miter lim="800000"/>
            <a:headEnd/>
            <a:tailEnd/>
          </a:ln>
        </p:spPr>
      </p:pic>
      <p:pic>
        <p:nvPicPr>
          <p:cNvPr id="40" name="图片 39" descr="纸条.png"/>
          <p:cNvPicPr>
            <a:picLocks noChangeAspect="1"/>
          </p:cNvPicPr>
          <p:nvPr/>
        </p:nvPicPr>
        <p:blipFill>
          <a:blip r:embed="rId12" cstate="print"/>
          <a:srcRect/>
          <a:stretch>
            <a:fillRect/>
          </a:stretch>
        </p:blipFill>
        <p:spPr bwMode="auto">
          <a:xfrm>
            <a:off x="395288" y="333375"/>
            <a:ext cx="6985024" cy="1223963"/>
          </a:xfrm>
          <a:prstGeom prst="rect">
            <a:avLst/>
          </a:prstGeom>
          <a:noFill/>
          <a:ln w="9525">
            <a:noFill/>
            <a:miter lim="800000"/>
            <a:headEnd/>
            <a:tailEnd/>
          </a:ln>
        </p:spPr>
      </p:pic>
      <p:sp>
        <p:nvSpPr>
          <p:cNvPr id="41" name="矩形 40"/>
          <p:cNvSpPr>
            <a:spLocks noChangeArrowheads="1"/>
          </p:cNvSpPr>
          <p:nvPr/>
        </p:nvSpPr>
        <p:spPr bwMode="auto">
          <a:xfrm>
            <a:off x="611188" y="601524"/>
            <a:ext cx="6913140" cy="523220"/>
          </a:xfrm>
          <a:prstGeom prst="rect">
            <a:avLst/>
          </a:prstGeom>
          <a:noFill/>
          <a:ln w="9525">
            <a:noFill/>
            <a:miter lim="800000"/>
            <a:headEnd/>
            <a:tailEnd/>
          </a:ln>
        </p:spPr>
        <p:txBody>
          <a:bodyPr wrap="square">
            <a:spAutoFit/>
          </a:bodyPr>
          <a:lstStyle/>
          <a:p>
            <a:r>
              <a:rPr lang="zh-CN" altLang="en-US" sz="2800" i="1" u="sng" dirty="0">
                <a:latin typeface="Calibri" pitchFamily="34" charset="0"/>
              </a:rPr>
              <a:t>自古</a:t>
            </a:r>
            <a:r>
              <a:rPr lang="zh-CN" altLang="en-US" sz="2800" i="1" u="sng" dirty="0" smtClean="0">
                <a:latin typeface="Calibri" pitchFamily="34" charset="0"/>
              </a:rPr>
              <a:t>我国就重视</a:t>
            </a:r>
            <a:r>
              <a:rPr lang="zh-CN" altLang="en-US" sz="2800" i="1" u="sng" dirty="0">
                <a:latin typeface="Calibri" pitchFamily="34" charset="0"/>
              </a:rPr>
              <a:t>“天人合一、道法自然</a:t>
            </a:r>
            <a:r>
              <a:rPr lang="zh-CN" altLang="en-US" sz="2800" i="1" u="sng" dirty="0" smtClean="0">
                <a:latin typeface="Calibri" pitchFamily="34" charset="0"/>
              </a:rPr>
              <a:t>”</a:t>
            </a:r>
            <a:endParaRPr lang="zh-CN" altLang="en-US" sz="2800" i="1" u="sng" dirty="0">
              <a:latin typeface="Calibri" pitchFamily="34" charset="0"/>
            </a:endParaRPr>
          </a:p>
        </p:txBody>
      </p:sp>
      <p:pic>
        <p:nvPicPr>
          <p:cNvPr id="42" name="图片 41" descr="订书钉2.png"/>
          <p:cNvPicPr>
            <a:picLocks noChangeAspect="1"/>
          </p:cNvPicPr>
          <p:nvPr/>
        </p:nvPicPr>
        <p:blipFill>
          <a:blip r:embed="rId7" cstate="print"/>
          <a:srcRect/>
          <a:stretch>
            <a:fillRect/>
          </a:stretch>
        </p:blipFill>
        <p:spPr bwMode="auto">
          <a:xfrm>
            <a:off x="684213" y="1412875"/>
            <a:ext cx="292100" cy="79375"/>
          </a:xfrm>
          <a:prstGeom prst="rect">
            <a:avLst/>
          </a:prstGeom>
          <a:noFill/>
          <a:ln w="9525">
            <a:noFill/>
            <a:miter lim="800000"/>
            <a:headEnd/>
            <a:tailEnd/>
          </a:ln>
        </p:spPr>
      </p:pic>
      <p:pic>
        <p:nvPicPr>
          <p:cNvPr id="43" name="图片 42" descr="订书钉2.png"/>
          <p:cNvPicPr>
            <a:picLocks noChangeAspect="1"/>
          </p:cNvPicPr>
          <p:nvPr/>
        </p:nvPicPr>
        <p:blipFill>
          <a:blip r:embed="rId7" cstate="print"/>
          <a:srcRect/>
          <a:stretch>
            <a:fillRect/>
          </a:stretch>
        </p:blipFill>
        <p:spPr bwMode="auto">
          <a:xfrm rot="-2172406">
            <a:off x="6654800" y="1347788"/>
            <a:ext cx="293688" cy="79375"/>
          </a:xfrm>
          <a:prstGeom prst="rect">
            <a:avLst/>
          </a:prstGeom>
          <a:noFill/>
          <a:ln w="9525">
            <a:noFill/>
            <a:miter lim="800000"/>
            <a:headEnd/>
            <a:tailEnd/>
          </a:ln>
        </p:spPr>
      </p:pic>
      <p:pic>
        <p:nvPicPr>
          <p:cNvPr id="44" name="图片 43" descr="纸条.png"/>
          <p:cNvPicPr>
            <a:picLocks noChangeAspect="1"/>
          </p:cNvPicPr>
          <p:nvPr/>
        </p:nvPicPr>
        <p:blipFill>
          <a:blip r:embed="rId12" cstate="print"/>
          <a:srcRect/>
          <a:stretch>
            <a:fillRect/>
          </a:stretch>
        </p:blipFill>
        <p:spPr bwMode="auto">
          <a:xfrm>
            <a:off x="395288" y="332656"/>
            <a:ext cx="6913562" cy="1223963"/>
          </a:xfrm>
          <a:prstGeom prst="rect">
            <a:avLst/>
          </a:prstGeom>
          <a:noFill/>
          <a:ln w="9525">
            <a:noFill/>
            <a:miter lim="800000"/>
            <a:headEnd/>
            <a:tailEnd/>
          </a:ln>
        </p:spPr>
      </p:pic>
      <p:sp>
        <p:nvSpPr>
          <p:cNvPr id="45" name="矩形 44"/>
          <p:cNvSpPr/>
          <p:nvPr/>
        </p:nvSpPr>
        <p:spPr>
          <a:xfrm>
            <a:off x="714348" y="404664"/>
            <a:ext cx="7200900" cy="954087"/>
          </a:xfrm>
          <a:prstGeom prst="rect">
            <a:avLst/>
          </a:prstGeom>
        </p:spPr>
        <p:txBody>
          <a:bodyPr>
            <a:spAutoFit/>
          </a:bodyPr>
          <a:lstStyle/>
          <a:p>
            <a:pPr fontAlgn="auto">
              <a:spcBef>
                <a:spcPts val="0"/>
              </a:spcBef>
              <a:spcAft>
                <a:spcPts val="0"/>
              </a:spcAft>
              <a:defRPr/>
            </a:pPr>
            <a:r>
              <a:rPr lang="zh-CN" altLang="en-US" sz="2800" i="1" u="sng" dirty="0">
                <a:latin typeface="+mn-ea"/>
                <a:ea typeface="+mn-ea"/>
              </a:rPr>
              <a:t>单向度的传统工业文明</a:t>
            </a:r>
            <a:r>
              <a:rPr lang="zh-CN" altLang="zh-CN" sz="2800" i="1" u="sng" dirty="0">
                <a:latin typeface="+mn-ea"/>
                <a:ea typeface="+mn-ea"/>
              </a:rPr>
              <a:t>带来了资源枯竭、</a:t>
            </a:r>
            <a:endParaRPr lang="en-US" altLang="zh-CN" sz="2800" i="1" u="sng" dirty="0">
              <a:latin typeface="+mn-ea"/>
              <a:ea typeface="+mn-ea"/>
            </a:endParaRPr>
          </a:p>
          <a:p>
            <a:pPr fontAlgn="auto">
              <a:spcBef>
                <a:spcPts val="0"/>
              </a:spcBef>
              <a:spcAft>
                <a:spcPts val="0"/>
              </a:spcAft>
              <a:defRPr/>
            </a:pPr>
            <a:r>
              <a:rPr lang="zh-CN" altLang="zh-CN" sz="2800" i="1" u="sng" dirty="0">
                <a:latin typeface="+mn-ea"/>
                <a:ea typeface="+mn-ea"/>
              </a:rPr>
              <a:t>环境恶化问题</a:t>
            </a:r>
            <a:endParaRPr lang="zh-CN" altLang="en-US" sz="2800" i="1" u="sng" dirty="0">
              <a:latin typeface="+mn-ea"/>
              <a:ea typeface="+mn-ea"/>
            </a:endParaRPr>
          </a:p>
        </p:txBody>
      </p:sp>
      <p:pic>
        <p:nvPicPr>
          <p:cNvPr id="46" name="图片 45" descr="订书钉2.png"/>
          <p:cNvPicPr>
            <a:picLocks noChangeAspect="1"/>
          </p:cNvPicPr>
          <p:nvPr/>
        </p:nvPicPr>
        <p:blipFill>
          <a:blip r:embed="rId7" cstate="print"/>
          <a:srcRect/>
          <a:stretch>
            <a:fillRect/>
          </a:stretch>
        </p:blipFill>
        <p:spPr bwMode="auto">
          <a:xfrm>
            <a:off x="684213" y="1412875"/>
            <a:ext cx="292100" cy="79375"/>
          </a:xfrm>
          <a:prstGeom prst="rect">
            <a:avLst/>
          </a:prstGeom>
          <a:noFill/>
          <a:ln w="9525">
            <a:noFill/>
            <a:miter lim="800000"/>
            <a:headEnd/>
            <a:tailEnd/>
          </a:ln>
        </p:spPr>
      </p:pic>
      <p:pic>
        <p:nvPicPr>
          <p:cNvPr id="47" name="图片 46" descr="订书钉2.png"/>
          <p:cNvPicPr>
            <a:picLocks noChangeAspect="1"/>
          </p:cNvPicPr>
          <p:nvPr/>
        </p:nvPicPr>
        <p:blipFill>
          <a:blip r:embed="rId7" cstate="print"/>
          <a:srcRect/>
          <a:stretch>
            <a:fillRect/>
          </a:stretch>
        </p:blipFill>
        <p:spPr bwMode="auto">
          <a:xfrm rot="-2172406">
            <a:off x="6654800" y="1347788"/>
            <a:ext cx="293688" cy="79375"/>
          </a:xfrm>
          <a:prstGeom prst="rect">
            <a:avLst/>
          </a:prstGeom>
          <a:noFill/>
          <a:ln w="9525">
            <a:noFill/>
            <a:miter lim="800000"/>
            <a:headEnd/>
            <a:tailEnd/>
          </a:ln>
        </p:spPr>
      </p:pic>
      <p:pic>
        <p:nvPicPr>
          <p:cNvPr id="1050" name="图片 56" descr="杂志社logo带网址 单.png"/>
          <p:cNvPicPr>
            <a:picLocks noChangeAspect="1"/>
          </p:cNvPicPr>
          <p:nvPr/>
        </p:nvPicPr>
        <p:blipFill>
          <a:blip r:embed="rId13" cstate="print"/>
          <a:srcRect/>
          <a:stretch>
            <a:fillRect/>
          </a:stretch>
        </p:blipFill>
        <p:spPr bwMode="auto">
          <a:xfrm>
            <a:off x="6948488" y="6270625"/>
            <a:ext cx="1727200" cy="3270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strVal val="#ppt_w*2.5"/>
                                          </p:val>
                                        </p:tav>
                                        <p:tav tm="100000">
                                          <p:val>
                                            <p:strVal val="#ppt_w"/>
                                          </p:val>
                                        </p:tav>
                                      </p:tavLst>
                                    </p:anim>
                                    <p:anim calcmode="lin" valueType="num">
                                      <p:cBhvr>
                                        <p:cTn id="8" dur="500" fill="hold"/>
                                        <p:tgtEl>
                                          <p:spTgt spid="23"/>
                                        </p:tgtEl>
                                        <p:attrNameLst>
                                          <p:attrName>ppt_h</p:attrName>
                                        </p:attrNameLst>
                                      </p:cBhvr>
                                      <p:tavLst>
                                        <p:tav tm="0">
                                          <p:val>
                                            <p:strVal val="#ppt_h*0.01"/>
                                          </p:val>
                                        </p:tav>
                                        <p:tav tm="100000">
                                          <p:val>
                                            <p:strVal val="#ppt_h"/>
                                          </p:val>
                                        </p:tav>
                                      </p:tavLst>
                                    </p:anim>
                                    <p:anim calcmode="lin" valueType="num">
                                      <p:cBhvr>
                                        <p:cTn id="9" dur="500" fill="hold"/>
                                        <p:tgtEl>
                                          <p:spTgt spid="23"/>
                                        </p:tgtEl>
                                        <p:attrNameLst>
                                          <p:attrName>ppt_x</p:attrName>
                                        </p:attrNameLst>
                                      </p:cBhvr>
                                      <p:tavLst>
                                        <p:tav tm="0">
                                          <p:val>
                                            <p:strVal val="#ppt_x"/>
                                          </p:val>
                                        </p:tav>
                                        <p:tav tm="100000">
                                          <p:val>
                                            <p:strVal val="#ppt_x"/>
                                          </p:val>
                                        </p:tav>
                                      </p:tavLst>
                                    </p:anim>
                                    <p:anim calcmode="lin" valueType="num">
                                      <p:cBhvr>
                                        <p:cTn id="10" dur="500" fill="hold"/>
                                        <p:tgtEl>
                                          <p:spTgt spid="23"/>
                                        </p:tgtEl>
                                        <p:attrNameLst>
                                          <p:attrName>ppt_y</p:attrName>
                                        </p:attrNameLst>
                                      </p:cBhvr>
                                      <p:tavLst>
                                        <p:tav tm="0">
                                          <p:val>
                                            <p:strVal val="#ppt_h+1"/>
                                          </p:val>
                                        </p:tav>
                                        <p:tav tm="100000">
                                          <p:val>
                                            <p:strVal val="#ppt_y"/>
                                          </p:val>
                                        </p:tav>
                                      </p:tavLst>
                                    </p:anim>
                                    <p:animEffect transition="in" filter="fade">
                                      <p:cBhvr>
                                        <p:cTn id="11" dur="500"/>
                                        <p:tgtEl>
                                          <p:spTgt spid="23"/>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strVal val="#ppt_w*2.5"/>
                                          </p:val>
                                        </p:tav>
                                        <p:tav tm="100000">
                                          <p:val>
                                            <p:strVal val="#ppt_w"/>
                                          </p:val>
                                        </p:tav>
                                      </p:tavLst>
                                    </p:anim>
                                    <p:anim calcmode="lin" valueType="num">
                                      <p:cBhvr>
                                        <p:cTn id="15" dur="500" fill="hold"/>
                                        <p:tgtEl>
                                          <p:spTgt spid="28"/>
                                        </p:tgtEl>
                                        <p:attrNameLst>
                                          <p:attrName>ppt_h</p:attrName>
                                        </p:attrNameLst>
                                      </p:cBhvr>
                                      <p:tavLst>
                                        <p:tav tm="0">
                                          <p:val>
                                            <p:strVal val="#ppt_h*0.01"/>
                                          </p:val>
                                        </p:tav>
                                        <p:tav tm="100000">
                                          <p:val>
                                            <p:strVal val="#ppt_h"/>
                                          </p:val>
                                        </p:tav>
                                      </p:tavLst>
                                    </p:anim>
                                    <p:anim calcmode="lin" valueType="num">
                                      <p:cBhvr>
                                        <p:cTn id="16" dur="500" fill="hold"/>
                                        <p:tgtEl>
                                          <p:spTgt spid="28"/>
                                        </p:tgtEl>
                                        <p:attrNameLst>
                                          <p:attrName>ppt_x</p:attrName>
                                        </p:attrNameLst>
                                      </p:cBhvr>
                                      <p:tavLst>
                                        <p:tav tm="0">
                                          <p:val>
                                            <p:strVal val="#ppt_x"/>
                                          </p:val>
                                        </p:tav>
                                        <p:tav tm="100000">
                                          <p:val>
                                            <p:strVal val="#ppt_x"/>
                                          </p:val>
                                        </p:tav>
                                      </p:tavLst>
                                    </p:anim>
                                    <p:anim calcmode="lin" valueType="num">
                                      <p:cBhvr>
                                        <p:cTn id="17" dur="500" fill="hold"/>
                                        <p:tgtEl>
                                          <p:spTgt spid="28"/>
                                        </p:tgtEl>
                                        <p:attrNameLst>
                                          <p:attrName>ppt_y</p:attrName>
                                        </p:attrNameLst>
                                      </p:cBhvr>
                                      <p:tavLst>
                                        <p:tav tm="0">
                                          <p:val>
                                            <p:strVal val="#ppt_h+1"/>
                                          </p:val>
                                        </p:tav>
                                        <p:tav tm="100000">
                                          <p:val>
                                            <p:strVal val="#ppt_y"/>
                                          </p:val>
                                        </p:tav>
                                      </p:tavLst>
                                    </p:anim>
                                    <p:animEffect transition="in" filter="fade">
                                      <p:cBhvr>
                                        <p:cTn id="18" dur="500"/>
                                        <p:tgtEl>
                                          <p:spTgt spid="28"/>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strVal val="#ppt_w*2.5"/>
                                          </p:val>
                                        </p:tav>
                                        <p:tav tm="100000">
                                          <p:val>
                                            <p:strVal val="#ppt_w"/>
                                          </p:val>
                                        </p:tav>
                                      </p:tavLst>
                                    </p:anim>
                                    <p:anim calcmode="lin" valueType="num">
                                      <p:cBhvr>
                                        <p:cTn id="22" dur="500" fill="hold"/>
                                        <p:tgtEl>
                                          <p:spTgt spid="32"/>
                                        </p:tgtEl>
                                        <p:attrNameLst>
                                          <p:attrName>ppt_h</p:attrName>
                                        </p:attrNameLst>
                                      </p:cBhvr>
                                      <p:tavLst>
                                        <p:tav tm="0">
                                          <p:val>
                                            <p:strVal val="#ppt_h*0.01"/>
                                          </p:val>
                                        </p:tav>
                                        <p:tav tm="100000">
                                          <p:val>
                                            <p:strVal val="#ppt_h"/>
                                          </p:val>
                                        </p:tav>
                                      </p:tavLst>
                                    </p:anim>
                                    <p:anim calcmode="lin" valueType="num">
                                      <p:cBhvr>
                                        <p:cTn id="23" dur="500" fill="hold"/>
                                        <p:tgtEl>
                                          <p:spTgt spid="32"/>
                                        </p:tgtEl>
                                        <p:attrNameLst>
                                          <p:attrName>ppt_x</p:attrName>
                                        </p:attrNameLst>
                                      </p:cBhvr>
                                      <p:tavLst>
                                        <p:tav tm="0">
                                          <p:val>
                                            <p:strVal val="#ppt_x"/>
                                          </p:val>
                                        </p:tav>
                                        <p:tav tm="100000">
                                          <p:val>
                                            <p:strVal val="#ppt_x"/>
                                          </p:val>
                                        </p:tav>
                                      </p:tavLst>
                                    </p:anim>
                                    <p:anim calcmode="lin" valueType="num">
                                      <p:cBhvr>
                                        <p:cTn id="24" dur="500" fill="hold"/>
                                        <p:tgtEl>
                                          <p:spTgt spid="32"/>
                                        </p:tgtEl>
                                        <p:attrNameLst>
                                          <p:attrName>ppt_y</p:attrName>
                                        </p:attrNameLst>
                                      </p:cBhvr>
                                      <p:tavLst>
                                        <p:tav tm="0">
                                          <p:val>
                                            <p:strVal val="#ppt_h+1"/>
                                          </p:val>
                                        </p:tav>
                                        <p:tav tm="100000">
                                          <p:val>
                                            <p:strVal val="#ppt_y"/>
                                          </p:val>
                                        </p:tav>
                                      </p:tavLst>
                                    </p:anim>
                                    <p:animEffect transition="in" filter="fade">
                                      <p:cBhvr>
                                        <p:cTn id="25" dur="500"/>
                                        <p:tgtEl>
                                          <p:spTgt spid="3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2000"/>
                                        <p:tgtEl>
                                          <p:spTgt spid="24"/>
                                        </p:tgtEl>
                                      </p:cBhvr>
                                    </p:animEffect>
                                  </p:childTnLst>
                                </p:cTn>
                              </p:par>
                            </p:childTnLst>
                          </p:cTn>
                        </p:par>
                        <p:par>
                          <p:cTn id="30" fill="hold">
                            <p:stCondLst>
                              <p:cond delay="2500"/>
                            </p:stCondLst>
                            <p:childTnLst>
                              <p:par>
                                <p:cTn id="31" presetID="1" presetClass="exit" presetSubtype="0" fill="hold" nodeType="afterEffect">
                                  <p:stCondLst>
                                    <p:cond delay="5000"/>
                                  </p:stCondLst>
                                  <p:childTnLst>
                                    <p:set>
                                      <p:cBhvr>
                                        <p:cTn id="32" dur="1" fill="hold">
                                          <p:stCondLst>
                                            <p:cond delay="0"/>
                                          </p:stCondLst>
                                        </p:cTn>
                                        <p:tgtEl>
                                          <p:spTgt spid="23"/>
                                        </p:tgtEl>
                                        <p:attrNameLst>
                                          <p:attrName>style.visibility</p:attrName>
                                        </p:attrNameLst>
                                      </p:cBhvr>
                                      <p:to>
                                        <p:strVal val="hidden"/>
                                      </p:to>
                                    </p:set>
                                  </p:childTnLst>
                                </p:cTn>
                              </p:par>
                            </p:childTnLst>
                          </p:cTn>
                        </p:par>
                        <p:par>
                          <p:cTn id="33" fill="hold">
                            <p:stCondLst>
                              <p:cond delay="7500"/>
                            </p:stCondLst>
                            <p:childTnLst>
                              <p:par>
                                <p:cTn id="34" presetID="1" presetClass="exit" presetSubtype="0" fill="hold" grpId="1" nodeType="afterEffect">
                                  <p:stCondLst>
                                    <p:cond delay="0"/>
                                  </p:stCondLst>
                                  <p:childTnLst>
                                    <p:set>
                                      <p:cBhvr>
                                        <p:cTn id="35" dur="1" fill="hold">
                                          <p:stCondLst>
                                            <p:cond delay="0"/>
                                          </p:stCondLst>
                                        </p:cTn>
                                        <p:tgtEl>
                                          <p:spTgt spid="24"/>
                                        </p:tgtEl>
                                        <p:attrNameLst>
                                          <p:attrName>style.visibility</p:attrName>
                                        </p:attrNameLst>
                                      </p:cBhvr>
                                      <p:to>
                                        <p:strVal val="hidden"/>
                                      </p:to>
                                    </p:set>
                                  </p:childTnLst>
                                </p:cTn>
                              </p:par>
                            </p:childTnLst>
                          </p:cTn>
                        </p:par>
                        <p:par>
                          <p:cTn id="36" fill="hold">
                            <p:stCondLst>
                              <p:cond delay="7500"/>
                            </p:stCondLst>
                            <p:childTnLst>
                              <p:par>
                                <p:cTn id="37" presetID="1" presetClass="exit" presetSubtype="0" fill="hold" nodeType="after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par>
                          <p:cTn id="39" fill="hold">
                            <p:stCondLst>
                              <p:cond delay="7500"/>
                            </p:stCondLst>
                            <p:childTnLst>
                              <p:par>
                                <p:cTn id="40" presetID="1" presetClass="exit" presetSubtype="0" fill="hold" nodeType="afterEffect">
                                  <p:stCondLst>
                                    <p:cond delay="0"/>
                                  </p:stCondLst>
                                  <p:childTnLst>
                                    <p:set>
                                      <p:cBhvr>
                                        <p:cTn id="41" dur="1" fill="hold">
                                          <p:stCondLst>
                                            <p:cond delay="0"/>
                                          </p:stCondLst>
                                        </p:cTn>
                                        <p:tgtEl>
                                          <p:spTgt spid="32"/>
                                        </p:tgtEl>
                                        <p:attrNameLst>
                                          <p:attrName>style.visibility</p:attrName>
                                        </p:attrNameLst>
                                      </p:cBhvr>
                                      <p:to>
                                        <p:strVal val="hidden"/>
                                      </p:to>
                                    </p:set>
                                  </p:childTnLst>
                                </p:cTn>
                              </p:par>
                            </p:childTnLst>
                          </p:cTn>
                        </p:par>
                        <p:par>
                          <p:cTn id="42" fill="hold">
                            <p:stCondLst>
                              <p:cond delay="7500"/>
                            </p:stCondLst>
                            <p:childTnLst>
                              <p:par>
                                <p:cTn id="43" presetID="58" presetClass="entr" presetSubtype="0" accel="100000"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ppt_w*2.5"/>
                                          </p:val>
                                        </p:tav>
                                        <p:tav tm="100000">
                                          <p:val>
                                            <p:strVal val="#ppt_w"/>
                                          </p:val>
                                        </p:tav>
                                      </p:tavLst>
                                    </p:anim>
                                    <p:anim calcmode="lin" valueType="num">
                                      <p:cBhvr>
                                        <p:cTn id="46" dur="500" fill="hold"/>
                                        <p:tgtEl>
                                          <p:spTgt spid="40"/>
                                        </p:tgtEl>
                                        <p:attrNameLst>
                                          <p:attrName>ppt_h</p:attrName>
                                        </p:attrNameLst>
                                      </p:cBhvr>
                                      <p:tavLst>
                                        <p:tav tm="0">
                                          <p:val>
                                            <p:strVal val="#ppt_h*0.01"/>
                                          </p:val>
                                        </p:tav>
                                        <p:tav tm="100000">
                                          <p:val>
                                            <p:strVal val="#ppt_h"/>
                                          </p:val>
                                        </p:tav>
                                      </p:tavLst>
                                    </p:anim>
                                    <p:anim calcmode="lin" valueType="num">
                                      <p:cBhvr>
                                        <p:cTn id="47" dur="500" fill="hold"/>
                                        <p:tgtEl>
                                          <p:spTgt spid="40"/>
                                        </p:tgtEl>
                                        <p:attrNameLst>
                                          <p:attrName>ppt_x</p:attrName>
                                        </p:attrNameLst>
                                      </p:cBhvr>
                                      <p:tavLst>
                                        <p:tav tm="0">
                                          <p:val>
                                            <p:strVal val="#ppt_x"/>
                                          </p:val>
                                        </p:tav>
                                        <p:tav tm="100000">
                                          <p:val>
                                            <p:strVal val="#ppt_x"/>
                                          </p:val>
                                        </p:tav>
                                      </p:tavLst>
                                    </p:anim>
                                    <p:anim calcmode="lin" valueType="num">
                                      <p:cBhvr>
                                        <p:cTn id="48" dur="500" fill="hold"/>
                                        <p:tgtEl>
                                          <p:spTgt spid="40"/>
                                        </p:tgtEl>
                                        <p:attrNameLst>
                                          <p:attrName>ppt_y</p:attrName>
                                        </p:attrNameLst>
                                      </p:cBhvr>
                                      <p:tavLst>
                                        <p:tav tm="0">
                                          <p:val>
                                            <p:strVal val="#ppt_h+1"/>
                                          </p:val>
                                        </p:tav>
                                        <p:tav tm="100000">
                                          <p:val>
                                            <p:strVal val="#ppt_y"/>
                                          </p:val>
                                        </p:tav>
                                      </p:tavLst>
                                    </p:anim>
                                    <p:animEffect transition="in" filter="fade">
                                      <p:cBhvr>
                                        <p:cTn id="49" dur="500"/>
                                        <p:tgtEl>
                                          <p:spTgt spid="40"/>
                                        </p:tgtEl>
                                      </p:cBhvr>
                                    </p:animEffect>
                                  </p:childTnLst>
                                </p:cTn>
                              </p:par>
                              <p:par>
                                <p:cTn id="50" presetID="58" presetClass="entr" presetSubtype="0" accel="10000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strVal val="#ppt_w*2.5"/>
                                          </p:val>
                                        </p:tav>
                                        <p:tav tm="100000">
                                          <p:val>
                                            <p:strVal val="#ppt_w"/>
                                          </p:val>
                                        </p:tav>
                                      </p:tavLst>
                                    </p:anim>
                                    <p:anim calcmode="lin" valueType="num">
                                      <p:cBhvr>
                                        <p:cTn id="53" dur="500" fill="hold"/>
                                        <p:tgtEl>
                                          <p:spTgt spid="43"/>
                                        </p:tgtEl>
                                        <p:attrNameLst>
                                          <p:attrName>ppt_h</p:attrName>
                                        </p:attrNameLst>
                                      </p:cBhvr>
                                      <p:tavLst>
                                        <p:tav tm="0">
                                          <p:val>
                                            <p:strVal val="#ppt_h*0.01"/>
                                          </p:val>
                                        </p:tav>
                                        <p:tav tm="100000">
                                          <p:val>
                                            <p:strVal val="#ppt_h"/>
                                          </p:val>
                                        </p:tav>
                                      </p:tavLst>
                                    </p:anim>
                                    <p:anim calcmode="lin" valueType="num">
                                      <p:cBhvr>
                                        <p:cTn id="54" dur="500" fill="hold"/>
                                        <p:tgtEl>
                                          <p:spTgt spid="43"/>
                                        </p:tgtEl>
                                        <p:attrNameLst>
                                          <p:attrName>ppt_x</p:attrName>
                                        </p:attrNameLst>
                                      </p:cBhvr>
                                      <p:tavLst>
                                        <p:tav tm="0">
                                          <p:val>
                                            <p:strVal val="#ppt_x"/>
                                          </p:val>
                                        </p:tav>
                                        <p:tav tm="100000">
                                          <p:val>
                                            <p:strVal val="#ppt_x"/>
                                          </p:val>
                                        </p:tav>
                                      </p:tavLst>
                                    </p:anim>
                                    <p:anim calcmode="lin" valueType="num">
                                      <p:cBhvr>
                                        <p:cTn id="55" dur="500" fill="hold"/>
                                        <p:tgtEl>
                                          <p:spTgt spid="43"/>
                                        </p:tgtEl>
                                        <p:attrNameLst>
                                          <p:attrName>ppt_y</p:attrName>
                                        </p:attrNameLst>
                                      </p:cBhvr>
                                      <p:tavLst>
                                        <p:tav tm="0">
                                          <p:val>
                                            <p:strVal val="#ppt_h+1"/>
                                          </p:val>
                                        </p:tav>
                                        <p:tav tm="100000">
                                          <p:val>
                                            <p:strVal val="#ppt_y"/>
                                          </p:val>
                                        </p:tav>
                                      </p:tavLst>
                                    </p:anim>
                                    <p:animEffect transition="in" filter="fade">
                                      <p:cBhvr>
                                        <p:cTn id="56" dur="500"/>
                                        <p:tgtEl>
                                          <p:spTgt spid="43"/>
                                        </p:tgtEl>
                                      </p:cBhvr>
                                    </p:animEffect>
                                  </p:childTnLst>
                                </p:cTn>
                              </p:par>
                              <p:par>
                                <p:cTn id="57" presetID="58" presetClass="entr" presetSubtype="0" accel="10000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strVal val="#ppt_w*2.5"/>
                                          </p:val>
                                        </p:tav>
                                        <p:tav tm="100000">
                                          <p:val>
                                            <p:strVal val="#ppt_w"/>
                                          </p:val>
                                        </p:tav>
                                      </p:tavLst>
                                    </p:anim>
                                    <p:anim calcmode="lin" valueType="num">
                                      <p:cBhvr>
                                        <p:cTn id="60" dur="500" fill="hold"/>
                                        <p:tgtEl>
                                          <p:spTgt spid="42"/>
                                        </p:tgtEl>
                                        <p:attrNameLst>
                                          <p:attrName>ppt_h</p:attrName>
                                        </p:attrNameLst>
                                      </p:cBhvr>
                                      <p:tavLst>
                                        <p:tav tm="0">
                                          <p:val>
                                            <p:strVal val="#ppt_h*0.01"/>
                                          </p:val>
                                        </p:tav>
                                        <p:tav tm="100000">
                                          <p:val>
                                            <p:strVal val="#ppt_h"/>
                                          </p:val>
                                        </p:tav>
                                      </p:tavLst>
                                    </p:anim>
                                    <p:anim calcmode="lin" valueType="num">
                                      <p:cBhvr>
                                        <p:cTn id="61" dur="500" fill="hold"/>
                                        <p:tgtEl>
                                          <p:spTgt spid="42"/>
                                        </p:tgtEl>
                                        <p:attrNameLst>
                                          <p:attrName>ppt_x</p:attrName>
                                        </p:attrNameLst>
                                      </p:cBhvr>
                                      <p:tavLst>
                                        <p:tav tm="0">
                                          <p:val>
                                            <p:strVal val="#ppt_x"/>
                                          </p:val>
                                        </p:tav>
                                        <p:tav tm="100000">
                                          <p:val>
                                            <p:strVal val="#ppt_x"/>
                                          </p:val>
                                        </p:tav>
                                      </p:tavLst>
                                    </p:anim>
                                    <p:anim calcmode="lin" valueType="num">
                                      <p:cBhvr>
                                        <p:cTn id="62" dur="500" fill="hold"/>
                                        <p:tgtEl>
                                          <p:spTgt spid="42"/>
                                        </p:tgtEl>
                                        <p:attrNameLst>
                                          <p:attrName>ppt_y</p:attrName>
                                        </p:attrNameLst>
                                      </p:cBhvr>
                                      <p:tavLst>
                                        <p:tav tm="0">
                                          <p:val>
                                            <p:strVal val="#ppt_h+1"/>
                                          </p:val>
                                        </p:tav>
                                        <p:tav tm="100000">
                                          <p:val>
                                            <p:strVal val="#ppt_y"/>
                                          </p:val>
                                        </p:tav>
                                      </p:tavLst>
                                    </p:anim>
                                    <p:animEffect transition="in" filter="fade">
                                      <p:cBhvr>
                                        <p:cTn id="63" dur="500"/>
                                        <p:tgtEl>
                                          <p:spTgt spid="42"/>
                                        </p:tgtEl>
                                      </p:cBhvr>
                                    </p:animEffect>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childTnLst>
                          </p:cTn>
                        </p:par>
                        <p:par>
                          <p:cTn id="68" fill="hold">
                            <p:stCondLst>
                              <p:cond delay="8500"/>
                            </p:stCondLst>
                            <p:childTnLst>
                              <p:par>
                                <p:cTn id="69" presetID="58" presetClass="entr" presetSubtype="0" accel="100000" fill="hold" nodeType="after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500" fill="hold"/>
                                        <p:tgtEl>
                                          <p:spTgt spid="2"/>
                                        </p:tgtEl>
                                        <p:attrNameLst>
                                          <p:attrName>ppt_w</p:attrName>
                                        </p:attrNameLst>
                                      </p:cBhvr>
                                      <p:tavLst>
                                        <p:tav tm="0">
                                          <p:val>
                                            <p:strVal val="#ppt_w*2.5"/>
                                          </p:val>
                                        </p:tav>
                                        <p:tav tm="100000">
                                          <p:val>
                                            <p:strVal val="#ppt_w"/>
                                          </p:val>
                                        </p:tav>
                                      </p:tavLst>
                                    </p:anim>
                                    <p:anim calcmode="lin" valueType="num">
                                      <p:cBhvr>
                                        <p:cTn id="72" dur="500" fill="hold"/>
                                        <p:tgtEl>
                                          <p:spTgt spid="2"/>
                                        </p:tgtEl>
                                        <p:attrNameLst>
                                          <p:attrName>ppt_h</p:attrName>
                                        </p:attrNameLst>
                                      </p:cBhvr>
                                      <p:tavLst>
                                        <p:tav tm="0">
                                          <p:val>
                                            <p:strVal val="#ppt_h*0.01"/>
                                          </p:val>
                                        </p:tav>
                                        <p:tav tm="100000">
                                          <p:val>
                                            <p:strVal val="#ppt_h"/>
                                          </p:val>
                                        </p:tav>
                                      </p:tavLst>
                                    </p:anim>
                                    <p:anim calcmode="lin" valueType="num">
                                      <p:cBhvr>
                                        <p:cTn id="73" dur="500" fill="hold"/>
                                        <p:tgtEl>
                                          <p:spTgt spid="2"/>
                                        </p:tgtEl>
                                        <p:attrNameLst>
                                          <p:attrName>ppt_x</p:attrName>
                                        </p:attrNameLst>
                                      </p:cBhvr>
                                      <p:tavLst>
                                        <p:tav tm="0">
                                          <p:val>
                                            <p:strVal val="#ppt_x"/>
                                          </p:val>
                                        </p:tav>
                                        <p:tav tm="100000">
                                          <p:val>
                                            <p:strVal val="#ppt_x"/>
                                          </p:val>
                                        </p:tav>
                                      </p:tavLst>
                                    </p:anim>
                                    <p:anim calcmode="lin" valueType="num">
                                      <p:cBhvr>
                                        <p:cTn id="74" dur="500" fill="hold"/>
                                        <p:tgtEl>
                                          <p:spTgt spid="2"/>
                                        </p:tgtEl>
                                        <p:attrNameLst>
                                          <p:attrName>ppt_y</p:attrName>
                                        </p:attrNameLst>
                                      </p:cBhvr>
                                      <p:tavLst>
                                        <p:tav tm="0">
                                          <p:val>
                                            <p:strVal val="#ppt_h+1"/>
                                          </p:val>
                                        </p:tav>
                                        <p:tav tm="100000">
                                          <p:val>
                                            <p:strVal val="#ppt_y"/>
                                          </p:val>
                                        </p:tav>
                                      </p:tavLst>
                                    </p:anim>
                                    <p:animEffect transition="in" filter="fade">
                                      <p:cBhvr>
                                        <p:cTn id="75" dur="500"/>
                                        <p:tgtEl>
                                          <p:spTgt spid="2"/>
                                        </p:tgtEl>
                                      </p:cBhvr>
                                    </p:animEffect>
                                  </p:childTnLst>
                                </p:cTn>
                              </p:par>
                            </p:childTnLst>
                          </p:cTn>
                        </p:par>
                        <p:par>
                          <p:cTn id="76" fill="hold">
                            <p:stCondLst>
                              <p:cond delay="9000"/>
                            </p:stCondLst>
                            <p:childTnLst>
                              <p:par>
                                <p:cTn id="77" presetID="58" presetClass="entr" presetSubtype="0" accel="100000" fill="hold" nodeType="afterEffect">
                                  <p:stCondLst>
                                    <p:cond delay="400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strVal val="#ppt_w*2.5"/>
                                          </p:val>
                                        </p:tav>
                                        <p:tav tm="100000">
                                          <p:val>
                                            <p:strVal val="#ppt_w"/>
                                          </p:val>
                                        </p:tav>
                                      </p:tavLst>
                                    </p:anim>
                                    <p:anim calcmode="lin" valueType="num">
                                      <p:cBhvr>
                                        <p:cTn id="80" dur="500" fill="hold"/>
                                        <p:tgtEl>
                                          <p:spTgt spid="44"/>
                                        </p:tgtEl>
                                        <p:attrNameLst>
                                          <p:attrName>ppt_h</p:attrName>
                                        </p:attrNameLst>
                                      </p:cBhvr>
                                      <p:tavLst>
                                        <p:tav tm="0">
                                          <p:val>
                                            <p:strVal val="#ppt_h*0.01"/>
                                          </p:val>
                                        </p:tav>
                                        <p:tav tm="100000">
                                          <p:val>
                                            <p:strVal val="#ppt_h"/>
                                          </p:val>
                                        </p:tav>
                                      </p:tavLst>
                                    </p:anim>
                                    <p:anim calcmode="lin" valueType="num">
                                      <p:cBhvr>
                                        <p:cTn id="81" dur="500" fill="hold"/>
                                        <p:tgtEl>
                                          <p:spTgt spid="44"/>
                                        </p:tgtEl>
                                        <p:attrNameLst>
                                          <p:attrName>ppt_x</p:attrName>
                                        </p:attrNameLst>
                                      </p:cBhvr>
                                      <p:tavLst>
                                        <p:tav tm="0">
                                          <p:val>
                                            <p:strVal val="#ppt_x"/>
                                          </p:val>
                                        </p:tav>
                                        <p:tav tm="100000">
                                          <p:val>
                                            <p:strVal val="#ppt_x"/>
                                          </p:val>
                                        </p:tav>
                                      </p:tavLst>
                                    </p:anim>
                                    <p:anim calcmode="lin" valueType="num">
                                      <p:cBhvr>
                                        <p:cTn id="82" dur="500" fill="hold"/>
                                        <p:tgtEl>
                                          <p:spTgt spid="44"/>
                                        </p:tgtEl>
                                        <p:attrNameLst>
                                          <p:attrName>ppt_y</p:attrName>
                                        </p:attrNameLst>
                                      </p:cBhvr>
                                      <p:tavLst>
                                        <p:tav tm="0">
                                          <p:val>
                                            <p:strVal val="#ppt_h+1"/>
                                          </p:val>
                                        </p:tav>
                                        <p:tav tm="100000">
                                          <p:val>
                                            <p:strVal val="#ppt_y"/>
                                          </p:val>
                                        </p:tav>
                                      </p:tavLst>
                                    </p:anim>
                                    <p:animEffect transition="in" filter="fade">
                                      <p:cBhvr>
                                        <p:cTn id="83" dur="500"/>
                                        <p:tgtEl>
                                          <p:spTgt spid="44"/>
                                        </p:tgtEl>
                                      </p:cBhvr>
                                    </p:animEffect>
                                  </p:childTnLst>
                                </p:cTn>
                              </p:par>
                              <p:par>
                                <p:cTn id="84" presetID="58" presetClass="entr" presetSubtype="0" accel="100000" fill="hold" nodeType="with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500" fill="hold"/>
                                        <p:tgtEl>
                                          <p:spTgt spid="47"/>
                                        </p:tgtEl>
                                        <p:attrNameLst>
                                          <p:attrName>ppt_w</p:attrName>
                                        </p:attrNameLst>
                                      </p:cBhvr>
                                      <p:tavLst>
                                        <p:tav tm="0">
                                          <p:val>
                                            <p:strVal val="#ppt_w*2.5"/>
                                          </p:val>
                                        </p:tav>
                                        <p:tav tm="100000">
                                          <p:val>
                                            <p:strVal val="#ppt_w"/>
                                          </p:val>
                                        </p:tav>
                                      </p:tavLst>
                                    </p:anim>
                                    <p:anim calcmode="lin" valueType="num">
                                      <p:cBhvr>
                                        <p:cTn id="87" dur="500" fill="hold"/>
                                        <p:tgtEl>
                                          <p:spTgt spid="47"/>
                                        </p:tgtEl>
                                        <p:attrNameLst>
                                          <p:attrName>ppt_h</p:attrName>
                                        </p:attrNameLst>
                                      </p:cBhvr>
                                      <p:tavLst>
                                        <p:tav tm="0">
                                          <p:val>
                                            <p:strVal val="#ppt_h*0.01"/>
                                          </p:val>
                                        </p:tav>
                                        <p:tav tm="100000">
                                          <p:val>
                                            <p:strVal val="#ppt_h"/>
                                          </p:val>
                                        </p:tav>
                                      </p:tavLst>
                                    </p:anim>
                                    <p:anim calcmode="lin" valueType="num">
                                      <p:cBhvr>
                                        <p:cTn id="88" dur="500" fill="hold"/>
                                        <p:tgtEl>
                                          <p:spTgt spid="47"/>
                                        </p:tgtEl>
                                        <p:attrNameLst>
                                          <p:attrName>ppt_x</p:attrName>
                                        </p:attrNameLst>
                                      </p:cBhvr>
                                      <p:tavLst>
                                        <p:tav tm="0">
                                          <p:val>
                                            <p:strVal val="#ppt_x"/>
                                          </p:val>
                                        </p:tav>
                                        <p:tav tm="100000">
                                          <p:val>
                                            <p:strVal val="#ppt_x"/>
                                          </p:val>
                                        </p:tav>
                                      </p:tavLst>
                                    </p:anim>
                                    <p:anim calcmode="lin" valueType="num">
                                      <p:cBhvr>
                                        <p:cTn id="89" dur="500" fill="hold"/>
                                        <p:tgtEl>
                                          <p:spTgt spid="47"/>
                                        </p:tgtEl>
                                        <p:attrNameLst>
                                          <p:attrName>ppt_y</p:attrName>
                                        </p:attrNameLst>
                                      </p:cBhvr>
                                      <p:tavLst>
                                        <p:tav tm="0">
                                          <p:val>
                                            <p:strVal val="#ppt_h+1"/>
                                          </p:val>
                                        </p:tav>
                                        <p:tav tm="100000">
                                          <p:val>
                                            <p:strVal val="#ppt_y"/>
                                          </p:val>
                                        </p:tav>
                                      </p:tavLst>
                                    </p:anim>
                                    <p:animEffect transition="in" filter="fade">
                                      <p:cBhvr>
                                        <p:cTn id="90" dur="500"/>
                                        <p:tgtEl>
                                          <p:spTgt spid="47"/>
                                        </p:tgtEl>
                                      </p:cBhvr>
                                    </p:animEffect>
                                  </p:childTnLst>
                                </p:cTn>
                              </p:par>
                              <p:par>
                                <p:cTn id="91" presetID="58" presetClass="entr" presetSubtype="0" accel="10000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 calcmode="lin" valueType="num">
                                      <p:cBhvr>
                                        <p:cTn id="93" dur="500" fill="hold"/>
                                        <p:tgtEl>
                                          <p:spTgt spid="46"/>
                                        </p:tgtEl>
                                        <p:attrNameLst>
                                          <p:attrName>ppt_w</p:attrName>
                                        </p:attrNameLst>
                                      </p:cBhvr>
                                      <p:tavLst>
                                        <p:tav tm="0">
                                          <p:val>
                                            <p:strVal val="#ppt_w*2.5"/>
                                          </p:val>
                                        </p:tav>
                                        <p:tav tm="100000">
                                          <p:val>
                                            <p:strVal val="#ppt_w"/>
                                          </p:val>
                                        </p:tav>
                                      </p:tavLst>
                                    </p:anim>
                                    <p:anim calcmode="lin" valueType="num">
                                      <p:cBhvr>
                                        <p:cTn id="94" dur="500" fill="hold"/>
                                        <p:tgtEl>
                                          <p:spTgt spid="46"/>
                                        </p:tgtEl>
                                        <p:attrNameLst>
                                          <p:attrName>ppt_h</p:attrName>
                                        </p:attrNameLst>
                                      </p:cBhvr>
                                      <p:tavLst>
                                        <p:tav tm="0">
                                          <p:val>
                                            <p:strVal val="#ppt_h*0.01"/>
                                          </p:val>
                                        </p:tav>
                                        <p:tav tm="100000">
                                          <p:val>
                                            <p:strVal val="#ppt_h"/>
                                          </p:val>
                                        </p:tav>
                                      </p:tavLst>
                                    </p:anim>
                                    <p:anim calcmode="lin" valueType="num">
                                      <p:cBhvr>
                                        <p:cTn id="95" dur="500" fill="hold"/>
                                        <p:tgtEl>
                                          <p:spTgt spid="46"/>
                                        </p:tgtEl>
                                        <p:attrNameLst>
                                          <p:attrName>ppt_x</p:attrName>
                                        </p:attrNameLst>
                                      </p:cBhvr>
                                      <p:tavLst>
                                        <p:tav tm="0">
                                          <p:val>
                                            <p:strVal val="#ppt_x"/>
                                          </p:val>
                                        </p:tav>
                                        <p:tav tm="100000">
                                          <p:val>
                                            <p:strVal val="#ppt_x"/>
                                          </p:val>
                                        </p:tav>
                                      </p:tavLst>
                                    </p:anim>
                                    <p:anim calcmode="lin" valueType="num">
                                      <p:cBhvr>
                                        <p:cTn id="96" dur="500" fill="hold"/>
                                        <p:tgtEl>
                                          <p:spTgt spid="46"/>
                                        </p:tgtEl>
                                        <p:attrNameLst>
                                          <p:attrName>ppt_y</p:attrName>
                                        </p:attrNameLst>
                                      </p:cBhvr>
                                      <p:tavLst>
                                        <p:tav tm="0">
                                          <p:val>
                                            <p:strVal val="#ppt_h+1"/>
                                          </p:val>
                                        </p:tav>
                                        <p:tav tm="100000">
                                          <p:val>
                                            <p:strVal val="#ppt_y"/>
                                          </p:val>
                                        </p:tav>
                                      </p:tavLst>
                                    </p:anim>
                                    <p:animEffect transition="in" filter="fade">
                                      <p:cBhvr>
                                        <p:cTn id="97" dur="500"/>
                                        <p:tgtEl>
                                          <p:spTgt spid="46"/>
                                        </p:tgtEl>
                                      </p:cBhvr>
                                    </p:animEffect>
                                  </p:childTnLst>
                                </p:cTn>
                              </p:par>
                            </p:childTnLst>
                          </p:cTn>
                        </p:par>
                        <p:par>
                          <p:cTn id="98" fill="hold">
                            <p:stCondLst>
                              <p:cond delay="13500"/>
                            </p:stCondLst>
                            <p:childTnLst>
                              <p:par>
                                <p:cTn id="99" presetID="22" presetClass="entr" presetSubtype="8"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left)">
                                      <p:cBhvr>
                                        <p:cTn id="101" dur="500"/>
                                        <p:tgtEl>
                                          <p:spTgt spid="45"/>
                                        </p:tgtEl>
                                      </p:cBhvr>
                                    </p:animEffect>
                                  </p:childTnLst>
                                </p:cTn>
                              </p:par>
                            </p:childTnLst>
                          </p:cTn>
                        </p:par>
                        <p:par>
                          <p:cTn id="102" fill="hold">
                            <p:stCondLst>
                              <p:cond delay="14000"/>
                            </p:stCondLst>
                            <p:childTnLst>
                              <p:par>
                                <p:cTn id="103" presetID="58" presetClass="entr" presetSubtype="0" accel="100000" fill="hold" nodeType="afterEffect">
                                  <p:stCondLst>
                                    <p:cond delay="3000"/>
                                  </p:stCondLst>
                                  <p:childTnLst>
                                    <p:set>
                                      <p:cBhvr>
                                        <p:cTn id="104" dur="1" fill="hold">
                                          <p:stCondLst>
                                            <p:cond delay="0"/>
                                          </p:stCondLst>
                                        </p:cTn>
                                        <p:tgtEl>
                                          <p:spTgt spid="3"/>
                                        </p:tgtEl>
                                        <p:attrNameLst>
                                          <p:attrName>style.visibility</p:attrName>
                                        </p:attrNameLst>
                                      </p:cBhvr>
                                      <p:to>
                                        <p:strVal val="visible"/>
                                      </p:to>
                                    </p:set>
                                    <p:anim calcmode="lin" valueType="num">
                                      <p:cBhvr>
                                        <p:cTn id="105" dur="500" fill="hold"/>
                                        <p:tgtEl>
                                          <p:spTgt spid="3"/>
                                        </p:tgtEl>
                                        <p:attrNameLst>
                                          <p:attrName>ppt_w</p:attrName>
                                        </p:attrNameLst>
                                      </p:cBhvr>
                                      <p:tavLst>
                                        <p:tav tm="0">
                                          <p:val>
                                            <p:strVal val="#ppt_w*2.5"/>
                                          </p:val>
                                        </p:tav>
                                        <p:tav tm="100000">
                                          <p:val>
                                            <p:strVal val="#ppt_w"/>
                                          </p:val>
                                        </p:tav>
                                      </p:tavLst>
                                    </p:anim>
                                    <p:anim calcmode="lin" valueType="num">
                                      <p:cBhvr>
                                        <p:cTn id="106" dur="500" fill="hold"/>
                                        <p:tgtEl>
                                          <p:spTgt spid="3"/>
                                        </p:tgtEl>
                                        <p:attrNameLst>
                                          <p:attrName>ppt_h</p:attrName>
                                        </p:attrNameLst>
                                      </p:cBhvr>
                                      <p:tavLst>
                                        <p:tav tm="0">
                                          <p:val>
                                            <p:strVal val="#ppt_h*0.01"/>
                                          </p:val>
                                        </p:tav>
                                        <p:tav tm="100000">
                                          <p:val>
                                            <p:strVal val="#ppt_h"/>
                                          </p:val>
                                        </p:tav>
                                      </p:tavLst>
                                    </p:anim>
                                    <p:anim calcmode="lin" valueType="num">
                                      <p:cBhvr>
                                        <p:cTn id="107" dur="500" fill="hold"/>
                                        <p:tgtEl>
                                          <p:spTgt spid="3"/>
                                        </p:tgtEl>
                                        <p:attrNameLst>
                                          <p:attrName>ppt_x</p:attrName>
                                        </p:attrNameLst>
                                      </p:cBhvr>
                                      <p:tavLst>
                                        <p:tav tm="0">
                                          <p:val>
                                            <p:strVal val="#ppt_x"/>
                                          </p:val>
                                        </p:tav>
                                        <p:tav tm="100000">
                                          <p:val>
                                            <p:strVal val="#ppt_x"/>
                                          </p:val>
                                        </p:tav>
                                      </p:tavLst>
                                    </p:anim>
                                    <p:anim calcmode="lin" valueType="num">
                                      <p:cBhvr>
                                        <p:cTn id="108" dur="500" fill="hold"/>
                                        <p:tgtEl>
                                          <p:spTgt spid="3"/>
                                        </p:tgtEl>
                                        <p:attrNameLst>
                                          <p:attrName>ppt_y</p:attrName>
                                        </p:attrNameLst>
                                      </p:cBhvr>
                                      <p:tavLst>
                                        <p:tav tm="0">
                                          <p:val>
                                            <p:strVal val="#ppt_h+1"/>
                                          </p:val>
                                        </p:tav>
                                        <p:tav tm="100000">
                                          <p:val>
                                            <p:strVal val="#ppt_y"/>
                                          </p:val>
                                        </p:tav>
                                      </p:tavLst>
                                    </p:anim>
                                    <p:animEffect transition="in" filter="fade">
                                      <p:cBhvr>
                                        <p:cTn id="109" dur="500"/>
                                        <p:tgtEl>
                                          <p:spTgt spid="3"/>
                                        </p:tgtEl>
                                      </p:cBhvr>
                                    </p:animEffect>
                                  </p:childTnLst>
                                </p:cTn>
                              </p:par>
                              <p:par>
                                <p:cTn id="110" presetID="35" presetClass="exit" presetSubtype="0" fill="hold" nodeType="withEffect">
                                  <p:stCondLst>
                                    <p:cond delay="0"/>
                                  </p:stCondLst>
                                  <p:childTnLst>
                                    <p:animEffect transition="out" filter="fade">
                                      <p:cBhvr>
                                        <p:cTn id="111" dur="2000"/>
                                        <p:tgtEl>
                                          <p:spTgt spid="2"/>
                                        </p:tgtEl>
                                      </p:cBhvr>
                                    </p:animEffect>
                                    <p:anim calcmode="lin" valueType="num">
                                      <p:cBhvr>
                                        <p:cTn id="112" dur="2000"/>
                                        <p:tgtEl>
                                          <p:spTgt spid="2"/>
                                        </p:tgtEl>
                                        <p:attrNameLst>
                                          <p:attrName>style.rotation</p:attrName>
                                        </p:attrNameLst>
                                      </p:cBhvr>
                                      <p:tavLst>
                                        <p:tav tm="0">
                                          <p:val>
                                            <p:fltVal val="0"/>
                                          </p:val>
                                        </p:tav>
                                        <p:tav tm="100000">
                                          <p:val>
                                            <p:fltVal val="720"/>
                                          </p:val>
                                        </p:tav>
                                      </p:tavLst>
                                    </p:anim>
                                    <p:anim calcmode="lin" valueType="num">
                                      <p:cBhvr>
                                        <p:cTn id="113" dur="2000"/>
                                        <p:tgtEl>
                                          <p:spTgt spid="2"/>
                                        </p:tgtEl>
                                        <p:attrNameLst>
                                          <p:attrName>ppt_h</p:attrName>
                                        </p:attrNameLst>
                                      </p:cBhvr>
                                      <p:tavLst>
                                        <p:tav tm="0">
                                          <p:val>
                                            <p:strVal val="ppt_h"/>
                                          </p:val>
                                        </p:tav>
                                        <p:tav tm="100000">
                                          <p:val>
                                            <p:fltVal val="0"/>
                                          </p:val>
                                        </p:tav>
                                      </p:tavLst>
                                    </p:anim>
                                    <p:anim calcmode="lin" valueType="num">
                                      <p:cBhvr>
                                        <p:cTn id="114" dur="2000"/>
                                        <p:tgtEl>
                                          <p:spTgt spid="2"/>
                                        </p:tgtEl>
                                        <p:attrNameLst>
                                          <p:attrName>ppt_w</p:attrName>
                                        </p:attrNameLst>
                                      </p:cBhvr>
                                      <p:tavLst>
                                        <p:tav tm="0">
                                          <p:val>
                                            <p:strVal val="ppt_w"/>
                                          </p:val>
                                        </p:tav>
                                        <p:tav tm="100000">
                                          <p:val>
                                            <p:fltVal val="0"/>
                                          </p:val>
                                        </p:tav>
                                      </p:tavLst>
                                    </p:anim>
                                    <p:set>
                                      <p:cBhvr>
                                        <p:cTn id="115" dur="1" fill="hold">
                                          <p:stCondLst>
                                            <p:cond delay="1999"/>
                                          </p:stCondLst>
                                        </p:cTn>
                                        <p:tgtEl>
                                          <p:spTgt spid="2"/>
                                        </p:tgtEl>
                                        <p:attrNameLst>
                                          <p:attrName>style.visibility</p:attrName>
                                        </p:attrNameLst>
                                      </p:cBhvr>
                                      <p:to>
                                        <p:strVal val="hidden"/>
                                      </p:to>
                                    </p:set>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2000"/>
                                        <p:tgtEl>
                                          <p:spTgt spid="31"/>
                                        </p:tgtEl>
                                      </p:cBhvr>
                                    </p:animEffect>
                                  </p:childTnLst>
                                </p:cTn>
                              </p:par>
                            </p:childTnLst>
                          </p:cTn>
                        </p:par>
                        <p:par>
                          <p:cTn id="120" fill="hold">
                            <p:stCondLst>
                              <p:cond delay="19500"/>
                            </p:stCondLst>
                            <p:childTnLst>
                              <p:par>
                                <p:cTn id="121" presetID="3" presetClass="emph" presetSubtype="2" fill="hold" grpId="1" nodeType="afterEffect">
                                  <p:stCondLst>
                                    <p:cond delay="0"/>
                                  </p:stCondLst>
                                  <p:childTnLst>
                                    <p:animClr clrSpc="rgb" dir="cw">
                                      <p:cBhvr override="childStyle">
                                        <p:cTn id="122" dur="2000" fill="hold"/>
                                        <p:tgtEl>
                                          <p:spTgt spid="31"/>
                                        </p:tgtEl>
                                        <p:attrNameLst>
                                          <p:attrName>style.color</p:attrName>
                                        </p:attrNameLst>
                                      </p:cBhvr>
                                      <p:to>
                                        <a:srgbClr val="FF0F0F"/>
                                      </p:to>
                                    </p:animClr>
                                  </p:childTnLst>
                                </p:cTn>
                              </p:par>
                            </p:childTnLst>
                          </p:cTn>
                        </p:par>
                        <p:par>
                          <p:cTn id="123" fill="hold">
                            <p:stCondLst>
                              <p:cond delay="21500"/>
                            </p:stCondLst>
                            <p:childTnLst>
                              <p:par>
                                <p:cTn id="124" presetID="58" presetClass="entr" presetSubtype="0" accel="100000" fill="hold" nodeType="afterEffect">
                                  <p:stCondLst>
                                    <p:cond delay="3000"/>
                                  </p:stCondLst>
                                  <p:childTnLst>
                                    <p:set>
                                      <p:cBhvr>
                                        <p:cTn id="125" dur="1" fill="hold">
                                          <p:stCondLst>
                                            <p:cond delay="0"/>
                                          </p:stCondLst>
                                        </p:cTn>
                                        <p:tgtEl>
                                          <p:spTgt spid="4"/>
                                        </p:tgtEl>
                                        <p:attrNameLst>
                                          <p:attrName>style.visibility</p:attrName>
                                        </p:attrNameLst>
                                      </p:cBhvr>
                                      <p:to>
                                        <p:strVal val="visible"/>
                                      </p:to>
                                    </p:set>
                                    <p:anim calcmode="lin" valueType="num">
                                      <p:cBhvr>
                                        <p:cTn id="126" dur="500" fill="hold"/>
                                        <p:tgtEl>
                                          <p:spTgt spid="4"/>
                                        </p:tgtEl>
                                        <p:attrNameLst>
                                          <p:attrName>ppt_w</p:attrName>
                                        </p:attrNameLst>
                                      </p:cBhvr>
                                      <p:tavLst>
                                        <p:tav tm="0">
                                          <p:val>
                                            <p:strVal val="#ppt_w*2.5"/>
                                          </p:val>
                                        </p:tav>
                                        <p:tav tm="100000">
                                          <p:val>
                                            <p:strVal val="#ppt_w"/>
                                          </p:val>
                                        </p:tav>
                                      </p:tavLst>
                                    </p:anim>
                                    <p:anim calcmode="lin" valueType="num">
                                      <p:cBhvr>
                                        <p:cTn id="127" dur="500" fill="hold"/>
                                        <p:tgtEl>
                                          <p:spTgt spid="4"/>
                                        </p:tgtEl>
                                        <p:attrNameLst>
                                          <p:attrName>ppt_h</p:attrName>
                                        </p:attrNameLst>
                                      </p:cBhvr>
                                      <p:tavLst>
                                        <p:tav tm="0">
                                          <p:val>
                                            <p:strVal val="#ppt_h*0.01"/>
                                          </p:val>
                                        </p:tav>
                                        <p:tav tm="100000">
                                          <p:val>
                                            <p:strVal val="#ppt_h"/>
                                          </p:val>
                                        </p:tav>
                                      </p:tavLst>
                                    </p:anim>
                                    <p:anim calcmode="lin" valueType="num">
                                      <p:cBhvr>
                                        <p:cTn id="128" dur="500" fill="hold"/>
                                        <p:tgtEl>
                                          <p:spTgt spid="4"/>
                                        </p:tgtEl>
                                        <p:attrNameLst>
                                          <p:attrName>ppt_x</p:attrName>
                                        </p:attrNameLst>
                                      </p:cBhvr>
                                      <p:tavLst>
                                        <p:tav tm="0">
                                          <p:val>
                                            <p:strVal val="#ppt_x"/>
                                          </p:val>
                                        </p:tav>
                                        <p:tav tm="100000">
                                          <p:val>
                                            <p:strVal val="#ppt_x"/>
                                          </p:val>
                                        </p:tav>
                                      </p:tavLst>
                                    </p:anim>
                                    <p:anim calcmode="lin" valueType="num">
                                      <p:cBhvr>
                                        <p:cTn id="129" dur="500" fill="hold"/>
                                        <p:tgtEl>
                                          <p:spTgt spid="4"/>
                                        </p:tgtEl>
                                        <p:attrNameLst>
                                          <p:attrName>ppt_y</p:attrName>
                                        </p:attrNameLst>
                                      </p:cBhvr>
                                      <p:tavLst>
                                        <p:tav tm="0">
                                          <p:val>
                                            <p:strVal val="#ppt_h+1"/>
                                          </p:val>
                                        </p:tav>
                                        <p:tav tm="100000">
                                          <p:val>
                                            <p:strVal val="#ppt_y"/>
                                          </p:val>
                                        </p:tav>
                                      </p:tavLst>
                                    </p:anim>
                                    <p:animEffect transition="in" filter="fade">
                                      <p:cBhvr>
                                        <p:cTn id="130" dur="500"/>
                                        <p:tgtEl>
                                          <p:spTgt spid="4"/>
                                        </p:tgtEl>
                                      </p:cBhvr>
                                    </p:animEffect>
                                  </p:childTnLst>
                                </p:cTn>
                              </p:par>
                            </p:childTnLst>
                          </p:cTn>
                        </p:par>
                        <p:par>
                          <p:cTn id="131" fill="hold">
                            <p:stCondLst>
                              <p:cond delay="25000"/>
                            </p:stCondLst>
                            <p:childTnLst>
                              <p:par>
                                <p:cTn id="132" presetID="22" presetClass="entr" presetSubtype="8" fill="hold" grpId="0" nodeType="after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wipe(left)">
                                      <p:cBhvr>
                                        <p:cTn id="134" dur="2000"/>
                                        <p:tgtEl>
                                          <p:spTgt spid="35"/>
                                        </p:tgtEl>
                                      </p:cBhvr>
                                    </p:animEffect>
                                  </p:childTnLst>
                                </p:cTn>
                              </p:par>
                            </p:childTnLst>
                          </p:cTn>
                        </p:par>
                        <p:par>
                          <p:cTn id="135" fill="hold">
                            <p:stCondLst>
                              <p:cond delay="27000"/>
                            </p:stCondLst>
                            <p:childTnLst>
                              <p:par>
                                <p:cTn id="136" presetID="3" presetClass="emph" presetSubtype="2" fill="hold" grpId="1" nodeType="afterEffect">
                                  <p:stCondLst>
                                    <p:cond delay="0"/>
                                  </p:stCondLst>
                                  <p:childTnLst>
                                    <p:animClr clrSpc="rgb" dir="cw">
                                      <p:cBhvr override="childStyle">
                                        <p:cTn id="137" dur="2000" fill="hold"/>
                                        <p:tgtEl>
                                          <p:spTgt spid="35"/>
                                        </p:tgtEl>
                                        <p:attrNameLst>
                                          <p:attrName>style.color</p:attrName>
                                        </p:attrNameLst>
                                      </p:cBhvr>
                                      <p:to>
                                        <a:srgbClr val="FF0F0F"/>
                                      </p:to>
                                    </p:animClr>
                                  </p:childTnLst>
                                </p:cTn>
                              </p:par>
                            </p:childTnLst>
                          </p:cTn>
                        </p:par>
                        <p:par>
                          <p:cTn id="138" fill="hold">
                            <p:stCondLst>
                              <p:cond delay="29000"/>
                            </p:stCondLst>
                            <p:childTnLst>
                              <p:par>
                                <p:cTn id="139" presetID="58" presetClass="entr" presetSubtype="0" accel="100000" fill="hold" nodeType="afterEffect">
                                  <p:stCondLst>
                                    <p:cond delay="3000"/>
                                  </p:stCondLst>
                                  <p:childTnLst>
                                    <p:set>
                                      <p:cBhvr>
                                        <p:cTn id="140" dur="1" fill="hold">
                                          <p:stCondLst>
                                            <p:cond delay="0"/>
                                          </p:stCondLst>
                                        </p:cTn>
                                        <p:tgtEl>
                                          <p:spTgt spid="5"/>
                                        </p:tgtEl>
                                        <p:attrNameLst>
                                          <p:attrName>style.visibility</p:attrName>
                                        </p:attrNameLst>
                                      </p:cBhvr>
                                      <p:to>
                                        <p:strVal val="visible"/>
                                      </p:to>
                                    </p:set>
                                    <p:anim calcmode="lin" valueType="num">
                                      <p:cBhvr>
                                        <p:cTn id="141" dur="500" fill="hold"/>
                                        <p:tgtEl>
                                          <p:spTgt spid="5"/>
                                        </p:tgtEl>
                                        <p:attrNameLst>
                                          <p:attrName>ppt_w</p:attrName>
                                        </p:attrNameLst>
                                      </p:cBhvr>
                                      <p:tavLst>
                                        <p:tav tm="0">
                                          <p:val>
                                            <p:strVal val="#ppt_w*2.5"/>
                                          </p:val>
                                        </p:tav>
                                        <p:tav tm="100000">
                                          <p:val>
                                            <p:strVal val="#ppt_w"/>
                                          </p:val>
                                        </p:tav>
                                      </p:tavLst>
                                    </p:anim>
                                    <p:anim calcmode="lin" valueType="num">
                                      <p:cBhvr>
                                        <p:cTn id="142" dur="500" fill="hold"/>
                                        <p:tgtEl>
                                          <p:spTgt spid="5"/>
                                        </p:tgtEl>
                                        <p:attrNameLst>
                                          <p:attrName>ppt_h</p:attrName>
                                        </p:attrNameLst>
                                      </p:cBhvr>
                                      <p:tavLst>
                                        <p:tav tm="0">
                                          <p:val>
                                            <p:strVal val="#ppt_h*0.01"/>
                                          </p:val>
                                        </p:tav>
                                        <p:tav tm="100000">
                                          <p:val>
                                            <p:strVal val="#ppt_h"/>
                                          </p:val>
                                        </p:tav>
                                      </p:tavLst>
                                    </p:anim>
                                    <p:anim calcmode="lin" valueType="num">
                                      <p:cBhvr>
                                        <p:cTn id="143" dur="500" fill="hold"/>
                                        <p:tgtEl>
                                          <p:spTgt spid="5"/>
                                        </p:tgtEl>
                                        <p:attrNameLst>
                                          <p:attrName>ppt_x</p:attrName>
                                        </p:attrNameLst>
                                      </p:cBhvr>
                                      <p:tavLst>
                                        <p:tav tm="0">
                                          <p:val>
                                            <p:strVal val="#ppt_x"/>
                                          </p:val>
                                        </p:tav>
                                        <p:tav tm="100000">
                                          <p:val>
                                            <p:strVal val="#ppt_x"/>
                                          </p:val>
                                        </p:tav>
                                      </p:tavLst>
                                    </p:anim>
                                    <p:anim calcmode="lin" valueType="num">
                                      <p:cBhvr>
                                        <p:cTn id="144" dur="500" fill="hold"/>
                                        <p:tgtEl>
                                          <p:spTgt spid="5"/>
                                        </p:tgtEl>
                                        <p:attrNameLst>
                                          <p:attrName>ppt_y</p:attrName>
                                        </p:attrNameLst>
                                      </p:cBhvr>
                                      <p:tavLst>
                                        <p:tav tm="0">
                                          <p:val>
                                            <p:strVal val="#ppt_h+1"/>
                                          </p:val>
                                        </p:tav>
                                        <p:tav tm="100000">
                                          <p:val>
                                            <p:strVal val="#ppt_y"/>
                                          </p:val>
                                        </p:tav>
                                      </p:tavLst>
                                    </p:anim>
                                    <p:animEffect transition="in" filter="fade">
                                      <p:cBhvr>
                                        <p:cTn id="145" dur="500"/>
                                        <p:tgtEl>
                                          <p:spTgt spid="5"/>
                                        </p:tgtEl>
                                      </p:cBhvr>
                                    </p:animEffect>
                                  </p:childTnLst>
                                </p:cTn>
                              </p:par>
                            </p:childTnLst>
                          </p:cTn>
                        </p:par>
                        <p:par>
                          <p:cTn id="146" fill="hold">
                            <p:stCondLst>
                              <p:cond delay="32500"/>
                            </p:stCondLst>
                            <p:childTnLst>
                              <p:par>
                                <p:cTn id="147" presetID="22" presetClass="entr" presetSubtype="8" fill="hold" grpId="0" nodeType="afterEffect">
                                  <p:stCondLst>
                                    <p:cond delay="0"/>
                                  </p:stCondLst>
                                  <p:childTnLst>
                                    <p:set>
                                      <p:cBhvr>
                                        <p:cTn id="148" dur="1" fill="hold">
                                          <p:stCondLst>
                                            <p:cond delay="0"/>
                                          </p:stCondLst>
                                        </p:cTn>
                                        <p:tgtEl>
                                          <p:spTgt spid="30"/>
                                        </p:tgtEl>
                                        <p:attrNameLst>
                                          <p:attrName>style.visibility</p:attrName>
                                        </p:attrNameLst>
                                      </p:cBhvr>
                                      <p:to>
                                        <p:strVal val="visible"/>
                                      </p:to>
                                    </p:set>
                                    <p:animEffect transition="in" filter="wipe(left)">
                                      <p:cBhvr>
                                        <p:cTn id="149" dur="2000"/>
                                        <p:tgtEl>
                                          <p:spTgt spid="30"/>
                                        </p:tgtEl>
                                      </p:cBhvr>
                                    </p:animEffect>
                                  </p:childTnLst>
                                </p:cTn>
                              </p:par>
                            </p:childTnLst>
                          </p:cTn>
                        </p:par>
                        <p:par>
                          <p:cTn id="150" fill="hold">
                            <p:stCondLst>
                              <p:cond delay="34500"/>
                            </p:stCondLst>
                            <p:childTnLst>
                              <p:par>
                                <p:cTn id="151" presetID="3" presetClass="emph" presetSubtype="2" fill="hold" grpId="1" nodeType="afterEffect">
                                  <p:stCondLst>
                                    <p:cond delay="0"/>
                                  </p:stCondLst>
                                  <p:childTnLst>
                                    <p:animClr clrSpc="rgb" dir="cw">
                                      <p:cBhvr override="childStyle">
                                        <p:cTn id="152" dur="2000" fill="hold"/>
                                        <p:tgtEl>
                                          <p:spTgt spid="30"/>
                                        </p:tgtEl>
                                        <p:attrNameLst>
                                          <p:attrName>style.color</p:attrName>
                                        </p:attrNameLst>
                                      </p:cBhvr>
                                      <p:to>
                                        <a:srgbClr val="FF0F0F"/>
                                      </p:to>
                                    </p:animClr>
                                  </p:childTnLst>
                                </p:cTn>
                              </p:par>
                            </p:childTnLst>
                          </p:cTn>
                        </p:par>
                        <p:par>
                          <p:cTn id="153" fill="hold">
                            <p:stCondLst>
                              <p:cond delay="36500"/>
                            </p:stCondLst>
                            <p:childTnLst>
                              <p:par>
                                <p:cTn id="154" presetID="22" presetClass="entr" presetSubtype="4"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wipe(down)">
                                      <p:cBhvr>
                                        <p:cTn id="1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31" grpId="0"/>
      <p:bldP spid="31" grpId="1"/>
      <p:bldP spid="35" grpId="0"/>
      <p:bldP spid="35" grpId="1"/>
      <p:bldP spid="30" grpId="0"/>
      <p:bldP spid="30" grpId="1"/>
      <p:bldP spid="41"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2" name="组合 46"/>
          <p:cNvGrpSpPr>
            <a:grpSpLocks/>
          </p:cNvGrpSpPr>
          <p:nvPr/>
        </p:nvGrpSpPr>
        <p:grpSpPr bwMode="auto">
          <a:xfrm>
            <a:off x="395288" y="315913"/>
            <a:ext cx="8497887" cy="1528762"/>
            <a:chOff x="395536" y="315812"/>
            <a:chExt cx="8496945" cy="1529011"/>
          </a:xfrm>
        </p:grpSpPr>
        <p:pic>
          <p:nvPicPr>
            <p:cNvPr id="17431" name="图片 22" descr="便条纸1.png"/>
            <p:cNvPicPr>
              <a:picLocks noChangeAspect="1"/>
            </p:cNvPicPr>
            <p:nvPr/>
          </p:nvPicPr>
          <p:blipFill>
            <a:blip r:embed="rId3" cstate="print"/>
            <a:srcRect/>
            <a:stretch>
              <a:fillRect/>
            </a:stretch>
          </p:blipFill>
          <p:spPr bwMode="auto">
            <a:xfrm>
              <a:off x="395536" y="332656"/>
              <a:ext cx="8280920" cy="1512167"/>
            </a:xfrm>
            <a:prstGeom prst="rect">
              <a:avLst/>
            </a:prstGeom>
            <a:noFill/>
            <a:ln w="9525">
              <a:noFill/>
              <a:miter lim="800000"/>
              <a:headEnd/>
              <a:tailEnd/>
            </a:ln>
          </p:spPr>
        </p:pic>
        <p:pic>
          <p:nvPicPr>
            <p:cNvPr id="17432" name="图片 27" descr="订书钉.png"/>
            <p:cNvPicPr>
              <a:picLocks noChangeAspect="1"/>
            </p:cNvPicPr>
            <p:nvPr/>
          </p:nvPicPr>
          <p:blipFill>
            <a:blip r:embed="rId4" cstate="print"/>
            <a:srcRect/>
            <a:stretch>
              <a:fillRect/>
            </a:stretch>
          </p:blipFill>
          <p:spPr bwMode="auto">
            <a:xfrm>
              <a:off x="521266" y="404663"/>
              <a:ext cx="18286" cy="268202"/>
            </a:xfrm>
            <a:prstGeom prst="rect">
              <a:avLst/>
            </a:prstGeom>
            <a:noFill/>
            <a:ln w="9525">
              <a:noFill/>
              <a:miter lim="800000"/>
              <a:headEnd/>
              <a:tailEnd/>
            </a:ln>
          </p:spPr>
        </p:pic>
        <p:pic>
          <p:nvPicPr>
            <p:cNvPr id="17433" name="图片 28" descr="订书钉.png"/>
            <p:cNvPicPr>
              <a:picLocks noChangeAspect="1"/>
            </p:cNvPicPr>
            <p:nvPr/>
          </p:nvPicPr>
          <p:blipFill>
            <a:blip r:embed="rId4" cstate="print"/>
            <a:srcRect/>
            <a:stretch>
              <a:fillRect/>
            </a:stretch>
          </p:blipFill>
          <p:spPr bwMode="auto">
            <a:xfrm rot="5400000">
              <a:off x="612332" y="1575849"/>
              <a:ext cx="18286" cy="268202"/>
            </a:xfrm>
            <a:prstGeom prst="rect">
              <a:avLst/>
            </a:prstGeom>
            <a:noFill/>
            <a:ln w="9525">
              <a:noFill/>
              <a:miter lim="800000"/>
              <a:headEnd/>
              <a:tailEnd/>
            </a:ln>
          </p:spPr>
        </p:pic>
        <p:pic>
          <p:nvPicPr>
            <p:cNvPr id="17434" name="图片 31" descr="订书钉2.png"/>
            <p:cNvPicPr>
              <a:picLocks noChangeAspect="1"/>
            </p:cNvPicPr>
            <p:nvPr/>
          </p:nvPicPr>
          <p:blipFill>
            <a:blip r:embed="rId5" cstate="print"/>
            <a:srcRect/>
            <a:stretch>
              <a:fillRect/>
            </a:stretch>
          </p:blipFill>
          <p:spPr bwMode="auto">
            <a:xfrm>
              <a:off x="8316416" y="1556791"/>
              <a:ext cx="292584" cy="79241"/>
            </a:xfrm>
            <a:prstGeom prst="rect">
              <a:avLst/>
            </a:prstGeom>
            <a:noFill/>
            <a:ln w="9525">
              <a:noFill/>
              <a:miter lim="800000"/>
              <a:headEnd/>
              <a:tailEnd/>
            </a:ln>
          </p:spPr>
        </p:pic>
        <p:sp>
          <p:nvSpPr>
            <p:cNvPr id="17435" name="Rectangle 1"/>
            <p:cNvSpPr>
              <a:spLocks noChangeArrowheads="1"/>
            </p:cNvSpPr>
            <p:nvPr/>
          </p:nvSpPr>
          <p:spPr bwMode="auto">
            <a:xfrm>
              <a:off x="539552" y="315812"/>
              <a:ext cx="8352929" cy="1384995"/>
            </a:xfrm>
            <a:prstGeom prst="rect">
              <a:avLst/>
            </a:prstGeom>
            <a:noFill/>
            <a:ln w="9525">
              <a:noFill/>
              <a:miter lim="800000"/>
              <a:headEnd/>
              <a:tailEnd/>
            </a:ln>
          </p:spPr>
          <p:txBody>
            <a:bodyPr anchor="ctr">
              <a:spAutoFit/>
            </a:bodyPr>
            <a:lstStyle/>
            <a:p>
              <a:pPr indent="406400"/>
              <a:r>
                <a:rPr lang="zh-CN" altLang="en-US" sz="2800" b="1" dirty="0" smtClean="0">
                  <a:latin typeface="黑体" pitchFamily="49" charset="-122"/>
                  <a:ea typeface="黑体" pitchFamily="49" charset="-122"/>
                  <a:cs typeface="Times New Roman" pitchFamily="18" charset="0"/>
                </a:rPr>
                <a:t>生态</a:t>
              </a:r>
              <a:r>
                <a:rPr lang="zh-CN" altLang="en-US" sz="2800" b="1" dirty="0">
                  <a:latin typeface="黑体" pitchFamily="49" charset="-122"/>
                  <a:ea typeface="黑体" pitchFamily="49" charset="-122"/>
                  <a:cs typeface="Times New Roman" pitchFamily="18" charset="0"/>
                </a:rPr>
                <a:t>文明建设是我们党深刻把握世界发展的绿色、循环、低碳新趋向，对可持续发展的拓展和创新</a:t>
              </a:r>
              <a:endParaRPr lang="zh-CN" altLang="en-US" sz="2800" dirty="0">
                <a:latin typeface="黑体" pitchFamily="49" charset="-122"/>
                <a:ea typeface="黑体" pitchFamily="49" charset="-122"/>
                <a:cs typeface="Times New Roman" pitchFamily="18" charset="0"/>
              </a:endParaRPr>
            </a:p>
          </p:txBody>
        </p:sp>
      </p:grpSp>
      <p:pic>
        <p:nvPicPr>
          <p:cNvPr id="33" name="图片 32" descr="阶梯.png"/>
          <p:cNvPicPr>
            <a:picLocks noChangeAspect="1"/>
          </p:cNvPicPr>
          <p:nvPr/>
        </p:nvPicPr>
        <p:blipFill>
          <a:blip r:embed="rId6" cstate="print"/>
          <a:srcRect t="31966" r="44975"/>
          <a:stretch>
            <a:fillRect/>
          </a:stretch>
        </p:blipFill>
        <p:spPr bwMode="auto">
          <a:xfrm>
            <a:off x="2987675" y="3562350"/>
            <a:ext cx="574675" cy="857250"/>
          </a:xfrm>
          <a:prstGeom prst="rect">
            <a:avLst/>
          </a:prstGeom>
          <a:noFill/>
          <a:ln w="9525">
            <a:noFill/>
            <a:miter lim="800000"/>
            <a:headEnd/>
            <a:tailEnd/>
          </a:ln>
        </p:spPr>
      </p:pic>
      <p:pic>
        <p:nvPicPr>
          <p:cNvPr id="34" name="图片 33" descr="阶梯.png"/>
          <p:cNvPicPr>
            <a:picLocks noChangeAspect="1"/>
          </p:cNvPicPr>
          <p:nvPr/>
        </p:nvPicPr>
        <p:blipFill>
          <a:blip r:embed="rId7" cstate="print"/>
          <a:srcRect l="44975" t="31966"/>
          <a:stretch>
            <a:fillRect/>
          </a:stretch>
        </p:blipFill>
        <p:spPr bwMode="auto">
          <a:xfrm>
            <a:off x="3924300" y="4714875"/>
            <a:ext cx="574675" cy="855663"/>
          </a:xfrm>
          <a:prstGeom prst="rect">
            <a:avLst/>
          </a:prstGeom>
          <a:noFill/>
          <a:ln w="9525">
            <a:noFill/>
            <a:miter lim="800000"/>
            <a:headEnd/>
            <a:tailEnd/>
          </a:ln>
        </p:spPr>
      </p:pic>
      <p:pic>
        <p:nvPicPr>
          <p:cNvPr id="37" name="图片 36" descr="阶梯.png"/>
          <p:cNvPicPr>
            <a:picLocks noChangeAspect="1"/>
          </p:cNvPicPr>
          <p:nvPr/>
        </p:nvPicPr>
        <p:blipFill>
          <a:blip r:embed="rId6" cstate="print">
            <a:duotone>
              <a:prstClr val="black"/>
              <a:schemeClr val="accent3">
                <a:tint val="45000"/>
                <a:satMod val="400000"/>
              </a:schemeClr>
            </a:duotone>
          </a:blip>
          <a:srcRect l="71049" t="-2406" r="-7883" b="74020"/>
          <a:stretch>
            <a:fillRect/>
          </a:stretch>
        </p:blipFill>
        <p:spPr>
          <a:xfrm>
            <a:off x="3563888" y="3565299"/>
            <a:ext cx="376657" cy="349753"/>
          </a:xfrm>
          <a:prstGeom prst="rect">
            <a:avLst/>
          </a:prstGeom>
        </p:spPr>
      </p:pic>
      <p:pic>
        <p:nvPicPr>
          <p:cNvPr id="38" name="图片 37" descr="阶梯.png"/>
          <p:cNvPicPr>
            <a:picLocks noChangeAspect="1"/>
          </p:cNvPicPr>
          <p:nvPr/>
        </p:nvPicPr>
        <p:blipFill>
          <a:blip r:embed="rId6" cstate="print">
            <a:duotone>
              <a:prstClr val="black"/>
              <a:schemeClr val="accent3">
                <a:tint val="45000"/>
                <a:satMod val="400000"/>
              </a:schemeClr>
            </a:duotone>
          </a:blip>
          <a:srcRect l="71049" t="-2406" r="-7883" b="74020"/>
          <a:stretch>
            <a:fillRect/>
          </a:stretch>
        </p:blipFill>
        <p:spPr>
          <a:xfrm>
            <a:off x="755576" y="2348879"/>
            <a:ext cx="376657" cy="349753"/>
          </a:xfrm>
          <a:prstGeom prst="rect">
            <a:avLst/>
          </a:prstGeom>
        </p:spPr>
      </p:pic>
      <p:pic>
        <p:nvPicPr>
          <p:cNvPr id="39" name="图片 38" descr="阶梯.png"/>
          <p:cNvPicPr>
            <a:picLocks noChangeAspect="1"/>
          </p:cNvPicPr>
          <p:nvPr/>
        </p:nvPicPr>
        <p:blipFill>
          <a:blip r:embed="rId6" cstate="print">
            <a:duotone>
              <a:prstClr val="black"/>
              <a:schemeClr val="accent3">
                <a:tint val="45000"/>
                <a:satMod val="400000"/>
              </a:schemeClr>
            </a:duotone>
          </a:blip>
          <a:srcRect l="71049" t="-2406" r="-7883" b="74020"/>
          <a:stretch>
            <a:fillRect/>
          </a:stretch>
        </p:blipFill>
        <p:spPr>
          <a:xfrm>
            <a:off x="1115616" y="4779148"/>
            <a:ext cx="376657" cy="349753"/>
          </a:xfrm>
          <a:prstGeom prst="rect">
            <a:avLst/>
          </a:prstGeom>
        </p:spPr>
      </p:pic>
      <p:sp>
        <p:nvSpPr>
          <p:cNvPr id="40" name="矩形 39"/>
          <p:cNvSpPr/>
          <p:nvPr/>
        </p:nvSpPr>
        <p:spPr>
          <a:xfrm>
            <a:off x="3563938" y="5427663"/>
            <a:ext cx="3057525" cy="954087"/>
          </a:xfrm>
          <a:prstGeom prst="rect">
            <a:avLst/>
          </a:prstGeom>
        </p:spPr>
        <p:txBody>
          <a:bodyPr wrap="none">
            <a:spAutoFit/>
          </a:bodyPr>
          <a:lstStyle/>
          <a:p>
            <a:pPr fontAlgn="auto">
              <a:spcBef>
                <a:spcPts val="0"/>
              </a:spcBef>
              <a:spcAft>
                <a:spcPts val="0"/>
              </a:spcAft>
              <a:defRPr/>
            </a:pPr>
            <a:r>
              <a:rPr lang="en-US" altLang="zh-CN" sz="2800" dirty="0">
                <a:latin typeface="+mn-ea"/>
                <a:ea typeface="+mn-ea"/>
              </a:rPr>
              <a:t>1972</a:t>
            </a:r>
            <a:r>
              <a:rPr lang="zh-CN" altLang="zh-CN" sz="2800" dirty="0">
                <a:latin typeface="+mn-ea"/>
                <a:ea typeface="+mn-ea"/>
              </a:rPr>
              <a:t>年联合国首次</a:t>
            </a:r>
            <a:endParaRPr lang="en-US" altLang="zh-CN" sz="2800" dirty="0">
              <a:latin typeface="+mn-ea"/>
              <a:ea typeface="+mn-ea"/>
            </a:endParaRPr>
          </a:p>
          <a:p>
            <a:pPr fontAlgn="auto">
              <a:spcBef>
                <a:spcPts val="0"/>
              </a:spcBef>
              <a:spcAft>
                <a:spcPts val="0"/>
              </a:spcAft>
              <a:defRPr/>
            </a:pPr>
            <a:r>
              <a:rPr lang="zh-CN" altLang="zh-CN" sz="2800" dirty="0">
                <a:latin typeface="+mn-ea"/>
                <a:ea typeface="+mn-ea"/>
              </a:rPr>
              <a:t>人类环境会议</a:t>
            </a:r>
            <a:endParaRPr lang="zh-CN" altLang="en-US" sz="2800" dirty="0">
              <a:latin typeface="+mn-ea"/>
              <a:ea typeface="+mn-ea"/>
            </a:endParaRPr>
          </a:p>
        </p:txBody>
      </p:sp>
      <p:sp>
        <p:nvSpPr>
          <p:cNvPr id="41" name="矩形 40"/>
          <p:cNvSpPr/>
          <p:nvPr/>
        </p:nvSpPr>
        <p:spPr>
          <a:xfrm>
            <a:off x="1403350" y="4275138"/>
            <a:ext cx="2698750" cy="954087"/>
          </a:xfrm>
          <a:prstGeom prst="rect">
            <a:avLst/>
          </a:prstGeom>
        </p:spPr>
        <p:txBody>
          <a:bodyPr wrap="none">
            <a:spAutoFit/>
          </a:bodyPr>
          <a:lstStyle/>
          <a:p>
            <a:pPr fontAlgn="auto">
              <a:spcBef>
                <a:spcPts val="0"/>
              </a:spcBef>
              <a:spcAft>
                <a:spcPts val="0"/>
              </a:spcAft>
              <a:defRPr/>
            </a:pPr>
            <a:r>
              <a:rPr lang="en-US" altLang="zh-CN" sz="2800" dirty="0">
                <a:latin typeface="+mn-ea"/>
                <a:ea typeface="+mn-ea"/>
              </a:rPr>
              <a:t>1992</a:t>
            </a:r>
            <a:r>
              <a:rPr lang="zh-CN" altLang="zh-CN" sz="2800" dirty="0">
                <a:latin typeface="+mn-ea"/>
                <a:ea typeface="+mn-ea"/>
              </a:rPr>
              <a:t>年联合国</a:t>
            </a:r>
            <a:endParaRPr lang="en-US" altLang="zh-CN" sz="2800" dirty="0">
              <a:latin typeface="+mn-ea"/>
              <a:ea typeface="+mn-ea"/>
            </a:endParaRPr>
          </a:p>
          <a:p>
            <a:pPr fontAlgn="auto">
              <a:spcBef>
                <a:spcPts val="0"/>
              </a:spcBef>
              <a:spcAft>
                <a:spcPts val="0"/>
              </a:spcAft>
              <a:defRPr/>
            </a:pPr>
            <a:r>
              <a:rPr lang="zh-CN" altLang="zh-CN" sz="2800" dirty="0">
                <a:latin typeface="+mn-ea"/>
                <a:ea typeface="+mn-ea"/>
              </a:rPr>
              <a:t>环境与发展大会</a:t>
            </a:r>
            <a:endParaRPr lang="zh-CN" altLang="en-US" sz="2800" dirty="0">
              <a:latin typeface="+mn-ea"/>
              <a:ea typeface="+mn-ea"/>
            </a:endParaRPr>
          </a:p>
        </p:txBody>
      </p:sp>
      <p:sp>
        <p:nvSpPr>
          <p:cNvPr id="42" name="矩形 41"/>
          <p:cNvSpPr/>
          <p:nvPr/>
        </p:nvSpPr>
        <p:spPr>
          <a:xfrm>
            <a:off x="3868738" y="3051175"/>
            <a:ext cx="3057525" cy="954088"/>
          </a:xfrm>
          <a:prstGeom prst="rect">
            <a:avLst/>
          </a:prstGeom>
        </p:spPr>
        <p:txBody>
          <a:bodyPr wrap="none">
            <a:spAutoFit/>
          </a:bodyPr>
          <a:lstStyle/>
          <a:p>
            <a:pPr fontAlgn="auto">
              <a:spcBef>
                <a:spcPts val="0"/>
              </a:spcBef>
              <a:spcAft>
                <a:spcPts val="0"/>
              </a:spcAft>
              <a:defRPr/>
            </a:pPr>
            <a:r>
              <a:rPr lang="en-US" altLang="zh-CN" sz="2800" dirty="0">
                <a:latin typeface="+mn-ea"/>
                <a:ea typeface="+mn-ea"/>
              </a:rPr>
              <a:t>2002</a:t>
            </a:r>
            <a:r>
              <a:rPr lang="zh-CN" altLang="zh-CN" sz="2800" dirty="0">
                <a:latin typeface="+mn-ea"/>
                <a:ea typeface="+mn-ea"/>
              </a:rPr>
              <a:t>年可持续发展</a:t>
            </a:r>
            <a:endParaRPr lang="en-US" altLang="zh-CN" sz="2800" dirty="0">
              <a:latin typeface="+mn-ea"/>
              <a:ea typeface="+mn-ea"/>
            </a:endParaRPr>
          </a:p>
          <a:p>
            <a:pPr fontAlgn="auto">
              <a:spcBef>
                <a:spcPts val="0"/>
              </a:spcBef>
              <a:spcAft>
                <a:spcPts val="0"/>
              </a:spcAft>
              <a:defRPr/>
            </a:pPr>
            <a:r>
              <a:rPr lang="zh-CN" altLang="zh-CN" sz="2800" dirty="0">
                <a:latin typeface="+mn-ea"/>
                <a:ea typeface="+mn-ea"/>
              </a:rPr>
              <a:t>世界首脑会议</a:t>
            </a:r>
            <a:endParaRPr lang="zh-CN" altLang="en-US" sz="2800" dirty="0">
              <a:latin typeface="+mn-ea"/>
              <a:ea typeface="+mn-ea"/>
            </a:endParaRPr>
          </a:p>
        </p:txBody>
      </p:sp>
      <p:sp>
        <p:nvSpPr>
          <p:cNvPr id="43" name="矩形 42"/>
          <p:cNvSpPr/>
          <p:nvPr/>
        </p:nvSpPr>
        <p:spPr>
          <a:xfrm>
            <a:off x="1042988" y="1844675"/>
            <a:ext cx="2878137" cy="954088"/>
          </a:xfrm>
          <a:prstGeom prst="rect">
            <a:avLst/>
          </a:prstGeom>
        </p:spPr>
        <p:txBody>
          <a:bodyPr wrap="none">
            <a:spAutoFit/>
          </a:bodyPr>
          <a:lstStyle/>
          <a:p>
            <a:pPr fontAlgn="auto">
              <a:spcBef>
                <a:spcPts val="0"/>
              </a:spcBef>
              <a:spcAft>
                <a:spcPts val="0"/>
              </a:spcAft>
              <a:defRPr/>
            </a:pPr>
            <a:r>
              <a:rPr lang="en-US" altLang="zh-CN" sz="2800" dirty="0">
                <a:latin typeface="+mn-ea"/>
                <a:ea typeface="+mn-ea"/>
              </a:rPr>
              <a:t>2012</a:t>
            </a:r>
            <a:r>
              <a:rPr lang="zh-CN" altLang="zh-CN" sz="2800" dirty="0">
                <a:latin typeface="+mn-ea"/>
                <a:ea typeface="+mn-ea"/>
              </a:rPr>
              <a:t>年</a:t>
            </a:r>
            <a:r>
              <a:rPr lang="en-US" altLang="zh-CN" sz="2800" dirty="0">
                <a:latin typeface="+mn-ea"/>
                <a:ea typeface="+mn-ea"/>
              </a:rPr>
              <a:t>6</a:t>
            </a:r>
            <a:r>
              <a:rPr lang="zh-CN" altLang="zh-CN" sz="2800" dirty="0">
                <a:latin typeface="+mn-ea"/>
                <a:ea typeface="+mn-ea"/>
              </a:rPr>
              <a:t>月联合国</a:t>
            </a:r>
            <a:endParaRPr lang="en-US" altLang="zh-CN" sz="2800" dirty="0">
              <a:latin typeface="+mn-ea"/>
              <a:ea typeface="+mn-ea"/>
            </a:endParaRPr>
          </a:p>
          <a:p>
            <a:pPr fontAlgn="auto">
              <a:spcBef>
                <a:spcPts val="0"/>
              </a:spcBef>
              <a:spcAft>
                <a:spcPts val="0"/>
              </a:spcAft>
              <a:defRPr/>
            </a:pPr>
            <a:r>
              <a:rPr lang="zh-CN" altLang="zh-CN" sz="2800" dirty="0">
                <a:latin typeface="+mn-ea"/>
                <a:ea typeface="+mn-ea"/>
              </a:rPr>
              <a:t>可持续发展大会</a:t>
            </a:r>
            <a:endParaRPr lang="zh-CN" altLang="en-US" sz="2800" dirty="0">
              <a:latin typeface="+mn-ea"/>
              <a:ea typeface="+mn-ea"/>
            </a:endParaRPr>
          </a:p>
        </p:txBody>
      </p:sp>
      <p:pic>
        <p:nvPicPr>
          <p:cNvPr id="44" name="图片 43" descr="阶梯.png"/>
          <p:cNvPicPr>
            <a:picLocks noChangeAspect="1"/>
          </p:cNvPicPr>
          <p:nvPr/>
        </p:nvPicPr>
        <p:blipFill>
          <a:blip r:embed="rId7" cstate="print"/>
          <a:srcRect l="44975" t="31966"/>
          <a:stretch>
            <a:fillRect/>
          </a:stretch>
        </p:blipFill>
        <p:spPr bwMode="auto">
          <a:xfrm>
            <a:off x="3852863" y="2330450"/>
            <a:ext cx="574675" cy="857250"/>
          </a:xfrm>
          <a:prstGeom prst="rect">
            <a:avLst/>
          </a:prstGeom>
          <a:noFill/>
          <a:ln w="9525">
            <a:noFill/>
            <a:miter lim="800000"/>
            <a:headEnd/>
            <a:tailEnd/>
          </a:ln>
        </p:spPr>
      </p:pic>
      <p:pic>
        <p:nvPicPr>
          <p:cNvPr id="45" name="图片 44" descr="阶梯.png"/>
          <p:cNvPicPr>
            <a:picLocks noChangeAspect="1"/>
          </p:cNvPicPr>
          <p:nvPr/>
        </p:nvPicPr>
        <p:blipFill>
          <a:blip r:embed="rId6" cstate="print">
            <a:duotone>
              <a:prstClr val="black"/>
              <a:schemeClr val="accent3">
                <a:tint val="45000"/>
                <a:satMod val="400000"/>
              </a:schemeClr>
            </a:duotone>
          </a:blip>
          <a:srcRect l="71049" t="-2406" r="-7883" b="74020"/>
          <a:stretch>
            <a:fillRect/>
          </a:stretch>
        </p:blipFill>
        <p:spPr>
          <a:xfrm>
            <a:off x="3298012" y="5931276"/>
            <a:ext cx="376657" cy="349753"/>
          </a:xfrm>
          <a:prstGeom prst="rect">
            <a:avLst/>
          </a:prstGeom>
        </p:spPr>
      </p:pic>
      <p:pic>
        <p:nvPicPr>
          <p:cNvPr id="17422" name="图片 47" descr="小孩.png"/>
          <p:cNvPicPr>
            <a:picLocks noChangeAspect="1"/>
          </p:cNvPicPr>
          <p:nvPr/>
        </p:nvPicPr>
        <p:blipFill>
          <a:blip r:embed="rId8" cstate="print"/>
          <a:srcRect r="37204" b="5714"/>
          <a:stretch>
            <a:fillRect/>
          </a:stretch>
        </p:blipFill>
        <p:spPr bwMode="auto">
          <a:xfrm>
            <a:off x="323850" y="4868863"/>
            <a:ext cx="2232025" cy="2376487"/>
          </a:xfrm>
          <a:prstGeom prst="rect">
            <a:avLst/>
          </a:prstGeom>
          <a:noFill/>
          <a:ln w="9525">
            <a:noFill/>
            <a:miter lim="800000"/>
            <a:headEnd/>
            <a:tailEnd/>
          </a:ln>
        </p:spPr>
      </p:pic>
      <p:sp>
        <p:nvSpPr>
          <p:cNvPr id="24" name="TextBox 23"/>
          <p:cNvSpPr txBox="1">
            <a:spLocks noChangeArrowheads="1"/>
          </p:cNvSpPr>
          <p:nvPr/>
        </p:nvSpPr>
        <p:spPr bwMode="auto">
          <a:xfrm>
            <a:off x="7342188" y="2133600"/>
            <a:ext cx="1046162" cy="3683000"/>
          </a:xfrm>
          <a:prstGeom prst="rect">
            <a:avLst/>
          </a:prstGeom>
          <a:noFill/>
          <a:ln w="19050">
            <a:solidFill>
              <a:srgbClr val="625B38"/>
            </a:solidFill>
            <a:miter lim="800000"/>
            <a:headEnd/>
            <a:tailEnd/>
          </a:ln>
        </p:spPr>
        <p:txBody>
          <a:bodyPr vert="eaVert" wrap="none">
            <a:spAutoFit/>
          </a:bodyPr>
          <a:lstStyle/>
          <a:p>
            <a:r>
              <a:rPr lang="zh-CN" altLang="zh-CN" sz="2800">
                <a:latin typeface="Calibri" pitchFamily="34" charset="0"/>
              </a:rPr>
              <a:t>人类对生态环境问题</a:t>
            </a:r>
            <a:endParaRPr lang="en-US" altLang="zh-CN" sz="2800">
              <a:latin typeface="Calibri" pitchFamily="34" charset="0"/>
            </a:endParaRPr>
          </a:p>
          <a:p>
            <a:r>
              <a:rPr lang="zh-CN" altLang="zh-CN" sz="2800">
                <a:latin typeface="Calibri" pitchFamily="34" charset="0"/>
              </a:rPr>
              <a:t>认识</a:t>
            </a:r>
            <a:r>
              <a:rPr lang="zh-CN" altLang="en-US" sz="2800">
                <a:latin typeface="Calibri" pitchFamily="34" charset="0"/>
              </a:rPr>
              <a:t>的</a:t>
            </a:r>
            <a:r>
              <a:rPr lang="zh-CN" altLang="zh-CN" sz="2800">
                <a:latin typeface="Calibri" pitchFamily="34" charset="0"/>
              </a:rPr>
              <a:t>四次历史性飞跃</a:t>
            </a:r>
            <a:endParaRPr lang="zh-CN" altLang="en-US" sz="2800">
              <a:latin typeface="Calibri" pitchFamily="34" charset="0"/>
            </a:endParaRPr>
          </a:p>
        </p:txBody>
      </p:sp>
      <p:grpSp>
        <p:nvGrpSpPr>
          <p:cNvPr id="3" name="组合 30"/>
          <p:cNvGrpSpPr>
            <a:grpSpLocks/>
          </p:cNvGrpSpPr>
          <p:nvPr/>
        </p:nvGrpSpPr>
        <p:grpSpPr bwMode="auto">
          <a:xfrm>
            <a:off x="611188" y="2133600"/>
            <a:ext cx="7632700" cy="3824288"/>
            <a:chOff x="1115616" y="2132856"/>
            <a:chExt cx="7632848" cy="3823873"/>
          </a:xfrm>
        </p:grpSpPr>
        <p:grpSp>
          <p:nvGrpSpPr>
            <p:cNvPr id="17426" name="组合 26"/>
            <p:cNvGrpSpPr>
              <a:grpSpLocks/>
            </p:cNvGrpSpPr>
            <p:nvPr/>
          </p:nvGrpSpPr>
          <p:grpSpPr bwMode="auto">
            <a:xfrm>
              <a:off x="1115616" y="2132856"/>
              <a:ext cx="7632848" cy="3823873"/>
              <a:chOff x="899592" y="1988840"/>
              <a:chExt cx="8624127" cy="4320480"/>
            </a:xfrm>
          </p:grpSpPr>
          <p:pic>
            <p:nvPicPr>
              <p:cNvPr id="17428" name="图片 25" descr="便条纸2.png"/>
              <p:cNvPicPr>
                <a:picLocks noChangeAspect="1"/>
              </p:cNvPicPr>
              <p:nvPr/>
            </p:nvPicPr>
            <p:blipFill>
              <a:blip r:embed="rId9" cstate="print"/>
              <a:srcRect/>
              <a:stretch>
                <a:fillRect/>
              </a:stretch>
            </p:blipFill>
            <p:spPr bwMode="auto">
              <a:xfrm>
                <a:off x="899592" y="1988840"/>
                <a:ext cx="8624127" cy="4320480"/>
              </a:xfrm>
              <a:prstGeom prst="rect">
                <a:avLst/>
              </a:prstGeom>
              <a:noFill/>
              <a:ln w="9525">
                <a:noFill/>
                <a:miter lim="800000"/>
                <a:headEnd/>
                <a:tailEnd/>
              </a:ln>
            </p:spPr>
          </p:pic>
          <p:pic>
            <p:nvPicPr>
              <p:cNvPr id="17429" name="图片 21" descr="374b9fd34d12ddd.jpg"/>
              <p:cNvPicPr>
                <a:picLocks noChangeAspect="1"/>
              </p:cNvPicPr>
              <p:nvPr/>
            </p:nvPicPr>
            <p:blipFill>
              <a:blip r:embed="rId10" cstate="print"/>
              <a:srcRect r="1845" b="3703"/>
              <a:stretch>
                <a:fillRect/>
              </a:stretch>
            </p:blipFill>
            <p:spPr bwMode="auto">
              <a:xfrm>
                <a:off x="1540893" y="2132856"/>
                <a:ext cx="2455043" cy="3744416"/>
              </a:xfrm>
              <a:prstGeom prst="rect">
                <a:avLst/>
              </a:prstGeom>
              <a:noFill/>
              <a:ln w="9525">
                <a:noFill/>
                <a:miter lim="800000"/>
                <a:headEnd/>
                <a:tailEnd/>
              </a:ln>
            </p:spPr>
          </p:pic>
          <p:pic>
            <p:nvPicPr>
              <p:cNvPr id="17430" name="图片 24" descr="Green Economy Developing Countries Success Stories cover.jpg"/>
              <p:cNvPicPr>
                <a:picLocks noChangeAspect="1"/>
              </p:cNvPicPr>
              <p:nvPr/>
            </p:nvPicPr>
            <p:blipFill>
              <a:blip r:embed="rId11" cstate="print"/>
              <a:srcRect/>
              <a:stretch>
                <a:fillRect/>
              </a:stretch>
            </p:blipFill>
            <p:spPr bwMode="auto">
              <a:xfrm>
                <a:off x="4286033" y="2123340"/>
                <a:ext cx="2471458" cy="3825939"/>
              </a:xfrm>
              <a:prstGeom prst="rect">
                <a:avLst/>
              </a:prstGeom>
              <a:noFill/>
              <a:ln w="9525">
                <a:noFill/>
                <a:miter lim="800000"/>
                <a:headEnd/>
                <a:tailEnd/>
              </a:ln>
            </p:spPr>
          </p:pic>
        </p:grpSp>
        <p:pic>
          <p:nvPicPr>
            <p:cNvPr id="17427" name="图片 29" descr="34502-reduce-reuse-recycle1.gif"/>
            <p:cNvPicPr>
              <a:picLocks noChangeAspect="1"/>
            </p:cNvPicPr>
            <p:nvPr/>
          </p:nvPicPr>
          <p:blipFill>
            <a:blip r:embed="rId12" cstate="print"/>
            <a:srcRect/>
            <a:stretch>
              <a:fillRect/>
            </a:stretch>
          </p:blipFill>
          <p:spPr bwMode="auto">
            <a:xfrm>
              <a:off x="6372200" y="2204864"/>
              <a:ext cx="2345447" cy="3717032"/>
            </a:xfrm>
            <a:prstGeom prst="rect">
              <a:avLst/>
            </a:prstGeom>
            <a:noFill/>
            <a:ln w="9525">
              <a:noFill/>
              <a:miter lim="800000"/>
              <a:headEnd/>
              <a:tailEnd/>
            </a:ln>
          </p:spPr>
        </p:pic>
      </p:grpSp>
      <p:pic>
        <p:nvPicPr>
          <p:cNvPr id="17425" name="图片 34" descr="杂志社logo带网址 单.png"/>
          <p:cNvPicPr>
            <a:picLocks noChangeAspect="1"/>
          </p:cNvPicPr>
          <p:nvPr/>
        </p:nvPicPr>
        <p:blipFill>
          <a:blip r:embed="rId13" cstate="print"/>
          <a:srcRect/>
          <a:stretch>
            <a:fillRect/>
          </a:stretch>
        </p:blipFill>
        <p:spPr bwMode="auto">
          <a:xfrm>
            <a:off x="6948488" y="6270625"/>
            <a:ext cx="1727200" cy="3270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22" presetClass="entr" presetSubtype="1" fill="hold" grpId="1" nodeType="afterEffect">
                                  <p:stCondLst>
                                    <p:cond delay="250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3500"/>
                            </p:stCondLst>
                            <p:childTnLst>
                              <p:par>
                                <p:cTn id="17" presetID="1" presetClass="entr" presetSubtype="0" fill="hold" nodeType="afterEffect">
                                  <p:stCondLst>
                                    <p:cond delay="3000"/>
                                  </p:stCondLst>
                                  <p:childTnLst>
                                    <p:set>
                                      <p:cBhvr>
                                        <p:cTn id="18" dur="1" fill="hold">
                                          <p:stCondLst>
                                            <p:cond delay="0"/>
                                          </p:stCondLst>
                                        </p:cTn>
                                        <p:tgtEl>
                                          <p:spTgt spid="45"/>
                                        </p:tgtEl>
                                        <p:attrNameLst>
                                          <p:attrName>style.visibility</p:attrName>
                                        </p:attrNameLst>
                                      </p:cBhvr>
                                      <p:to>
                                        <p:strVal val="visible"/>
                                      </p:to>
                                    </p:set>
                                  </p:childTnLst>
                                </p:cTn>
                              </p:par>
                            </p:childTnLst>
                          </p:cTn>
                        </p:par>
                        <p:par>
                          <p:cTn id="19" fill="hold">
                            <p:stCondLst>
                              <p:cond delay="6500"/>
                            </p:stCondLst>
                            <p:childTnLst>
                              <p:par>
                                <p:cTn id="20" presetID="1"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par>
                          <p:cTn id="22" fill="hold">
                            <p:stCondLst>
                              <p:cond delay="6500"/>
                            </p:stCondLst>
                            <p:childTnLst>
                              <p:par>
                                <p:cTn id="23" presetID="22" presetClass="entr" presetSubtype="4"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3000"/>
                                        <p:tgtEl>
                                          <p:spTgt spid="34"/>
                                        </p:tgtEl>
                                      </p:cBhvr>
                                    </p:animEffect>
                                  </p:childTnLst>
                                </p:cTn>
                              </p:par>
                            </p:childTnLst>
                          </p:cTn>
                        </p:par>
                        <p:par>
                          <p:cTn id="26" fill="hold">
                            <p:stCondLst>
                              <p:cond delay="9500"/>
                            </p:stCondLst>
                            <p:childTnLst>
                              <p:par>
                                <p:cTn id="27" presetID="1"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22" presetClass="entr" presetSubtype="4"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3000"/>
                                        <p:tgtEl>
                                          <p:spTgt spid="33"/>
                                        </p:tgtEl>
                                      </p:cBhvr>
                                    </p:animEffect>
                                  </p:childTnLst>
                                </p:cTn>
                              </p:par>
                            </p:childTnLst>
                          </p:cTn>
                        </p:par>
                        <p:par>
                          <p:cTn id="34" fill="hold">
                            <p:stCondLst>
                              <p:cond delay="12500"/>
                            </p:stCondLst>
                            <p:childTnLst>
                              <p:par>
                                <p:cTn id="35" presetID="1"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par>
                          <p:cTn id="37" fill="hold">
                            <p:stCondLst>
                              <p:cond delay="12500"/>
                            </p:stCondLst>
                            <p:childTnLst>
                              <p:par>
                                <p:cTn id="38" presetID="1" presetClass="entr" presetSubtype="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childTnLst>
                          </p:cTn>
                        </p:par>
                        <p:par>
                          <p:cTn id="40" fill="hold">
                            <p:stCondLst>
                              <p:cond delay="12500"/>
                            </p:stCondLst>
                            <p:childTnLst>
                              <p:par>
                                <p:cTn id="41" presetID="22" presetClass="entr" presetSubtype="4"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3000"/>
                                        <p:tgtEl>
                                          <p:spTgt spid="44"/>
                                        </p:tgtEl>
                                      </p:cBhvr>
                                    </p:animEffect>
                                  </p:childTnLst>
                                </p:cTn>
                              </p:par>
                            </p:childTnLst>
                          </p:cTn>
                        </p:par>
                        <p:par>
                          <p:cTn id="44" fill="hold">
                            <p:stCondLst>
                              <p:cond delay="15500"/>
                            </p:stCondLst>
                            <p:childTnLst>
                              <p:par>
                                <p:cTn id="45" presetID="1"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par>
                          <p:cTn id="47" fill="hold">
                            <p:stCondLst>
                              <p:cond delay="15500"/>
                            </p:stCondLst>
                            <p:childTnLst>
                              <p:par>
                                <p:cTn id="48" presetID="1"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par>
                                <p:cTn id="50" presetID="1" presetClass="exit" presetSubtype="0" fill="hold" nodeType="withEffect">
                                  <p:stCondLst>
                                    <p:cond delay="4000"/>
                                  </p:stCondLst>
                                  <p:childTnLst>
                                    <p:set>
                                      <p:cBhvr>
                                        <p:cTn id="51" dur="1" fill="hold">
                                          <p:stCondLst>
                                            <p:cond delay="0"/>
                                          </p:stCondLst>
                                        </p:cTn>
                                        <p:tgtEl>
                                          <p:spTgt spid="33"/>
                                        </p:tgtEl>
                                        <p:attrNameLst>
                                          <p:attrName>style.visibility</p:attrName>
                                        </p:attrNameLst>
                                      </p:cBhvr>
                                      <p:to>
                                        <p:strVal val="hidden"/>
                                      </p:to>
                                    </p:set>
                                  </p:childTnLst>
                                </p:cTn>
                              </p:par>
                              <p:par>
                                <p:cTn id="52" presetID="1" presetClass="exit" presetSubtype="0" fill="hold" nodeType="withEffect">
                                  <p:stCondLst>
                                    <p:cond delay="4000"/>
                                  </p:stCondLst>
                                  <p:childTnLst>
                                    <p:set>
                                      <p:cBhvr>
                                        <p:cTn id="53" dur="1" fill="hold">
                                          <p:stCondLst>
                                            <p:cond delay="0"/>
                                          </p:stCondLst>
                                        </p:cTn>
                                        <p:tgtEl>
                                          <p:spTgt spid="34"/>
                                        </p:tgtEl>
                                        <p:attrNameLst>
                                          <p:attrName>style.visibility</p:attrName>
                                        </p:attrNameLst>
                                      </p:cBhvr>
                                      <p:to>
                                        <p:strVal val="hidden"/>
                                      </p:to>
                                    </p:set>
                                  </p:childTnLst>
                                </p:cTn>
                              </p:par>
                              <p:par>
                                <p:cTn id="54" presetID="1" presetClass="exit" presetSubtype="0" fill="hold" nodeType="withEffect">
                                  <p:stCondLst>
                                    <p:cond delay="4000"/>
                                  </p:stCondLst>
                                  <p:childTnLst>
                                    <p:set>
                                      <p:cBhvr>
                                        <p:cTn id="55" dur="1" fill="hold">
                                          <p:stCondLst>
                                            <p:cond delay="0"/>
                                          </p:stCondLst>
                                        </p:cTn>
                                        <p:tgtEl>
                                          <p:spTgt spid="37"/>
                                        </p:tgtEl>
                                        <p:attrNameLst>
                                          <p:attrName>style.visibility</p:attrName>
                                        </p:attrNameLst>
                                      </p:cBhvr>
                                      <p:to>
                                        <p:strVal val="hidden"/>
                                      </p:to>
                                    </p:set>
                                  </p:childTnLst>
                                </p:cTn>
                              </p:par>
                              <p:par>
                                <p:cTn id="56" presetID="1" presetClass="exit" presetSubtype="0" fill="hold" nodeType="withEffect">
                                  <p:stCondLst>
                                    <p:cond delay="4000"/>
                                  </p:stCondLst>
                                  <p:childTnLst>
                                    <p:set>
                                      <p:cBhvr>
                                        <p:cTn id="57" dur="1" fill="hold">
                                          <p:stCondLst>
                                            <p:cond delay="0"/>
                                          </p:stCondLst>
                                        </p:cTn>
                                        <p:tgtEl>
                                          <p:spTgt spid="38"/>
                                        </p:tgtEl>
                                        <p:attrNameLst>
                                          <p:attrName>style.visibility</p:attrName>
                                        </p:attrNameLst>
                                      </p:cBhvr>
                                      <p:to>
                                        <p:strVal val="hidden"/>
                                      </p:to>
                                    </p:set>
                                  </p:childTnLst>
                                </p:cTn>
                              </p:par>
                              <p:par>
                                <p:cTn id="58" presetID="1" presetClass="exit" presetSubtype="0" fill="hold" nodeType="withEffect">
                                  <p:stCondLst>
                                    <p:cond delay="4000"/>
                                  </p:stCondLst>
                                  <p:childTnLst>
                                    <p:set>
                                      <p:cBhvr>
                                        <p:cTn id="59" dur="1" fill="hold">
                                          <p:stCondLst>
                                            <p:cond delay="0"/>
                                          </p:stCondLst>
                                        </p:cTn>
                                        <p:tgtEl>
                                          <p:spTgt spid="39"/>
                                        </p:tgtEl>
                                        <p:attrNameLst>
                                          <p:attrName>style.visibility</p:attrName>
                                        </p:attrNameLst>
                                      </p:cBhvr>
                                      <p:to>
                                        <p:strVal val="hidden"/>
                                      </p:to>
                                    </p:set>
                                  </p:childTnLst>
                                </p:cTn>
                              </p:par>
                              <p:par>
                                <p:cTn id="60" presetID="1" presetClass="exit" presetSubtype="0" fill="hold" grpId="1" nodeType="withEffect">
                                  <p:stCondLst>
                                    <p:cond delay="4000"/>
                                  </p:stCondLst>
                                  <p:childTnLst>
                                    <p:set>
                                      <p:cBhvr>
                                        <p:cTn id="61" dur="1" fill="hold">
                                          <p:stCondLst>
                                            <p:cond delay="0"/>
                                          </p:stCondLst>
                                        </p:cTn>
                                        <p:tgtEl>
                                          <p:spTgt spid="40"/>
                                        </p:tgtEl>
                                        <p:attrNameLst>
                                          <p:attrName>style.visibility</p:attrName>
                                        </p:attrNameLst>
                                      </p:cBhvr>
                                      <p:to>
                                        <p:strVal val="hidden"/>
                                      </p:to>
                                    </p:set>
                                  </p:childTnLst>
                                </p:cTn>
                              </p:par>
                              <p:par>
                                <p:cTn id="62" presetID="1" presetClass="exit" presetSubtype="0" fill="hold" grpId="1" nodeType="withEffect">
                                  <p:stCondLst>
                                    <p:cond delay="4000"/>
                                  </p:stCondLst>
                                  <p:childTnLst>
                                    <p:set>
                                      <p:cBhvr>
                                        <p:cTn id="63" dur="1" fill="hold">
                                          <p:stCondLst>
                                            <p:cond delay="0"/>
                                          </p:stCondLst>
                                        </p:cTn>
                                        <p:tgtEl>
                                          <p:spTgt spid="41"/>
                                        </p:tgtEl>
                                        <p:attrNameLst>
                                          <p:attrName>style.visibility</p:attrName>
                                        </p:attrNameLst>
                                      </p:cBhvr>
                                      <p:to>
                                        <p:strVal val="hidden"/>
                                      </p:to>
                                    </p:set>
                                  </p:childTnLst>
                                </p:cTn>
                              </p:par>
                              <p:par>
                                <p:cTn id="64" presetID="1" presetClass="exit" presetSubtype="0" fill="hold" grpId="1" nodeType="withEffect">
                                  <p:stCondLst>
                                    <p:cond delay="4000"/>
                                  </p:stCondLst>
                                  <p:childTnLst>
                                    <p:set>
                                      <p:cBhvr>
                                        <p:cTn id="65" dur="1" fill="hold">
                                          <p:stCondLst>
                                            <p:cond delay="0"/>
                                          </p:stCondLst>
                                        </p:cTn>
                                        <p:tgtEl>
                                          <p:spTgt spid="42"/>
                                        </p:tgtEl>
                                        <p:attrNameLst>
                                          <p:attrName>style.visibility</p:attrName>
                                        </p:attrNameLst>
                                      </p:cBhvr>
                                      <p:to>
                                        <p:strVal val="hidden"/>
                                      </p:to>
                                    </p:set>
                                  </p:childTnLst>
                                </p:cTn>
                              </p:par>
                              <p:par>
                                <p:cTn id="66" presetID="1" presetClass="exit" presetSubtype="0" fill="hold" grpId="1" nodeType="withEffect">
                                  <p:stCondLst>
                                    <p:cond delay="4000"/>
                                  </p:stCondLst>
                                  <p:childTnLst>
                                    <p:set>
                                      <p:cBhvr>
                                        <p:cTn id="67" dur="1" fill="hold">
                                          <p:stCondLst>
                                            <p:cond delay="0"/>
                                          </p:stCondLst>
                                        </p:cTn>
                                        <p:tgtEl>
                                          <p:spTgt spid="43"/>
                                        </p:tgtEl>
                                        <p:attrNameLst>
                                          <p:attrName>style.visibility</p:attrName>
                                        </p:attrNameLst>
                                      </p:cBhvr>
                                      <p:to>
                                        <p:strVal val="hidden"/>
                                      </p:to>
                                    </p:set>
                                  </p:childTnLst>
                                </p:cTn>
                              </p:par>
                              <p:par>
                                <p:cTn id="68" presetID="1" presetClass="exit" presetSubtype="0" fill="hold" nodeType="withEffect">
                                  <p:stCondLst>
                                    <p:cond delay="4000"/>
                                  </p:stCondLst>
                                  <p:childTnLst>
                                    <p:set>
                                      <p:cBhvr>
                                        <p:cTn id="69" dur="1" fill="hold">
                                          <p:stCondLst>
                                            <p:cond delay="0"/>
                                          </p:stCondLst>
                                        </p:cTn>
                                        <p:tgtEl>
                                          <p:spTgt spid="44"/>
                                        </p:tgtEl>
                                        <p:attrNameLst>
                                          <p:attrName>style.visibility</p:attrName>
                                        </p:attrNameLst>
                                      </p:cBhvr>
                                      <p:to>
                                        <p:strVal val="hidden"/>
                                      </p:to>
                                    </p:set>
                                  </p:childTnLst>
                                </p:cTn>
                              </p:par>
                              <p:par>
                                <p:cTn id="70" presetID="1" presetClass="exit" presetSubtype="0" fill="hold" nodeType="withEffect">
                                  <p:stCondLst>
                                    <p:cond delay="4000"/>
                                  </p:stCondLst>
                                  <p:childTnLst>
                                    <p:set>
                                      <p:cBhvr>
                                        <p:cTn id="71" dur="1" fill="hold">
                                          <p:stCondLst>
                                            <p:cond delay="0"/>
                                          </p:stCondLst>
                                        </p:cTn>
                                        <p:tgtEl>
                                          <p:spTgt spid="45"/>
                                        </p:tgtEl>
                                        <p:attrNameLst>
                                          <p:attrName>style.visibility</p:attrName>
                                        </p:attrNameLst>
                                      </p:cBhvr>
                                      <p:to>
                                        <p:strVal val="hidden"/>
                                      </p:to>
                                    </p:set>
                                  </p:childTnLst>
                                </p:cTn>
                              </p:par>
                              <p:par>
                                <p:cTn id="72" presetID="1" presetClass="exit" presetSubtype="0" fill="hold" grpId="0" nodeType="withEffect">
                                  <p:stCondLst>
                                    <p:cond delay="4000"/>
                                  </p:stCondLst>
                                  <p:childTnLst>
                                    <p:set>
                                      <p:cBhvr>
                                        <p:cTn id="73" dur="1" fill="hold">
                                          <p:stCondLst>
                                            <p:cond delay="0"/>
                                          </p:stCondLst>
                                        </p:cTn>
                                        <p:tgtEl>
                                          <p:spTgt spid="24"/>
                                        </p:tgtEl>
                                        <p:attrNameLst>
                                          <p:attrName>style.visibility</p:attrName>
                                        </p:attrNameLst>
                                      </p:cBhvr>
                                      <p:to>
                                        <p:strVal val="hidden"/>
                                      </p:to>
                                    </p:set>
                                  </p:childTnLst>
                                </p:cTn>
                              </p:par>
                            </p:childTnLst>
                          </p:cTn>
                        </p:par>
                        <p:par>
                          <p:cTn id="74" fill="hold">
                            <p:stCondLst>
                              <p:cond delay="19500"/>
                            </p:stCondLst>
                            <p:childTnLst>
                              <p:par>
                                <p:cTn id="75" presetID="58" presetClass="entr" presetSubtype="0" accel="100000"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strVal val="#ppt_w*2.5"/>
                                          </p:val>
                                        </p:tav>
                                        <p:tav tm="100000">
                                          <p:val>
                                            <p:strVal val="#ppt_w"/>
                                          </p:val>
                                        </p:tav>
                                      </p:tavLst>
                                    </p:anim>
                                    <p:anim calcmode="lin" valueType="num">
                                      <p:cBhvr>
                                        <p:cTn id="78" dur="500" fill="hold"/>
                                        <p:tgtEl>
                                          <p:spTgt spid="3"/>
                                        </p:tgtEl>
                                        <p:attrNameLst>
                                          <p:attrName>ppt_h</p:attrName>
                                        </p:attrNameLst>
                                      </p:cBhvr>
                                      <p:tavLst>
                                        <p:tav tm="0">
                                          <p:val>
                                            <p:strVal val="#ppt_h*0.01"/>
                                          </p:val>
                                        </p:tav>
                                        <p:tav tm="100000">
                                          <p:val>
                                            <p:strVal val="#ppt_h"/>
                                          </p:val>
                                        </p:tav>
                                      </p:tavLst>
                                    </p:anim>
                                    <p:anim calcmode="lin" valueType="num">
                                      <p:cBhvr>
                                        <p:cTn id="79" dur="500" fill="hold"/>
                                        <p:tgtEl>
                                          <p:spTgt spid="3"/>
                                        </p:tgtEl>
                                        <p:attrNameLst>
                                          <p:attrName>ppt_x</p:attrName>
                                        </p:attrNameLst>
                                      </p:cBhvr>
                                      <p:tavLst>
                                        <p:tav tm="0">
                                          <p:val>
                                            <p:strVal val="#ppt_x"/>
                                          </p:val>
                                        </p:tav>
                                        <p:tav tm="100000">
                                          <p:val>
                                            <p:strVal val="#ppt_x"/>
                                          </p:val>
                                        </p:tav>
                                      </p:tavLst>
                                    </p:anim>
                                    <p:anim calcmode="lin" valueType="num">
                                      <p:cBhvr>
                                        <p:cTn id="80" dur="500" fill="hold"/>
                                        <p:tgtEl>
                                          <p:spTgt spid="3"/>
                                        </p:tgtEl>
                                        <p:attrNameLst>
                                          <p:attrName>ppt_y</p:attrName>
                                        </p:attrNameLst>
                                      </p:cBhvr>
                                      <p:tavLst>
                                        <p:tav tm="0">
                                          <p:val>
                                            <p:strVal val="#ppt_h+1"/>
                                          </p:val>
                                        </p:tav>
                                        <p:tav tm="100000">
                                          <p:val>
                                            <p:strVal val="#ppt_y"/>
                                          </p:val>
                                        </p:tav>
                                      </p:tavLst>
                                    </p:anim>
                                    <p:animEffect transition="in" filter="fade">
                                      <p:cBhvr>
                                        <p:cTn id="8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1" grpId="0"/>
      <p:bldP spid="41" grpId="1"/>
      <p:bldP spid="42" grpId="0"/>
      <p:bldP spid="42" grpId="1"/>
      <p:bldP spid="43" grpId="0"/>
      <p:bldP spid="43" grpId="1"/>
      <p:bldP spid="24" grpId="0" animBg="1"/>
      <p:bldP spid="2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52"/>
          <p:cNvGrpSpPr>
            <a:grpSpLocks/>
          </p:cNvGrpSpPr>
          <p:nvPr/>
        </p:nvGrpSpPr>
        <p:grpSpPr bwMode="auto">
          <a:xfrm>
            <a:off x="468313" y="260350"/>
            <a:ext cx="6407150" cy="1296988"/>
            <a:chOff x="467544" y="260648"/>
            <a:chExt cx="7200800" cy="1296144"/>
          </a:xfrm>
        </p:grpSpPr>
        <p:pic>
          <p:nvPicPr>
            <p:cNvPr id="3103" name="图片 43" descr="纸条.png"/>
            <p:cNvPicPr>
              <a:picLocks noChangeAspect="1"/>
            </p:cNvPicPr>
            <p:nvPr/>
          </p:nvPicPr>
          <p:blipFill>
            <a:blip r:embed="rId4" cstate="print"/>
            <a:srcRect/>
            <a:stretch>
              <a:fillRect/>
            </a:stretch>
          </p:blipFill>
          <p:spPr bwMode="auto">
            <a:xfrm>
              <a:off x="467544" y="260648"/>
              <a:ext cx="7200800" cy="1296144"/>
            </a:xfrm>
            <a:prstGeom prst="rect">
              <a:avLst/>
            </a:prstGeom>
            <a:noFill/>
            <a:ln w="9525">
              <a:noFill/>
              <a:miter lim="800000"/>
              <a:headEnd/>
              <a:tailEnd/>
            </a:ln>
          </p:spPr>
        </p:pic>
        <p:pic>
          <p:nvPicPr>
            <p:cNvPr id="3104" name="图片 44" descr="订书钉2.png"/>
            <p:cNvPicPr>
              <a:picLocks noChangeAspect="1"/>
            </p:cNvPicPr>
            <p:nvPr/>
          </p:nvPicPr>
          <p:blipFill>
            <a:blip r:embed="rId5" cstate="print"/>
            <a:srcRect/>
            <a:stretch>
              <a:fillRect/>
            </a:stretch>
          </p:blipFill>
          <p:spPr bwMode="auto">
            <a:xfrm>
              <a:off x="755576" y="1412776"/>
              <a:ext cx="292584" cy="79241"/>
            </a:xfrm>
            <a:prstGeom prst="rect">
              <a:avLst/>
            </a:prstGeom>
            <a:noFill/>
            <a:ln w="9525">
              <a:noFill/>
              <a:miter lim="800000"/>
              <a:headEnd/>
              <a:tailEnd/>
            </a:ln>
          </p:spPr>
        </p:pic>
        <p:pic>
          <p:nvPicPr>
            <p:cNvPr id="3105" name="图片 45" descr="订书钉2.png"/>
            <p:cNvPicPr>
              <a:picLocks noChangeAspect="1"/>
            </p:cNvPicPr>
            <p:nvPr/>
          </p:nvPicPr>
          <p:blipFill>
            <a:blip r:embed="rId5" cstate="print"/>
            <a:srcRect/>
            <a:stretch>
              <a:fillRect/>
            </a:stretch>
          </p:blipFill>
          <p:spPr bwMode="auto">
            <a:xfrm rot="-2172406">
              <a:off x="7159441" y="1347524"/>
              <a:ext cx="292584" cy="79241"/>
            </a:xfrm>
            <a:prstGeom prst="rect">
              <a:avLst/>
            </a:prstGeom>
            <a:noFill/>
            <a:ln w="9525">
              <a:noFill/>
              <a:miter lim="800000"/>
              <a:headEnd/>
              <a:tailEnd/>
            </a:ln>
          </p:spPr>
        </p:pic>
        <p:sp>
          <p:nvSpPr>
            <p:cNvPr id="3106" name="矩形 6"/>
            <p:cNvSpPr>
              <a:spLocks noChangeArrowheads="1"/>
            </p:cNvSpPr>
            <p:nvPr/>
          </p:nvSpPr>
          <p:spPr bwMode="auto">
            <a:xfrm>
              <a:off x="683568" y="404664"/>
              <a:ext cx="6822961" cy="954107"/>
            </a:xfrm>
            <a:prstGeom prst="rect">
              <a:avLst/>
            </a:prstGeom>
            <a:noFill/>
            <a:ln w="9525">
              <a:noFill/>
              <a:miter lim="800000"/>
              <a:headEnd/>
              <a:tailEnd/>
            </a:ln>
          </p:spPr>
          <p:txBody>
            <a:bodyPr>
              <a:spAutoFit/>
            </a:bodyPr>
            <a:lstStyle/>
            <a:p>
              <a:r>
                <a:rPr lang="zh-CN" altLang="zh-CN" sz="2800" i="1" u="sng">
                  <a:latin typeface="Calibri" pitchFamily="34" charset="0"/>
                </a:rPr>
                <a:t>建设生态文明也是我国参与国际竞争和合作的战略举措</a:t>
              </a:r>
              <a:endParaRPr lang="zh-CN" altLang="en-US" sz="2800" i="1" u="sng">
                <a:latin typeface="Calibri" pitchFamily="34" charset="0"/>
              </a:endParaRPr>
            </a:p>
          </p:txBody>
        </p:sp>
      </p:grpSp>
      <p:grpSp>
        <p:nvGrpSpPr>
          <p:cNvPr id="3" name="组合 35"/>
          <p:cNvGrpSpPr>
            <a:grpSpLocks/>
          </p:cNvGrpSpPr>
          <p:nvPr/>
        </p:nvGrpSpPr>
        <p:grpSpPr bwMode="auto">
          <a:xfrm>
            <a:off x="971550" y="1341438"/>
            <a:ext cx="7200900" cy="4895850"/>
            <a:chOff x="971600" y="1340768"/>
            <a:chExt cx="7200800" cy="4896544"/>
          </a:xfrm>
        </p:grpSpPr>
        <p:grpSp>
          <p:nvGrpSpPr>
            <p:cNvPr id="3100" name="组合 23"/>
            <p:cNvGrpSpPr>
              <a:grpSpLocks/>
            </p:cNvGrpSpPr>
            <p:nvPr/>
          </p:nvGrpSpPr>
          <p:grpSpPr bwMode="auto">
            <a:xfrm>
              <a:off x="971600" y="1340768"/>
              <a:ext cx="7200800" cy="4896544"/>
              <a:chOff x="971600" y="1340768"/>
              <a:chExt cx="7200800" cy="4896544"/>
            </a:xfrm>
          </p:grpSpPr>
          <p:pic>
            <p:nvPicPr>
              <p:cNvPr id="3102" name="图片 38" descr="便条纸1.png"/>
              <p:cNvPicPr>
                <a:picLocks noChangeAspect="1"/>
              </p:cNvPicPr>
              <p:nvPr/>
            </p:nvPicPr>
            <p:blipFill>
              <a:blip r:embed="rId6" cstate="print"/>
              <a:srcRect/>
              <a:stretch>
                <a:fillRect/>
              </a:stretch>
            </p:blipFill>
            <p:spPr bwMode="auto">
              <a:xfrm>
                <a:off x="971600" y="1340768"/>
                <a:ext cx="7200800" cy="4896544"/>
              </a:xfrm>
              <a:prstGeom prst="rect">
                <a:avLst/>
              </a:prstGeom>
              <a:noFill/>
              <a:ln w="9525">
                <a:noFill/>
                <a:miter lim="800000"/>
                <a:headEnd/>
                <a:tailEnd/>
              </a:ln>
            </p:spPr>
          </p:pic>
          <p:graphicFrame>
            <p:nvGraphicFramePr>
              <p:cNvPr id="3075" name="图表 39"/>
              <p:cNvGraphicFramePr>
                <a:graphicFrameLocks/>
              </p:cNvGraphicFramePr>
              <p:nvPr/>
            </p:nvGraphicFramePr>
            <p:xfrm>
              <a:off x="1403648" y="1772816"/>
              <a:ext cx="6420036" cy="4280024"/>
            </p:xfrm>
            <a:graphic>
              <a:graphicData uri="http://schemas.openxmlformats.org/presentationml/2006/ole">
                <p:oleObj spid="_x0000_s3075" r:id="rId7" imgW="6419644" imgH="4279763" progId="Excel.Sheet.8">
                  <p:embed/>
                </p:oleObj>
              </a:graphicData>
            </a:graphic>
          </p:graphicFrame>
        </p:grpSp>
        <p:sp>
          <p:nvSpPr>
            <p:cNvPr id="38" name="矩形 37"/>
            <p:cNvSpPr/>
            <p:nvPr/>
          </p:nvSpPr>
          <p:spPr>
            <a:xfrm>
              <a:off x="1835188" y="1340768"/>
              <a:ext cx="5870493" cy="523949"/>
            </a:xfrm>
            <a:prstGeom prst="rect">
              <a:avLst/>
            </a:prstGeom>
          </p:spPr>
          <p:txBody>
            <a:bodyPr wrap="none">
              <a:spAutoFit/>
            </a:bodyPr>
            <a:lstStyle/>
            <a:p>
              <a:pPr fontAlgn="auto">
                <a:spcBef>
                  <a:spcPts val="0"/>
                </a:spcBef>
                <a:spcAft>
                  <a:spcPts val="0"/>
                </a:spcAft>
                <a:defRPr/>
              </a:pPr>
              <a:r>
                <a:rPr lang="en-US" altLang="zh-CN" sz="2800" b="1" dirty="0">
                  <a:latin typeface="+mn-ea"/>
                  <a:ea typeface="+mn-ea"/>
                </a:rPr>
                <a:t>2011</a:t>
              </a:r>
              <a:r>
                <a:rPr lang="zh-CN" altLang="en-US" sz="2800" b="1" dirty="0">
                  <a:latin typeface="+mn-ea"/>
                  <a:ea typeface="+mn-ea"/>
                </a:rPr>
                <a:t>年全球碳排放中国增长</a:t>
              </a:r>
              <a:r>
                <a:rPr lang="en-US" altLang="zh-CN" sz="2800" b="1" dirty="0">
                  <a:latin typeface="+mn-ea"/>
                  <a:ea typeface="+mn-ea"/>
                </a:rPr>
                <a:t>10%</a:t>
              </a:r>
              <a:r>
                <a:rPr lang="zh-CN" altLang="en-US" sz="2800" b="1" dirty="0">
                  <a:latin typeface="+mn-ea"/>
                  <a:ea typeface="+mn-ea"/>
                </a:rPr>
                <a:t>居首</a:t>
              </a:r>
            </a:p>
          </p:txBody>
        </p:sp>
      </p:grpSp>
      <p:grpSp>
        <p:nvGrpSpPr>
          <p:cNvPr id="5" name="组合 47"/>
          <p:cNvGrpSpPr>
            <a:grpSpLocks/>
          </p:cNvGrpSpPr>
          <p:nvPr/>
        </p:nvGrpSpPr>
        <p:grpSpPr bwMode="auto">
          <a:xfrm>
            <a:off x="611188" y="1341438"/>
            <a:ext cx="7921625" cy="4895850"/>
            <a:chOff x="611560" y="1340768"/>
            <a:chExt cx="7920880" cy="4896544"/>
          </a:xfrm>
        </p:grpSpPr>
        <p:pic>
          <p:nvPicPr>
            <p:cNvPr id="3096" name="图片 46" descr="便条纸1.png"/>
            <p:cNvPicPr>
              <a:picLocks noChangeAspect="1"/>
            </p:cNvPicPr>
            <p:nvPr/>
          </p:nvPicPr>
          <p:blipFill>
            <a:blip r:embed="rId6" cstate="print"/>
            <a:srcRect/>
            <a:stretch>
              <a:fillRect/>
            </a:stretch>
          </p:blipFill>
          <p:spPr bwMode="auto">
            <a:xfrm>
              <a:off x="611560" y="1340768"/>
              <a:ext cx="7920880" cy="4896544"/>
            </a:xfrm>
            <a:prstGeom prst="rect">
              <a:avLst/>
            </a:prstGeom>
            <a:noFill/>
            <a:ln w="9525">
              <a:noFill/>
              <a:miter lim="800000"/>
              <a:headEnd/>
              <a:tailEnd/>
            </a:ln>
          </p:spPr>
        </p:pic>
        <p:grpSp>
          <p:nvGrpSpPr>
            <p:cNvPr id="3097" name="组合 42"/>
            <p:cNvGrpSpPr>
              <a:grpSpLocks/>
            </p:cNvGrpSpPr>
            <p:nvPr/>
          </p:nvGrpSpPr>
          <p:grpSpPr bwMode="auto">
            <a:xfrm>
              <a:off x="1691679" y="1500174"/>
              <a:ext cx="5937585" cy="4452310"/>
              <a:chOff x="1117599" y="1058072"/>
              <a:chExt cx="6908803" cy="5180579"/>
            </a:xfrm>
          </p:grpSpPr>
          <p:pic>
            <p:nvPicPr>
              <p:cNvPr id="3098" name="图片 40" descr="20121220092537179.jpg"/>
              <p:cNvPicPr>
                <a:picLocks noChangeAspect="1"/>
              </p:cNvPicPr>
              <p:nvPr/>
            </p:nvPicPr>
            <p:blipFill>
              <a:blip r:embed="rId8" cstate="print"/>
              <a:srcRect/>
              <a:stretch>
                <a:fillRect/>
              </a:stretch>
            </p:blipFill>
            <p:spPr bwMode="auto">
              <a:xfrm>
                <a:off x="1117599" y="1058072"/>
                <a:ext cx="6908803" cy="4610099"/>
              </a:xfrm>
              <a:prstGeom prst="rect">
                <a:avLst/>
              </a:prstGeom>
              <a:noFill/>
              <a:ln w="9525">
                <a:noFill/>
                <a:miter lim="800000"/>
                <a:headEnd/>
                <a:tailEnd/>
              </a:ln>
            </p:spPr>
          </p:pic>
          <p:sp>
            <p:nvSpPr>
              <p:cNvPr id="42" name="矩形 41"/>
              <p:cNvSpPr/>
              <p:nvPr/>
            </p:nvSpPr>
            <p:spPr>
              <a:xfrm>
                <a:off x="2149230" y="5629726"/>
                <a:ext cx="5228845" cy="609652"/>
              </a:xfrm>
              <a:prstGeom prst="rect">
                <a:avLst/>
              </a:prstGeom>
            </p:spPr>
            <p:txBody>
              <a:bodyPr wrap="none">
                <a:spAutoFit/>
              </a:bodyPr>
              <a:lstStyle/>
              <a:p>
                <a:pPr fontAlgn="auto">
                  <a:spcBef>
                    <a:spcPts val="0"/>
                  </a:spcBef>
                  <a:spcAft>
                    <a:spcPts val="0"/>
                  </a:spcAft>
                  <a:defRPr/>
                </a:pPr>
                <a:r>
                  <a:rPr lang="zh-CN" altLang="en-US" sz="2800" dirty="0">
                    <a:latin typeface="+mn-lt"/>
                    <a:ea typeface="+mn-ea"/>
                  </a:rPr>
                  <a:t>多哈气候大会，艰难中前行</a:t>
                </a:r>
                <a:endParaRPr lang="en-US" altLang="zh-CN" sz="2800" dirty="0">
                  <a:latin typeface="+mn-ea"/>
                  <a:ea typeface="+mn-ea"/>
                </a:endParaRPr>
              </a:p>
            </p:txBody>
          </p:sp>
        </p:grpSp>
      </p:grpSp>
      <p:grpSp>
        <p:nvGrpSpPr>
          <p:cNvPr id="7" name="组合 55"/>
          <p:cNvGrpSpPr>
            <a:grpSpLocks/>
          </p:cNvGrpSpPr>
          <p:nvPr/>
        </p:nvGrpSpPr>
        <p:grpSpPr bwMode="auto">
          <a:xfrm>
            <a:off x="250825" y="260350"/>
            <a:ext cx="8713788" cy="1296988"/>
            <a:chOff x="107504" y="260648"/>
            <a:chExt cx="8712968" cy="1296144"/>
          </a:xfrm>
        </p:grpSpPr>
        <p:grpSp>
          <p:nvGrpSpPr>
            <p:cNvPr id="3091" name="组合 51"/>
            <p:cNvGrpSpPr>
              <a:grpSpLocks/>
            </p:cNvGrpSpPr>
            <p:nvPr/>
          </p:nvGrpSpPr>
          <p:grpSpPr bwMode="auto">
            <a:xfrm>
              <a:off x="107504" y="260648"/>
              <a:ext cx="8568952" cy="1296144"/>
              <a:chOff x="543245" y="1988840"/>
              <a:chExt cx="8349235" cy="1296144"/>
            </a:xfrm>
          </p:grpSpPr>
          <p:pic>
            <p:nvPicPr>
              <p:cNvPr id="3093" name="图片 48" descr="纸条.png"/>
              <p:cNvPicPr>
                <a:picLocks noChangeAspect="1"/>
              </p:cNvPicPr>
              <p:nvPr/>
            </p:nvPicPr>
            <p:blipFill>
              <a:blip r:embed="rId4" cstate="print"/>
              <a:srcRect/>
              <a:stretch>
                <a:fillRect/>
              </a:stretch>
            </p:blipFill>
            <p:spPr bwMode="auto">
              <a:xfrm>
                <a:off x="543245" y="1988840"/>
                <a:ext cx="8349235" cy="1296144"/>
              </a:xfrm>
              <a:prstGeom prst="rect">
                <a:avLst/>
              </a:prstGeom>
              <a:noFill/>
              <a:ln w="9525">
                <a:noFill/>
                <a:miter lim="800000"/>
                <a:headEnd/>
                <a:tailEnd/>
              </a:ln>
            </p:spPr>
          </p:pic>
          <p:pic>
            <p:nvPicPr>
              <p:cNvPr id="3094" name="图片 49" descr="订书钉2.png"/>
              <p:cNvPicPr>
                <a:picLocks noChangeAspect="1"/>
              </p:cNvPicPr>
              <p:nvPr/>
            </p:nvPicPr>
            <p:blipFill>
              <a:blip r:embed="rId5" cstate="print"/>
              <a:srcRect/>
              <a:stretch>
                <a:fillRect/>
              </a:stretch>
            </p:blipFill>
            <p:spPr bwMode="auto">
              <a:xfrm>
                <a:off x="971600" y="3140968"/>
                <a:ext cx="292584" cy="79241"/>
              </a:xfrm>
              <a:prstGeom prst="rect">
                <a:avLst/>
              </a:prstGeom>
              <a:noFill/>
              <a:ln w="9525">
                <a:noFill/>
                <a:miter lim="800000"/>
                <a:headEnd/>
                <a:tailEnd/>
              </a:ln>
            </p:spPr>
          </p:pic>
          <p:pic>
            <p:nvPicPr>
              <p:cNvPr id="3095" name="图片 50" descr="订书钉2.png"/>
              <p:cNvPicPr>
                <a:picLocks noChangeAspect="1"/>
              </p:cNvPicPr>
              <p:nvPr/>
            </p:nvPicPr>
            <p:blipFill>
              <a:blip r:embed="rId5" cstate="print"/>
              <a:srcRect/>
              <a:stretch>
                <a:fillRect/>
              </a:stretch>
            </p:blipFill>
            <p:spPr bwMode="auto">
              <a:xfrm rot="-2172406">
                <a:off x="8324695" y="3075716"/>
                <a:ext cx="292584" cy="79241"/>
              </a:xfrm>
              <a:prstGeom prst="rect">
                <a:avLst/>
              </a:prstGeom>
              <a:noFill/>
              <a:ln w="9525">
                <a:noFill/>
                <a:miter lim="800000"/>
                <a:headEnd/>
                <a:tailEnd/>
              </a:ln>
            </p:spPr>
          </p:pic>
        </p:grpSp>
        <p:sp>
          <p:nvSpPr>
            <p:cNvPr id="55" name="矩形 54"/>
            <p:cNvSpPr/>
            <p:nvPr/>
          </p:nvSpPr>
          <p:spPr>
            <a:xfrm>
              <a:off x="394815" y="405017"/>
              <a:ext cx="8425657" cy="953466"/>
            </a:xfrm>
            <a:prstGeom prst="rect">
              <a:avLst/>
            </a:prstGeom>
          </p:spPr>
          <p:txBody>
            <a:bodyPr>
              <a:spAutoFit/>
            </a:bodyPr>
            <a:lstStyle/>
            <a:p>
              <a:pPr fontAlgn="auto">
                <a:spcBef>
                  <a:spcPts val="0"/>
                </a:spcBef>
                <a:spcAft>
                  <a:spcPts val="0"/>
                </a:spcAft>
                <a:defRPr/>
              </a:pPr>
              <a:r>
                <a:rPr lang="zh-CN" altLang="en-US" sz="2800" i="1" u="sng" dirty="0">
                  <a:latin typeface="+mn-ea"/>
                  <a:ea typeface="+mn-ea"/>
                  <a:cs typeface="Times New Roman" pitchFamily="18" charset="0"/>
                </a:rPr>
                <a:t>建设</a:t>
              </a:r>
              <a:r>
                <a:rPr lang="zh-CN" altLang="zh-CN" sz="2800" i="1" u="sng" dirty="0">
                  <a:latin typeface="+mn-ea"/>
                  <a:ea typeface="+mn-ea"/>
                  <a:cs typeface="Times New Roman" pitchFamily="18" charset="0"/>
                </a:rPr>
                <a:t>生态文明，有利于在国际环境与发展领域展示</a:t>
              </a:r>
              <a:endParaRPr lang="en-US" altLang="zh-CN" sz="2800" i="1" u="sng" dirty="0">
                <a:latin typeface="+mn-ea"/>
                <a:ea typeface="+mn-ea"/>
                <a:cs typeface="Times New Roman" pitchFamily="18" charset="0"/>
              </a:endParaRPr>
            </a:p>
            <a:p>
              <a:pPr fontAlgn="auto">
                <a:spcBef>
                  <a:spcPts val="0"/>
                </a:spcBef>
                <a:spcAft>
                  <a:spcPts val="0"/>
                </a:spcAft>
                <a:defRPr/>
              </a:pPr>
              <a:r>
                <a:rPr lang="zh-CN" altLang="zh-CN" sz="2800" i="1" u="sng" dirty="0">
                  <a:latin typeface="+mn-ea"/>
                  <a:ea typeface="+mn-ea"/>
                  <a:cs typeface="Times New Roman" pitchFamily="18" charset="0"/>
                </a:rPr>
                <a:t>负责任大国形象，赢得国际竞争制高点</a:t>
              </a:r>
              <a:endParaRPr lang="zh-CN" altLang="en-US" sz="2800" i="1" u="sng" dirty="0">
                <a:latin typeface="+mn-lt"/>
                <a:ea typeface="+mn-ea"/>
              </a:endParaRPr>
            </a:p>
          </p:txBody>
        </p:sp>
      </p:grpSp>
      <p:pic>
        <p:nvPicPr>
          <p:cNvPr id="34" name="图片 33" descr="纸条1.png"/>
          <p:cNvPicPr>
            <a:picLocks noChangeAspect="1"/>
          </p:cNvPicPr>
          <p:nvPr/>
        </p:nvPicPr>
        <p:blipFill>
          <a:blip r:embed="rId9" cstate="print"/>
          <a:srcRect r="1724"/>
          <a:stretch>
            <a:fillRect/>
          </a:stretch>
        </p:blipFill>
        <p:spPr bwMode="auto">
          <a:xfrm>
            <a:off x="2052638" y="1341438"/>
            <a:ext cx="5040312" cy="5040312"/>
          </a:xfrm>
          <a:prstGeom prst="rect">
            <a:avLst/>
          </a:prstGeom>
          <a:noFill/>
          <a:ln w="9525">
            <a:noFill/>
            <a:miter lim="800000"/>
            <a:headEnd/>
            <a:tailEnd/>
          </a:ln>
        </p:spPr>
      </p:pic>
      <p:grpSp>
        <p:nvGrpSpPr>
          <p:cNvPr id="9" name="组合 31"/>
          <p:cNvGrpSpPr>
            <a:grpSpLocks/>
          </p:cNvGrpSpPr>
          <p:nvPr/>
        </p:nvGrpSpPr>
        <p:grpSpPr bwMode="auto">
          <a:xfrm>
            <a:off x="1765300" y="2060575"/>
            <a:ext cx="4608513" cy="3529013"/>
            <a:chOff x="-424369" y="2924944"/>
            <a:chExt cx="4608512" cy="3528392"/>
          </a:xfrm>
        </p:grpSpPr>
        <p:graphicFrame>
          <p:nvGraphicFramePr>
            <p:cNvPr id="3074" name="图表 17"/>
            <p:cNvGraphicFramePr>
              <a:graphicFrameLocks/>
            </p:cNvGraphicFramePr>
            <p:nvPr/>
          </p:nvGraphicFramePr>
          <p:xfrm>
            <a:off x="-424369" y="3284984"/>
            <a:ext cx="4608512" cy="3168352"/>
          </p:xfrm>
          <a:graphic>
            <a:graphicData uri="http://schemas.openxmlformats.org/presentationml/2006/ole">
              <p:oleObj spid="_x0000_s3074" r:id="rId10" imgW="4608975" imgH="3170195" progId="Excel.Sheet.8">
                <p:embed/>
              </p:oleObj>
            </a:graphicData>
          </a:graphic>
        </p:graphicFrame>
        <p:sp>
          <p:nvSpPr>
            <p:cNvPr id="20" name="TextBox 19"/>
            <p:cNvSpPr txBox="1"/>
            <p:nvPr/>
          </p:nvSpPr>
          <p:spPr>
            <a:xfrm>
              <a:off x="1159956" y="2924944"/>
              <a:ext cx="1620838" cy="523783"/>
            </a:xfrm>
            <a:prstGeom prst="rect">
              <a:avLst/>
            </a:prstGeom>
            <a:noFill/>
          </p:spPr>
          <p:txBody>
            <a:bodyPr wrap="none">
              <a:spAutoFit/>
            </a:bodyPr>
            <a:lstStyle/>
            <a:p>
              <a:pPr fontAlgn="auto">
                <a:spcBef>
                  <a:spcPts val="0"/>
                </a:spcBef>
                <a:spcAft>
                  <a:spcPts val="0"/>
                </a:spcAft>
                <a:defRPr/>
              </a:pPr>
              <a:r>
                <a:rPr lang="zh-CN" altLang="en-US" sz="2800" b="1" dirty="0">
                  <a:latin typeface="+mn-ea"/>
                  <a:ea typeface="+mn-ea"/>
                </a:rPr>
                <a:t>到</a:t>
              </a:r>
              <a:r>
                <a:rPr lang="en-US" altLang="zh-CN" sz="2800" b="1" dirty="0">
                  <a:latin typeface="+mn-ea"/>
                  <a:ea typeface="+mn-ea"/>
                </a:rPr>
                <a:t>2020</a:t>
              </a:r>
              <a:r>
                <a:rPr lang="zh-CN" altLang="en-US" sz="2800" b="1" dirty="0">
                  <a:latin typeface="+mn-ea"/>
                  <a:ea typeface="+mn-ea"/>
                </a:rPr>
                <a:t>年</a:t>
              </a:r>
            </a:p>
          </p:txBody>
        </p:sp>
      </p:grpSp>
      <p:pic>
        <p:nvPicPr>
          <p:cNvPr id="35" name="图片 34" descr="天气icon.png"/>
          <p:cNvPicPr>
            <a:picLocks noChangeAspect="1"/>
          </p:cNvPicPr>
          <p:nvPr/>
        </p:nvPicPr>
        <p:blipFill>
          <a:blip r:embed="rId11" cstate="print"/>
          <a:srcRect l="52969" t="18584" r="17332" b="43716"/>
          <a:stretch>
            <a:fillRect/>
          </a:stretch>
        </p:blipFill>
        <p:spPr bwMode="auto">
          <a:xfrm rot="1212949">
            <a:off x="7023100" y="2147888"/>
            <a:ext cx="1701800" cy="1531937"/>
          </a:xfrm>
          <a:prstGeom prst="rect">
            <a:avLst/>
          </a:prstGeom>
          <a:noFill/>
          <a:ln w="9525">
            <a:noFill/>
            <a:miter lim="800000"/>
            <a:headEnd/>
            <a:tailEnd/>
          </a:ln>
        </p:spPr>
      </p:pic>
      <p:sp>
        <p:nvSpPr>
          <p:cNvPr id="22" name="下箭头 21"/>
          <p:cNvSpPr/>
          <p:nvPr/>
        </p:nvSpPr>
        <p:spPr>
          <a:xfrm>
            <a:off x="3852863" y="3986213"/>
            <a:ext cx="288925" cy="287337"/>
          </a:xfrm>
          <a:prstGeom prst="downArrow">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4068763" y="3841750"/>
            <a:ext cx="1441450" cy="523875"/>
          </a:xfrm>
          <a:prstGeom prst="rect">
            <a:avLst/>
          </a:prstGeom>
          <a:noFill/>
        </p:spPr>
        <p:txBody>
          <a:bodyPr wrap="none">
            <a:spAutoFit/>
          </a:bodyPr>
          <a:lstStyle/>
          <a:p>
            <a:pPr fontAlgn="auto">
              <a:spcBef>
                <a:spcPts val="0"/>
              </a:spcBef>
              <a:spcAft>
                <a:spcPts val="0"/>
              </a:spcAft>
              <a:defRPr/>
            </a:pPr>
            <a:r>
              <a:rPr lang="en-US" altLang="zh-CN" sz="2800" b="1" dirty="0">
                <a:latin typeface="+mn-ea"/>
                <a:ea typeface="+mn-ea"/>
              </a:rPr>
              <a:t>40%-45%</a:t>
            </a:r>
            <a:endParaRPr lang="zh-CN" altLang="en-US" sz="2800" b="1" dirty="0">
              <a:latin typeface="+mn-ea"/>
              <a:ea typeface="+mn-ea"/>
            </a:endParaRPr>
          </a:p>
        </p:txBody>
      </p:sp>
      <p:pic>
        <p:nvPicPr>
          <p:cNvPr id="54" name="图片 53" descr="天气icon.png"/>
          <p:cNvPicPr>
            <a:picLocks noChangeAspect="1"/>
          </p:cNvPicPr>
          <p:nvPr/>
        </p:nvPicPr>
        <p:blipFill>
          <a:blip r:embed="rId11" cstate="print"/>
          <a:srcRect l="52969" t="18584" r="17332" b="43716"/>
          <a:stretch>
            <a:fillRect/>
          </a:stretch>
        </p:blipFill>
        <p:spPr bwMode="auto">
          <a:xfrm rot="-1390423">
            <a:off x="233363" y="3773488"/>
            <a:ext cx="1700212" cy="1531937"/>
          </a:xfrm>
          <a:prstGeom prst="rect">
            <a:avLst/>
          </a:prstGeom>
          <a:noFill/>
          <a:ln w="9525">
            <a:noFill/>
            <a:miter lim="800000"/>
            <a:headEnd/>
            <a:tailEnd/>
          </a:ln>
        </p:spPr>
      </p:pic>
      <p:sp>
        <p:nvSpPr>
          <p:cNvPr id="33" name="TextBox 32"/>
          <p:cNvSpPr txBox="1"/>
          <p:nvPr/>
        </p:nvSpPr>
        <p:spPr>
          <a:xfrm>
            <a:off x="1981200" y="1412875"/>
            <a:ext cx="1630363" cy="523875"/>
          </a:xfrm>
          <a:prstGeom prst="rect">
            <a:avLst/>
          </a:prstGeom>
          <a:noFill/>
        </p:spPr>
        <p:txBody>
          <a:bodyPr wrap="none">
            <a:spAutoFit/>
          </a:bodyPr>
          <a:lstStyle/>
          <a:p>
            <a:pPr fontAlgn="auto">
              <a:spcBef>
                <a:spcPts val="0"/>
              </a:spcBef>
              <a:spcAft>
                <a:spcPts val="0"/>
              </a:spcAft>
              <a:defRPr/>
            </a:pPr>
            <a:r>
              <a:rPr lang="zh-CN" altLang="en-US" sz="2800" b="1" dirty="0">
                <a:latin typeface="+mn-ea"/>
                <a:ea typeface="+mn-ea"/>
              </a:rPr>
              <a:t>“</a:t>
            </a:r>
            <a:r>
              <a:rPr lang="en-US" altLang="zh-CN" sz="2800" b="1" dirty="0">
                <a:latin typeface="+mn-ea"/>
                <a:ea typeface="+mn-ea"/>
              </a:rPr>
              <a:t>4050</a:t>
            </a:r>
            <a:r>
              <a:rPr lang="zh-CN" altLang="en-US" sz="2800" b="1" dirty="0">
                <a:latin typeface="+mn-ea"/>
                <a:ea typeface="+mn-ea"/>
              </a:rPr>
              <a:t>”</a:t>
            </a:r>
          </a:p>
        </p:txBody>
      </p:sp>
      <p:sp>
        <p:nvSpPr>
          <p:cNvPr id="31" name="TextBox 30"/>
          <p:cNvSpPr txBox="1">
            <a:spLocks noChangeArrowheads="1"/>
          </p:cNvSpPr>
          <p:nvPr/>
        </p:nvSpPr>
        <p:spPr bwMode="auto">
          <a:xfrm>
            <a:off x="5902325" y="1628775"/>
            <a:ext cx="614363" cy="4400550"/>
          </a:xfrm>
          <a:prstGeom prst="rect">
            <a:avLst/>
          </a:prstGeom>
          <a:noFill/>
          <a:ln w="38100">
            <a:solidFill>
              <a:srgbClr val="48B418"/>
            </a:solidFill>
            <a:miter lim="800000"/>
            <a:headEnd/>
            <a:tailEnd/>
          </a:ln>
        </p:spPr>
        <p:txBody>
          <a:bodyPr vert="eaVert" wrap="none">
            <a:spAutoFit/>
          </a:bodyPr>
          <a:lstStyle/>
          <a:p>
            <a:r>
              <a:rPr lang="zh-CN" altLang="en-US" sz="2800">
                <a:latin typeface="Calibri" pitchFamily="34" charset="0"/>
              </a:rPr>
              <a:t>德班会议中国承诺减排目标</a:t>
            </a:r>
          </a:p>
        </p:txBody>
      </p:sp>
      <p:pic>
        <p:nvPicPr>
          <p:cNvPr id="3089" name="图片 56" descr="杂志社logo带网址 单.png"/>
          <p:cNvPicPr>
            <a:picLocks noChangeAspect="1"/>
          </p:cNvPicPr>
          <p:nvPr/>
        </p:nvPicPr>
        <p:blipFill>
          <a:blip r:embed="rId12" cstate="print"/>
          <a:srcRect/>
          <a:stretch>
            <a:fillRect/>
          </a:stretch>
        </p:blipFill>
        <p:spPr bwMode="auto">
          <a:xfrm>
            <a:off x="6948488" y="6270625"/>
            <a:ext cx="1727200" cy="3270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58" presetClass="entr" presetSubtype="0" accel="100000" fill="hold" nodeType="afterEffect">
                                  <p:stCondLst>
                                    <p:cond delay="200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ppt_w*2.5"/>
                                          </p:val>
                                        </p:tav>
                                        <p:tav tm="100000">
                                          <p:val>
                                            <p:strVal val="#ppt_w"/>
                                          </p:val>
                                        </p:tav>
                                      </p:tavLst>
                                    </p:anim>
                                    <p:anim calcmode="lin" valueType="num">
                                      <p:cBhvr>
                                        <p:cTn id="16" dur="500" fill="hold"/>
                                        <p:tgtEl>
                                          <p:spTgt spid="3"/>
                                        </p:tgtEl>
                                        <p:attrNameLst>
                                          <p:attrName>ppt_h</p:attrName>
                                        </p:attrNameLst>
                                      </p:cBhvr>
                                      <p:tavLst>
                                        <p:tav tm="0">
                                          <p:val>
                                            <p:strVal val="#ppt_h*0.01"/>
                                          </p:val>
                                        </p:tav>
                                        <p:tav tm="100000">
                                          <p:val>
                                            <p:strVal val="#ppt_h"/>
                                          </p:val>
                                        </p:tav>
                                      </p:tavLst>
                                    </p:anim>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h+1"/>
                                          </p:val>
                                        </p:tav>
                                        <p:tav tm="100000">
                                          <p:val>
                                            <p:strVal val="#ppt_y"/>
                                          </p:val>
                                        </p:tav>
                                      </p:tavLst>
                                    </p:anim>
                                    <p:animEffect transition="in" filter="fade">
                                      <p:cBhvr>
                                        <p:cTn id="19" dur="500"/>
                                        <p:tgtEl>
                                          <p:spTgt spid="3"/>
                                        </p:tgtEl>
                                      </p:cBhvr>
                                    </p:animEffect>
                                  </p:childTnLst>
                                </p:cTn>
                              </p:par>
                            </p:childTnLst>
                          </p:cTn>
                        </p:par>
                        <p:par>
                          <p:cTn id="20" fill="hold">
                            <p:stCondLst>
                              <p:cond delay="3000"/>
                            </p:stCondLst>
                            <p:childTnLst>
                              <p:par>
                                <p:cTn id="21" presetID="58" presetClass="entr" presetSubtype="0" accel="100000" fill="hold" nodeType="afterEffect">
                                  <p:stCondLst>
                                    <p:cond delay="6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strVal val="#ppt_w*2.5"/>
                                          </p:val>
                                        </p:tav>
                                        <p:tav tm="100000">
                                          <p:val>
                                            <p:strVal val="#ppt_w"/>
                                          </p:val>
                                        </p:tav>
                                      </p:tavLst>
                                    </p:anim>
                                    <p:anim calcmode="lin" valueType="num">
                                      <p:cBhvr>
                                        <p:cTn id="24" dur="1000" fill="hold"/>
                                        <p:tgtEl>
                                          <p:spTgt spid="5"/>
                                        </p:tgtEl>
                                        <p:attrNameLst>
                                          <p:attrName>ppt_h</p:attrName>
                                        </p:attrNameLst>
                                      </p:cBhvr>
                                      <p:tavLst>
                                        <p:tav tm="0">
                                          <p:val>
                                            <p:strVal val="#ppt_h*0.01"/>
                                          </p:val>
                                        </p:tav>
                                        <p:tav tm="100000">
                                          <p:val>
                                            <p:strVal val="#ppt_h"/>
                                          </p:val>
                                        </p:tav>
                                      </p:tavLst>
                                    </p:anim>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h+1"/>
                                          </p:val>
                                        </p:tav>
                                        <p:tav tm="100000">
                                          <p:val>
                                            <p:strVal val="#ppt_y"/>
                                          </p:val>
                                        </p:tav>
                                      </p:tavLst>
                                    </p:anim>
                                    <p:animEffect transition="in" filter="fade">
                                      <p:cBhvr>
                                        <p:cTn id="27" dur="1000"/>
                                        <p:tgtEl>
                                          <p:spTgt spid="5"/>
                                        </p:tgtEl>
                                      </p:cBhvr>
                                    </p:animEffect>
                                  </p:childTnLst>
                                </p:cTn>
                              </p:par>
                            </p:childTnLst>
                          </p:cTn>
                        </p:par>
                        <p:par>
                          <p:cTn id="28" fill="hold">
                            <p:stCondLst>
                              <p:cond delay="10500"/>
                            </p:stCondLst>
                            <p:childTnLst>
                              <p:par>
                                <p:cTn id="29" presetID="1" presetClass="exit" presetSubtype="0" fill="hold" nodeType="afterEffect">
                                  <p:stCondLst>
                                    <p:cond delay="500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15500"/>
                            </p:stCondLst>
                            <p:childTnLst>
                              <p:par>
                                <p:cTn id="32" presetID="1" presetClass="exit" presetSubtype="0" fill="hold" nodeType="afterEffect">
                                  <p:stCondLst>
                                    <p:cond delay="0"/>
                                  </p:stCondLst>
                                  <p:childTnLst>
                                    <p:set>
                                      <p:cBhvr>
                                        <p:cTn id="33" dur="1" fill="hold">
                                          <p:stCondLst>
                                            <p:cond delay="0"/>
                                          </p:stCondLst>
                                        </p:cTn>
                                        <p:tgtEl>
                                          <p:spTgt spid="3"/>
                                        </p:tgtEl>
                                        <p:attrNameLst>
                                          <p:attrName>style.visibility</p:attrName>
                                        </p:attrNameLst>
                                      </p:cBhvr>
                                      <p:to>
                                        <p:strVal val="hidden"/>
                                      </p:to>
                                    </p:set>
                                  </p:childTnLst>
                                </p:cTn>
                              </p:par>
                            </p:childTnLst>
                          </p:cTn>
                        </p:par>
                        <p:par>
                          <p:cTn id="34" fill="hold">
                            <p:stCondLst>
                              <p:cond delay="15500"/>
                            </p:stCondLst>
                            <p:childTnLst>
                              <p:par>
                                <p:cTn id="35" presetID="58" presetClass="entr" presetSubtype="0" accel="10000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ppt_w*2.5"/>
                                          </p:val>
                                        </p:tav>
                                        <p:tav tm="100000">
                                          <p:val>
                                            <p:strVal val="#ppt_w"/>
                                          </p:val>
                                        </p:tav>
                                      </p:tavLst>
                                    </p:anim>
                                    <p:anim calcmode="lin" valueType="num">
                                      <p:cBhvr>
                                        <p:cTn id="38" dur="500" fill="hold"/>
                                        <p:tgtEl>
                                          <p:spTgt spid="7"/>
                                        </p:tgtEl>
                                        <p:attrNameLst>
                                          <p:attrName>ppt_h</p:attrName>
                                        </p:attrNameLst>
                                      </p:cBhvr>
                                      <p:tavLst>
                                        <p:tav tm="0">
                                          <p:val>
                                            <p:strVal val="#ppt_h*0.01"/>
                                          </p:val>
                                        </p:tav>
                                        <p:tav tm="100000">
                                          <p:val>
                                            <p:strVal val="#ppt_h"/>
                                          </p:val>
                                        </p:tav>
                                      </p:tavLst>
                                    </p:anim>
                                    <p:anim calcmode="lin" valueType="num">
                                      <p:cBhvr>
                                        <p:cTn id="39" dur="500" fill="hold"/>
                                        <p:tgtEl>
                                          <p:spTgt spid="7"/>
                                        </p:tgtEl>
                                        <p:attrNameLst>
                                          <p:attrName>ppt_x</p:attrName>
                                        </p:attrNameLst>
                                      </p:cBhvr>
                                      <p:tavLst>
                                        <p:tav tm="0">
                                          <p:val>
                                            <p:strVal val="#ppt_x"/>
                                          </p:val>
                                        </p:tav>
                                        <p:tav tm="100000">
                                          <p:val>
                                            <p:strVal val="#ppt_x"/>
                                          </p:val>
                                        </p:tav>
                                      </p:tavLst>
                                    </p:anim>
                                    <p:anim calcmode="lin" valueType="num">
                                      <p:cBhvr>
                                        <p:cTn id="40" dur="500" fill="hold"/>
                                        <p:tgtEl>
                                          <p:spTgt spid="7"/>
                                        </p:tgtEl>
                                        <p:attrNameLst>
                                          <p:attrName>ppt_y</p:attrName>
                                        </p:attrNameLst>
                                      </p:cBhvr>
                                      <p:tavLst>
                                        <p:tav tm="0">
                                          <p:val>
                                            <p:strVal val="#ppt_h+1"/>
                                          </p:val>
                                        </p:tav>
                                        <p:tav tm="100000">
                                          <p:val>
                                            <p:strVal val="#ppt_y"/>
                                          </p:val>
                                        </p:tav>
                                      </p:tavLst>
                                    </p:anim>
                                    <p:animEffect transition="in" filter="fade">
                                      <p:cBhvr>
                                        <p:cTn id="41" dur="500"/>
                                        <p:tgtEl>
                                          <p:spTgt spid="7"/>
                                        </p:tgtEl>
                                      </p:cBhvr>
                                    </p:animEffect>
                                  </p:childTnLst>
                                </p:cTn>
                              </p:par>
                            </p:childTnLst>
                          </p:cTn>
                        </p:par>
                        <p:par>
                          <p:cTn id="42" fill="hold">
                            <p:stCondLst>
                              <p:cond delay="16000"/>
                            </p:stCondLst>
                            <p:childTnLst>
                              <p:par>
                                <p:cTn id="43" presetID="58" presetClass="entr" presetSubtype="0" accel="100000" fill="hold" nodeType="afterEffect">
                                  <p:stCondLst>
                                    <p:cond delay="250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strVal val="#ppt_w*2.5"/>
                                          </p:val>
                                        </p:tav>
                                        <p:tav tm="100000">
                                          <p:val>
                                            <p:strVal val="#ppt_w"/>
                                          </p:val>
                                        </p:tav>
                                      </p:tavLst>
                                    </p:anim>
                                    <p:anim calcmode="lin" valueType="num">
                                      <p:cBhvr>
                                        <p:cTn id="46" dur="500" fill="hold"/>
                                        <p:tgtEl>
                                          <p:spTgt spid="34"/>
                                        </p:tgtEl>
                                        <p:attrNameLst>
                                          <p:attrName>ppt_h</p:attrName>
                                        </p:attrNameLst>
                                      </p:cBhvr>
                                      <p:tavLst>
                                        <p:tav tm="0">
                                          <p:val>
                                            <p:strVal val="#ppt_h*0.01"/>
                                          </p:val>
                                        </p:tav>
                                        <p:tav tm="100000">
                                          <p:val>
                                            <p:strVal val="#ppt_h"/>
                                          </p:val>
                                        </p:tav>
                                      </p:tavLst>
                                    </p:anim>
                                    <p:anim calcmode="lin" valueType="num">
                                      <p:cBhvr>
                                        <p:cTn id="47" dur="500" fill="hold"/>
                                        <p:tgtEl>
                                          <p:spTgt spid="34"/>
                                        </p:tgtEl>
                                        <p:attrNameLst>
                                          <p:attrName>ppt_x</p:attrName>
                                        </p:attrNameLst>
                                      </p:cBhvr>
                                      <p:tavLst>
                                        <p:tav tm="0">
                                          <p:val>
                                            <p:strVal val="#ppt_x"/>
                                          </p:val>
                                        </p:tav>
                                        <p:tav tm="100000">
                                          <p:val>
                                            <p:strVal val="#ppt_x"/>
                                          </p:val>
                                        </p:tav>
                                      </p:tavLst>
                                    </p:anim>
                                    <p:anim calcmode="lin" valueType="num">
                                      <p:cBhvr>
                                        <p:cTn id="48" dur="500" fill="hold"/>
                                        <p:tgtEl>
                                          <p:spTgt spid="34"/>
                                        </p:tgtEl>
                                        <p:attrNameLst>
                                          <p:attrName>ppt_y</p:attrName>
                                        </p:attrNameLst>
                                      </p:cBhvr>
                                      <p:tavLst>
                                        <p:tav tm="0">
                                          <p:val>
                                            <p:strVal val="#ppt_h+1"/>
                                          </p:val>
                                        </p:tav>
                                        <p:tav tm="100000">
                                          <p:val>
                                            <p:strVal val="#ppt_y"/>
                                          </p:val>
                                        </p:tav>
                                      </p:tavLst>
                                    </p:anim>
                                    <p:animEffect transition="in" filter="fade">
                                      <p:cBhvr>
                                        <p:cTn id="49" dur="500"/>
                                        <p:tgtEl>
                                          <p:spTgt spid="34"/>
                                        </p:tgtEl>
                                      </p:cBhvr>
                                    </p:animEffect>
                                  </p:childTnLst>
                                </p:cTn>
                              </p:par>
                            </p:childTnLst>
                          </p:cTn>
                        </p:par>
                        <p:par>
                          <p:cTn id="50" fill="hold">
                            <p:stCondLst>
                              <p:cond delay="19000"/>
                            </p:stCondLst>
                            <p:childTnLst>
                              <p:par>
                                <p:cTn id="51" presetID="22" presetClass="entr" presetSubtype="4"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00"/>
                                        <p:tgtEl>
                                          <p:spTgt spid="31"/>
                                        </p:tgtEl>
                                      </p:cBhvr>
                                    </p:animEffect>
                                  </p:childTnLst>
                                </p:cTn>
                              </p:par>
                            </p:childTnLst>
                          </p:cTn>
                        </p:par>
                        <p:par>
                          <p:cTn id="54" fill="hold">
                            <p:stCondLst>
                              <p:cond delay="19500"/>
                            </p:stCondLst>
                            <p:childTnLst>
                              <p:par>
                                <p:cTn id="55" presetID="22" presetClass="entr" presetSubtype="8"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par>
                          <p:cTn id="58" fill="hold">
                            <p:stCondLst>
                              <p:cond delay="20000"/>
                            </p:stCondLst>
                            <p:childTnLst>
                              <p:par>
                                <p:cTn id="59" presetID="58" presetClass="entr" presetSubtype="0" accel="10000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strVal val="#ppt_w*2.5"/>
                                          </p:val>
                                        </p:tav>
                                        <p:tav tm="100000">
                                          <p:val>
                                            <p:strVal val="#ppt_w"/>
                                          </p:val>
                                        </p:tav>
                                      </p:tavLst>
                                    </p:anim>
                                    <p:anim calcmode="lin" valueType="num">
                                      <p:cBhvr>
                                        <p:cTn id="62" dur="500" fill="hold"/>
                                        <p:tgtEl>
                                          <p:spTgt spid="9"/>
                                        </p:tgtEl>
                                        <p:attrNameLst>
                                          <p:attrName>ppt_h</p:attrName>
                                        </p:attrNameLst>
                                      </p:cBhvr>
                                      <p:tavLst>
                                        <p:tav tm="0">
                                          <p:val>
                                            <p:strVal val="#ppt_h*0.01"/>
                                          </p:val>
                                        </p:tav>
                                        <p:tav tm="100000">
                                          <p:val>
                                            <p:strVal val="#ppt_h"/>
                                          </p:val>
                                        </p:tav>
                                      </p:tavLst>
                                    </p:anim>
                                    <p:anim calcmode="lin" valueType="num">
                                      <p:cBhvr>
                                        <p:cTn id="63" dur="500" fill="hold"/>
                                        <p:tgtEl>
                                          <p:spTgt spid="9"/>
                                        </p:tgtEl>
                                        <p:attrNameLst>
                                          <p:attrName>ppt_x</p:attrName>
                                        </p:attrNameLst>
                                      </p:cBhvr>
                                      <p:tavLst>
                                        <p:tav tm="0">
                                          <p:val>
                                            <p:strVal val="#ppt_x"/>
                                          </p:val>
                                        </p:tav>
                                        <p:tav tm="100000">
                                          <p:val>
                                            <p:strVal val="#ppt_x"/>
                                          </p:val>
                                        </p:tav>
                                      </p:tavLst>
                                    </p:anim>
                                    <p:anim calcmode="lin" valueType="num">
                                      <p:cBhvr>
                                        <p:cTn id="64" dur="500" fill="hold"/>
                                        <p:tgtEl>
                                          <p:spTgt spid="9"/>
                                        </p:tgtEl>
                                        <p:attrNameLst>
                                          <p:attrName>ppt_y</p:attrName>
                                        </p:attrNameLst>
                                      </p:cBhvr>
                                      <p:tavLst>
                                        <p:tav tm="0">
                                          <p:val>
                                            <p:strVal val="#ppt_h+1"/>
                                          </p:val>
                                        </p:tav>
                                        <p:tav tm="100000">
                                          <p:val>
                                            <p:strVal val="#ppt_y"/>
                                          </p:val>
                                        </p:tav>
                                      </p:tavLst>
                                    </p:anim>
                                    <p:animEffect transition="in" filter="fade">
                                      <p:cBhvr>
                                        <p:cTn id="65" dur="500"/>
                                        <p:tgtEl>
                                          <p:spTgt spid="9"/>
                                        </p:tgtEl>
                                      </p:cBhvr>
                                    </p:animEffect>
                                  </p:childTnLst>
                                </p:cTn>
                              </p:par>
                            </p:childTnLst>
                          </p:cTn>
                        </p:par>
                        <p:par>
                          <p:cTn id="66" fill="hold">
                            <p:stCondLst>
                              <p:cond delay="20500"/>
                            </p:stCondLst>
                            <p:childTnLst>
                              <p:par>
                                <p:cTn id="67" presetID="12" presetClass="entr" presetSubtype="1"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lide(fromTop)">
                                      <p:cBhvr>
                                        <p:cTn id="69" dur="500"/>
                                        <p:tgtEl>
                                          <p:spTgt spid="22"/>
                                        </p:tgtEl>
                                      </p:cBhvr>
                                    </p:animEffect>
                                  </p:childTnLst>
                                </p:cTn>
                              </p:par>
                            </p:childTnLst>
                          </p:cTn>
                        </p:par>
                        <p:par>
                          <p:cTn id="70" fill="hold">
                            <p:stCondLst>
                              <p:cond delay="21000"/>
                            </p:stCondLst>
                            <p:childTnLst>
                              <p:par>
                                <p:cTn id="71" presetID="12" presetClass="entr" presetSubtype="1"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Top)">
                                      <p:cBhvr>
                                        <p:cTn id="73" dur="500"/>
                                        <p:tgtEl>
                                          <p:spTgt spid="19"/>
                                        </p:tgtEl>
                                      </p:cBhvr>
                                    </p:animEffect>
                                  </p:childTnLst>
                                </p:cTn>
                              </p:par>
                            </p:childTnLst>
                          </p:cTn>
                        </p:par>
                        <p:par>
                          <p:cTn id="74" fill="hold">
                            <p:stCondLst>
                              <p:cond delay="21500"/>
                            </p:stCondLst>
                            <p:childTnLst>
                              <p:par>
                                <p:cTn id="75" presetID="12" presetClass="entr" presetSubtype="8"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slide(fromLeft)">
                                      <p:cBhvr>
                                        <p:cTn id="77" dur="500"/>
                                        <p:tgtEl>
                                          <p:spTgt spid="35"/>
                                        </p:tgtEl>
                                      </p:cBhvr>
                                    </p:animEffect>
                                  </p:childTnLst>
                                </p:cTn>
                              </p:par>
                            </p:childTnLst>
                          </p:cTn>
                        </p:par>
                        <p:par>
                          <p:cTn id="78" fill="hold">
                            <p:stCondLst>
                              <p:cond delay="22000"/>
                            </p:stCondLst>
                            <p:childTnLst>
                              <p:par>
                                <p:cTn id="79" presetID="12" presetClass="entr" presetSubtype="8" fill="hold"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slide(fromLeft)">
                                      <p:cBhvr>
                                        <p:cTn id="8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4" name="图片 43" descr="天气icon.png"/>
          <p:cNvPicPr>
            <a:picLocks noChangeAspect="1"/>
          </p:cNvPicPr>
          <p:nvPr/>
        </p:nvPicPr>
        <p:blipFill>
          <a:blip r:embed="rId3" cstate="print"/>
          <a:srcRect l="17819" t="16756" r="48029" b="41357"/>
          <a:stretch>
            <a:fillRect/>
          </a:stretch>
        </p:blipFill>
        <p:spPr bwMode="auto">
          <a:xfrm>
            <a:off x="2124075" y="3860800"/>
            <a:ext cx="1655763" cy="1439863"/>
          </a:xfrm>
          <a:prstGeom prst="rect">
            <a:avLst/>
          </a:prstGeom>
          <a:noFill/>
          <a:ln w="9525">
            <a:noFill/>
            <a:miter lim="800000"/>
            <a:headEnd/>
            <a:tailEnd/>
          </a:ln>
        </p:spPr>
      </p:pic>
      <p:pic>
        <p:nvPicPr>
          <p:cNvPr id="24" name="图片 23" descr="便条纸2.png"/>
          <p:cNvPicPr>
            <a:picLocks noChangeAspect="1"/>
          </p:cNvPicPr>
          <p:nvPr/>
        </p:nvPicPr>
        <p:blipFill>
          <a:blip r:embed="rId4" cstate="print"/>
          <a:srcRect/>
          <a:stretch>
            <a:fillRect/>
          </a:stretch>
        </p:blipFill>
        <p:spPr bwMode="auto">
          <a:xfrm>
            <a:off x="3132138" y="1268413"/>
            <a:ext cx="5543550" cy="3816350"/>
          </a:xfrm>
          <a:prstGeom prst="rect">
            <a:avLst/>
          </a:prstGeom>
          <a:noFill/>
          <a:ln w="9525">
            <a:noFill/>
            <a:miter lim="800000"/>
            <a:headEnd/>
            <a:tailEnd/>
          </a:ln>
        </p:spPr>
      </p:pic>
      <p:grpSp>
        <p:nvGrpSpPr>
          <p:cNvPr id="2" name="组合 37"/>
          <p:cNvGrpSpPr>
            <a:grpSpLocks/>
          </p:cNvGrpSpPr>
          <p:nvPr/>
        </p:nvGrpSpPr>
        <p:grpSpPr bwMode="auto">
          <a:xfrm>
            <a:off x="3111500" y="1412875"/>
            <a:ext cx="6356350" cy="4464050"/>
            <a:chOff x="2882116" y="2555758"/>
            <a:chExt cx="4023914" cy="2800780"/>
          </a:xfrm>
        </p:grpSpPr>
        <p:sp>
          <p:nvSpPr>
            <p:cNvPr id="36" name="TextBox 35"/>
            <p:cNvSpPr txBox="1"/>
            <p:nvPr/>
          </p:nvSpPr>
          <p:spPr>
            <a:xfrm>
              <a:off x="2882116" y="4757936"/>
              <a:ext cx="4023914" cy="598602"/>
            </a:xfrm>
            <a:prstGeom prst="rect">
              <a:avLst/>
            </a:prstGeom>
            <a:noFill/>
          </p:spPr>
          <p:txBody>
            <a:bodyPr>
              <a:spAutoFit/>
            </a:bodyPr>
            <a:lstStyle/>
            <a:p>
              <a:pPr fontAlgn="auto">
                <a:spcBef>
                  <a:spcPts val="0"/>
                </a:spcBef>
                <a:spcAft>
                  <a:spcPts val="0"/>
                </a:spcAft>
                <a:defRPr/>
              </a:pPr>
              <a:r>
                <a:rPr lang="zh-CN" altLang="en-US" sz="2800" dirty="0">
                  <a:latin typeface="+mn-ea"/>
                  <a:ea typeface="+mn-ea"/>
                </a:rPr>
                <a:t>从</a:t>
              </a:r>
              <a:r>
                <a:rPr lang="en-US" altLang="zh-CN" sz="2800" dirty="0">
                  <a:latin typeface="+mn-ea"/>
                  <a:ea typeface="+mn-ea"/>
                </a:rPr>
                <a:t>1972</a:t>
              </a:r>
              <a:r>
                <a:rPr lang="zh-CN" altLang="en-US" sz="2800" dirty="0">
                  <a:latin typeface="+mn-ea"/>
                  <a:ea typeface="+mn-ea"/>
                </a:rPr>
                <a:t>到</a:t>
              </a:r>
              <a:r>
                <a:rPr lang="en-US" altLang="zh-CN" sz="2800" dirty="0">
                  <a:latin typeface="+mn-ea"/>
                  <a:ea typeface="+mn-ea"/>
                </a:rPr>
                <a:t>2003</a:t>
              </a:r>
              <a:r>
                <a:rPr lang="zh-CN" altLang="en-US" sz="2800" dirty="0">
                  <a:latin typeface="+mn-ea"/>
                  <a:ea typeface="+mn-ea"/>
                </a:rPr>
                <a:t>，美国用于建造城镇</a:t>
              </a:r>
              <a:endParaRPr lang="en-US" altLang="zh-CN" sz="2800" dirty="0">
                <a:latin typeface="+mn-ea"/>
                <a:ea typeface="+mn-ea"/>
              </a:endParaRPr>
            </a:p>
            <a:p>
              <a:pPr fontAlgn="auto">
                <a:spcBef>
                  <a:spcPts val="0"/>
                </a:spcBef>
                <a:spcAft>
                  <a:spcPts val="0"/>
                </a:spcAft>
                <a:defRPr/>
              </a:pPr>
              <a:r>
                <a:rPr lang="zh-CN" altLang="en-US" sz="2800" dirty="0">
                  <a:latin typeface="+mn-ea"/>
                  <a:ea typeface="+mn-ea"/>
                </a:rPr>
                <a:t>污水处理厂的资金达到</a:t>
              </a:r>
              <a:r>
                <a:rPr lang="en-US" altLang="zh-CN" sz="2800" dirty="0">
                  <a:latin typeface="+mn-ea"/>
                  <a:ea typeface="+mn-ea"/>
                </a:rPr>
                <a:t>770</a:t>
              </a:r>
              <a:r>
                <a:rPr lang="zh-CN" altLang="en-US" sz="2800" dirty="0">
                  <a:latin typeface="+mn-ea"/>
                  <a:ea typeface="+mn-ea"/>
                </a:rPr>
                <a:t>亿美元</a:t>
              </a:r>
            </a:p>
          </p:txBody>
        </p:sp>
        <p:pic>
          <p:nvPicPr>
            <p:cNvPr id="18469" name="图片 36" descr="image.jpg"/>
            <p:cNvPicPr>
              <a:picLocks noChangeAspect="1"/>
            </p:cNvPicPr>
            <p:nvPr/>
          </p:nvPicPr>
          <p:blipFill>
            <a:blip r:embed="rId5" cstate="print"/>
            <a:srcRect/>
            <a:stretch>
              <a:fillRect/>
            </a:stretch>
          </p:blipFill>
          <p:spPr bwMode="auto">
            <a:xfrm>
              <a:off x="3168391" y="2555758"/>
              <a:ext cx="3053925" cy="2141971"/>
            </a:xfrm>
            <a:prstGeom prst="rect">
              <a:avLst/>
            </a:prstGeom>
            <a:noFill/>
            <a:ln w="9525">
              <a:noFill/>
              <a:miter lim="800000"/>
              <a:headEnd/>
              <a:tailEnd/>
            </a:ln>
          </p:spPr>
        </p:pic>
      </p:grpSp>
      <p:sp>
        <p:nvSpPr>
          <p:cNvPr id="39" name="矩形 38"/>
          <p:cNvSpPr>
            <a:spLocks noChangeArrowheads="1"/>
          </p:cNvSpPr>
          <p:nvPr/>
        </p:nvSpPr>
        <p:spPr bwMode="auto">
          <a:xfrm>
            <a:off x="468313" y="1268413"/>
            <a:ext cx="2735262" cy="2678112"/>
          </a:xfrm>
          <a:prstGeom prst="rect">
            <a:avLst/>
          </a:prstGeom>
          <a:noFill/>
          <a:ln w="9525">
            <a:noFill/>
            <a:miter lim="800000"/>
            <a:headEnd/>
            <a:tailEnd/>
          </a:ln>
        </p:spPr>
        <p:txBody>
          <a:bodyPr>
            <a:spAutoFit/>
          </a:bodyPr>
          <a:lstStyle/>
          <a:p>
            <a:r>
              <a:rPr lang="en-US" altLang="zh-CN" sz="2800">
                <a:latin typeface="Calibri" pitchFamily="34" charset="0"/>
              </a:rPr>
              <a:t>         </a:t>
            </a:r>
            <a:r>
              <a:rPr lang="zh-CN" altLang="zh-CN" sz="2800">
                <a:latin typeface="Calibri" pitchFamily="34" charset="0"/>
              </a:rPr>
              <a:t>第二，西方发达国家向欠发达地区转移生态环境成本，失去了发展生态文明的内生动力。</a:t>
            </a:r>
            <a:endParaRPr lang="zh-CN" altLang="en-US" sz="2800">
              <a:latin typeface="Calibri" pitchFamily="34" charset="0"/>
            </a:endParaRPr>
          </a:p>
        </p:txBody>
      </p:sp>
      <p:grpSp>
        <p:nvGrpSpPr>
          <p:cNvPr id="3" name="组合 41"/>
          <p:cNvGrpSpPr>
            <a:grpSpLocks/>
          </p:cNvGrpSpPr>
          <p:nvPr/>
        </p:nvGrpSpPr>
        <p:grpSpPr bwMode="auto">
          <a:xfrm>
            <a:off x="3071802" y="1412875"/>
            <a:ext cx="5532448" cy="4393728"/>
            <a:chOff x="1776119" y="2058164"/>
            <a:chExt cx="5532840" cy="4394373"/>
          </a:xfrm>
        </p:grpSpPr>
        <p:sp>
          <p:nvSpPr>
            <p:cNvPr id="18466" name="矩形 39"/>
            <p:cNvSpPr>
              <a:spLocks noChangeArrowheads="1"/>
            </p:cNvSpPr>
            <p:nvPr/>
          </p:nvSpPr>
          <p:spPr bwMode="auto">
            <a:xfrm>
              <a:off x="1776119" y="5498290"/>
              <a:ext cx="5532840" cy="954247"/>
            </a:xfrm>
            <a:prstGeom prst="rect">
              <a:avLst/>
            </a:prstGeom>
            <a:noFill/>
            <a:ln w="9525">
              <a:noFill/>
              <a:miter lim="800000"/>
              <a:headEnd/>
              <a:tailEnd/>
            </a:ln>
          </p:spPr>
          <p:txBody>
            <a:bodyPr wrap="square">
              <a:spAutoFit/>
            </a:bodyPr>
            <a:lstStyle/>
            <a:p>
              <a:r>
                <a:rPr lang="zh-CN" altLang="en-US" sz="2800" dirty="0">
                  <a:latin typeface="Calibri" pitchFamily="34" charset="0"/>
                </a:rPr>
                <a:t>英国政府一直沿用向包括中国在内的东亚国家出口“洋垃圾”的策略</a:t>
              </a:r>
            </a:p>
          </p:txBody>
        </p:sp>
        <p:pic>
          <p:nvPicPr>
            <p:cNvPr id="18467" name="图片 40" descr="10638824_900185.jpg"/>
            <p:cNvPicPr>
              <a:picLocks noChangeAspect="1"/>
            </p:cNvPicPr>
            <p:nvPr/>
          </p:nvPicPr>
          <p:blipFill>
            <a:blip r:embed="rId6" cstate="print"/>
            <a:srcRect/>
            <a:stretch>
              <a:fillRect/>
            </a:stretch>
          </p:blipFill>
          <p:spPr bwMode="auto">
            <a:xfrm>
              <a:off x="2267744" y="2058164"/>
              <a:ext cx="4861048" cy="3456384"/>
            </a:xfrm>
            <a:prstGeom prst="rect">
              <a:avLst/>
            </a:prstGeom>
            <a:noFill/>
            <a:ln w="9525">
              <a:noFill/>
              <a:miter lim="800000"/>
              <a:headEnd/>
              <a:tailEnd/>
            </a:ln>
          </p:spPr>
        </p:pic>
      </p:grpSp>
      <p:sp>
        <p:nvSpPr>
          <p:cNvPr id="43" name="矩形 42"/>
          <p:cNvSpPr>
            <a:spLocks noChangeArrowheads="1"/>
          </p:cNvSpPr>
          <p:nvPr/>
        </p:nvSpPr>
        <p:spPr bwMode="auto">
          <a:xfrm>
            <a:off x="285720" y="1268413"/>
            <a:ext cx="3032117" cy="1815882"/>
          </a:xfrm>
          <a:prstGeom prst="rect">
            <a:avLst/>
          </a:prstGeom>
          <a:noFill/>
          <a:ln w="9525">
            <a:noFill/>
            <a:miter lim="800000"/>
            <a:headEnd/>
            <a:tailEnd/>
          </a:ln>
        </p:spPr>
        <p:txBody>
          <a:bodyPr wrap="square">
            <a:spAutoFit/>
          </a:bodyPr>
          <a:lstStyle/>
          <a:p>
            <a:r>
              <a:rPr lang="en-US" altLang="zh-CN" sz="2800" dirty="0">
                <a:latin typeface="Calibri" pitchFamily="34" charset="0"/>
              </a:rPr>
              <a:t>        </a:t>
            </a:r>
            <a:r>
              <a:rPr lang="zh-CN" altLang="zh-CN" sz="2800" dirty="0">
                <a:latin typeface="Calibri" pitchFamily="34" charset="0"/>
              </a:rPr>
              <a:t>第三，西方发达国家现行生产方式和消费模式难以自发转向。</a:t>
            </a:r>
            <a:endParaRPr lang="zh-CN" altLang="en-US" sz="2800" dirty="0">
              <a:latin typeface="Calibri" pitchFamily="34" charset="0"/>
            </a:endParaRPr>
          </a:p>
        </p:txBody>
      </p:sp>
      <p:grpSp>
        <p:nvGrpSpPr>
          <p:cNvPr id="4" name="组合 14"/>
          <p:cNvGrpSpPr>
            <a:grpSpLocks/>
          </p:cNvGrpSpPr>
          <p:nvPr/>
        </p:nvGrpSpPr>
        <p:grpSpPr bwMode="auto">
          <a:xfrm>
            <a:off x="611188" y="333375"/>
            <a:ext cx="6553200" cy="863600"/>
            <a:chOff x="395536" y="404664"/>
            <a:chExt cx="6552728" cy="864095"/>
          </a:xfrm>
        </p:grpSpPr>
        <p:pic>
          <p:nvPicPr>
            <p:cNvPr id="18463" name="图片 15" descr="纸条.png"/>
            <p:cNvPicPr>
              <a:picLocks noChangeAspect="1"/>
            </p:cNvPicPr>
            <p:nvPr/>
          </p:nvPicPr>
          <p:blipFill>
            <a:blip r:embed="rId7" cstate="print"/>
            <a:srcRect/>
            <a:stretch>
              <a:fillRect/>
            </a:stretch>
          </p:blipFill>
          <p:spPr bwMode="auto">
            <a:xfrm>
              <a:off x="395536" y="404664"/>
              <a:ext cx="6552728" cy="864095"/>
            </a:xfrm>
            <a:prstGeom prst="rect">
              <a:avLst/>
            </a:prstGeom>
            <a:noFill/>
            <a:ln w="9525">
              <a:noFill/>
              <a:miter lim="800000"/>
              <a:headEnd/>
              <a:tailEnd/>
            </a:ln>
          </p:spPr>
        </p:pic>
        <p:pic>
          <p:nvPicPr>
            <p:cNvPr id="18464" name="图片 16" descr="订书钉2.png"/>
            <p:cNvPicPr>
              <a:picLocks noChangeAspect="1"/>
            </p:cNvPicPr>
            <p:nvPr/>
          </p:nvPicPr>
          <p:blipFill>
            <a:blip r:embed="rId8" cstate="print"/>
            <a:srcRect/>
            <a:stretch>
              <a:fillRect/>
            </a:stretch>
          </p:blipFill>
          <p:spPr bwMode="auto">
            <a:xfrm rot="-2172406">
              <a:off x="6511370" y="1110755"/>
              <a:ext cx="292584" cy="79241"/>
            </a:xfrm>
            <a:prstGeom prst="rect">
              <a:avLst/>
            </a:prstGeom>
            <a:noFill/>
            <a:ln w="9525">
              <a:noFill/>
              <a:miter lim="800000"/>
              <a:headEnd/>
              <a:tailEnd/>
            </a:ln>
          </p:spPr>
        </p:pic>
        <p:sp>
          <p:nvSpPr>
            <p:cNvPr id="18465" name="矩形 17"/>
            <p:cNvSpPr>
              <a:spLocks noChangeArrowheads="1"/>
            </p:cNvSpPr>
            <p:nvPr/>
          </p:nvSpPr>
          <p:spPr bwMode="auto">
            <a:xfrm>
              <a:off x="539552" y="548680"/>
              <a:ext cx="6316153" cy="523220"/>
            </a:xfrm>
            <a:prstGeom prst="rect">
              <a:avLst/>
            </a:prstGeom>
            <a:noFill/>
            <a:ln w="9525">
              <a:noFill/>
              <a:miter lim="800000"/>
              <a:headEnd/>
              <a:tailEnd/>
            </a:ln>
          </p:spPr>
          <p:txBody>
            <a:bodyPr wrap="none">
              <a:spAutoFit/>
            </a:bodyPr>
            <a:lstStyle/>
            <a:p>
              <a:r>
                <a:rPr lang="zh-CN" altLang="zh-CN" sz="2800" i="1" u="sng">
                  <a:latin typeface="Calibri" pitchFamily="34" charset="0"/>
                </a:rPr>
                <a:t>生态文明没在发达国家兴起</a:t>
              </a:r>
              <a:r>
                <a:rPr lang="zh-CN" altLang="en-US" sz="2800" i="1" u="sng">
                  <a:latin typeface="Calibri" pitchFamily="34" charset="0"/>
                </a:rPr>
                <a:t>的</a:t>
              </a:r>
              <a:r>
                <a:rPr lang="zh-CN" altLang="zh-CN" sz="2800" i="1" u="sng">
                  <a:latin typeface="Calibri" pitchFamily="34" charset="0"/>
                </a:rPr>
                <a:t>主要原因</a:t>
              </a:r>
              <a:endParaRPr lang="zh-CN" altLang="en-US" sz="2800" i="1" u="sng">
                <a:latin typeface="Calibri" pitchFamily="34" charset="0"/>
              </a:endParaRPr>
            </a:p>
          </p:txBody>
        </p:sp>
      </p:grpSp>
      <p:sp>
        <p:nvSpPr>
          <p:cNvPr id="32" name="矩形 31"/>
          <p:cNvSpPr/>
          <p:nvPr/>
        </p:nvSpPr>
        <p:spPr>
          <a:xfrm>
            <a:off x="263515" y="1214422"/>
            <a:ext cx="2879725" cy="2247900"/>
          </a:xfrm>
          <a:prstGeom prst="rect">
            <a:avLst/>
          </a:prstGeom>
        </p:spPr>
        <p:txBody>
          <a:bodyPr>
            <a:spAutoFit/>
          </a:bodyPr>
          <a:lstStyle/>
          <a:p>
            <a:pPr fontAlgn="auto">
              <a:spcBef>
                <a:spcPts val="0"/>
              </a:spcBef>
              <a:spcAft>
                <a:spcPts val="0"/>
              </a:spcAft>
              <a:defRPr/>
            </a:pPr>
            <a:r>
              <a:rPr lang="en-US" altLang="zh-CN" sz="2800" dirty="0">
                <a:latin typeface="+mn-ea"/>
                <a:ea typeface="+mn-ea"/>
              </a:rPr>
              <a:t>    </a:t>
            </a:r>
            <a:r>
              <a:rPr lang="zh-CN" altLang="zh-CN" sz="2800" dirty="0">
                <a:latin typeface="+mn-ea"/>
                <a:ea typeface="+mn-ea"/>
              </a:rPr>
              <a:t>第一，西方发达国家以巨大投入治理环境，使自身生态危机得到缓解。</a:t>
            </a:r>
            <a:endParaRPr lang="zh-CN" altLang="en-US" sz="2800" dirty="0">
              <a:latin typeface="+mn-ea"/>
              <a:ea typeface="+mn-ea"/>
            </a:endParaRPr>
          </a:p>
        </p:txBody>
      </p:sp>
      <p:graphicFrame>
        <p:nvGraphicFramePr>
          <p:cNvPr id="19" name="图表 18"/>
          <p:cNvGraphicFramePr>
            <a:graphicFrameLocks/>
          </p:cNvGraphicFramePr>
          <p:nvPr/>
        </p:nvGraphicFramePr>
        <p:xfrm>
          <a:off x="3297238" y="2586038"/>
          <a:ext cx="2549525" cy="173355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图表 19"/>
          <p:cNvGraphicFramePr>
            <a:graphicFrameLocks/>
          </p:cNvGraphicFramePr>
          <p:nvPr/>
        </p:nvGraphicFramePr>
        <p:xfrm>
          <a:off x="6969125" y="1290638"/>
          <a:ext cx="1662113" cy="11398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1" name="图表 20"/>
          <p:cNvGraphicFramePr>
            <a:graphicFrameLocks/>
          </p:cNvGraphicFramePr>
          <p:nvPr/>
        </p:nvGraphicFramePr>
        <p:xfrm>
          <a:off x="6969125" y="2154238"/>
          <a:ext cx="1662113" cy="114141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2" name="图表 21"/>
          <p:cNvGraphicFramePr>
            <a:graphicFrameLocks/>
          </p:cNvGraphicFramePr>
          <p:nvPr/>
        </p:nvGraphicFramePr>
        <p:xfrm>
          <a:off x="6969125" y="3017838"/>
          <a:ext cx="1662113" cy="114141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3" name="图表 22"/>
          <p:cNvGraphicFramePr>
            <a:graphicFrameLocks/>
          </p:cNvGraphicFramePr>
          <p:nvPr/>
        </p:nvGraphicFramePr>
        <p:xfrm>
          <a:off x="6969125" y="3883025"/>
          <a:ext cx="1662113" cy="1139825"/>
        </p:xfrm>
        <a:graphic>
          <a:graphicData uri="http://schemas.openxmlformats.org/drawingml/2006/chart">
            <c:chart xmlns:c="http://schemas.openxmlformats.org/drawingml/2006/chart" xmlns:r="http://schemas.openxmlformats.org/officeDocument/2006/relationships" r:id="rId13"/>
          </a:graphicData>
        </a:graphic>
      </p:graphicFrame>
      <p:sp>
        <p:nvSpPr>
          <p:cNvPr id="25" name="矩形 24"/>
          <p:cNvSpPr/>
          <p:nvPr/>
        </p:nvSpPr>
        <p:spPr>
          <a:xfrm>
            <a:off x="3551689" y="1340768"/>
            <a:ext cx="3108543" cy="830997"/>
          </a:xfrm>
          <a:prstGeom prst="rect">
            <a:avLst/>
          </a:prstGeom>
        </p:spPr>
        <p:txBody>
          <a:bodyPr wrap="none">
            <a:spAutoFit/>
          </a:bodyPr>
          <a:lstStyle/>
          <a:p>
            <a:pPr fontAlgn="auto">
              <a:spcBef>
                <a:spcPts val="0"/>
              </a:spcBef>
              <a:spcAft>
                <a:spcPts val="0"/>
              </a:spcAft>
              <a:defRPr/>
            </a:pPr>
            <a:r>
              <a:rPr lang="zh-CN" altLang="en-US" sz="2400" dirty="0">
                <a:latin typeface="黑体" pitchFamily="49" charset="-122"/>
                <a:ea typeface="黑体" pitchFamily="49" charset="-122"/>
              </a:rPr>
              <a:t>发达国家占世界人口 </a:t>
            </a:r>
            <a:endParaRPr lang="en-US" altLang="zh-CN" sz="2400" dirty="0">
              <a:latin typeface="黑体" pitchFamily="49" charset="-122"/>
              <a:ea typeface="黑体" pitchFamily="49" charset="-122"/>
            </a:endParaRPr>
          </a:p>
          <a:p>
            <a:pPr fontAlgn="auto">
              <a:spcBef>
                <a:spcPts val="0"/>
              </a:spcBef>
              <a:spcAft>
                <a:spcPts val="0"/>
              </a:spcAft>
              <a:defRPr/>
            </a:pPr>
            <a:r>
              <a:rPr lang="en-US" altLang="zh-CN" sz="2400" dirty="0">
                <a:latin typeface="黑体" pitchFamily="49" charset="-122"/>
                <a:ea typeface="黑体" pitchFamily="49" charset="-122"/>
              </a:rPr>
              <a:t>1</a:t>
            </a:r>
            <a:r>
              <a:rPr lang="zh-CN" altLang="en-US" sz="2400" dirty="0">
                <a:latin typeface="黑体" pitchFamily="49" charset="-122"/>
                <a:ea typeface="黑体" pitchFamily="49" charset="-122"/>
              </a:rPr>
              <a:t>／</a:t>
            </a:r>
            <a:r>
              <a:rPr lang="en-US" altLang="zh-CN" sz="2400" dirty="0">
                <a:latin typeface="黑体" pitchFamily="49" charset="-122"/>
                <a:ea typeface="黑体" pitchFamily="49" charset="-122"/>
              </a:rPr>
              <a:t>5</a:t>
            </a:r>
            <a:r>
              <a:rPr lang="zh-CN" altLang="en-US" sz="2400" dirty="0">
                <a:latin typeface="黑体" pitchFamily="49" charset="-122"/>
                <a:ea typeface="黑体" pitchFamily="49" charset="-122"/>
              </a:rPr>
              <a:t>的富有人口</a:t>
            </a:r>
          </a:p>
        </p:txBody>
      </p:sp>
      <p:sp>
        <p:nvSpPr>
          <p:cNvPr id="26" name="等腰三角形 25"/>
          <p:cNvSpPr/>
          <p:nvPr/>
        </p:nvSpPr>
        <p:spPr>
          <a:xfrm rot="10800000">
            <a:off x="4716016" y="2276872"/>
            <a:ext cx="360040" cy="598410"/>
          </a:xfrm>
          <a:prstGeom prst="triangle">
            <a:avLst/>
          </a:prstGeom>
          <a:solidFill>
            <a:srgbClr val="FF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矩形 26"/>
          <p:cNvSpPr/>
          <p:nvPr/>
        </p:nvSpPr>
        <p:spPr>
          <a:xfrm>
            <a:off x="7165975" y="1465263"/>
            <a:ext cx="908050" cy="523875"/>
          </a:xfrm>
          <a:prstGeom prst="rect">
            <a:avLst/>
          </a:prstGeom>
        </p:spPr>
        <p:txBody>
          <a:bodyPr wrap="none">
            <a:spAutoFit/>
          </a:bodyPr>
          <a:lstStyle/>
          <a:p>
            <a:pPr fontAlgn="auto">
              <a:spcBef>
                <a:spcPts val="0"/>
              </a:spcBef>
              <a:spcAft>
                <a:spcPts val="0"/>
              </a:spcAft>
              <a:defRPr/>
            </a:pPr>
            <a:r>
              <a:rPr lang="en-US" altLang="zh-CN" sz="2800" b="1" dirty="0">
                <a:latin typeface="+mn-ea"/>
                <a:ea typeface="+mn-ea"/>
              </a:rPr>
              <a:t>58</a:t>
            </a:r>
            <a:r>
              <a:rPr lang="zh-CN" altLang="en-US" sz="2800" b="1" dirty="0">
                <a:latin typeface="+mn-ea"/>
                <a:ea typeface="+mn-ea"/>
              </a:rPr>
              <a:t>％</a:t>
            </a:r>
          </a:p>
        </p:txBody>
      </p:sp>
      <p:sp>
        <p:nvSpPr>
          <p:cNvPr id="28" name="矩形 27"/>
          <p:cNvSpPr/>
          <p:nvPr/>
        </p:nvSpPr>
        <p:spPr>
          <a:xfrm>
            <a:off x="7165975" y="2349500"/>
            <a:ext cx="908050" cy="522288"/>
          </a:xfrm>
          <a:prstGeom prst="rect">
            <a:avLst/>
          </a:prstGeom>
        </p:spPr>
        <p:txBody>
          <a:bodyPr wrap="none">
            <a:spAutoFit/>
          </a:bodyPr>
          <a:lstStyle/>
          <a:p>
            <a:pPr fontAlgn="auto">
              <a:spcBef>
                <a:spcPts val="0"/>
              </a:spcBef>
              <a:spcAft>
                <a:spcPts val="0"/>
              </a:spcAft>
              <a:defRPr/>
            </a:pPr>
            <a:r>
              <a:rPr lang="en-US" altLang="zh-CN" sz="2800" b="1" dirty="0">
                <a:latin typeface="+mn-ea"/>
                <a:ea typeface="+mn-ea"/>
              </a:rPr>
              <a:t>84</a:t>
            </a:r>
            <a:r>
              <a:rPr lang="zh-CN" altLang="en-US" sz="2800" b="1" dirty="0">
                <a:latin typeface="+mn-ea"/>
                <a:ea typeface="+mn-ea"/>
              </a:rPr>
              <a:t>％</a:t>
            </a:r>
          </a:p>
        </p:txBody>
      </p:sp>
      <p:sp>
        <p:nvSpPr>
          <p:cNvPr id="29" name="矩形 28"/>
          <p:cNvSpPr/>
          <p:nvPr/>
        </p:nvSpPr>
        <p:spPr>
          <a:xfrm>
            <a:off x="7164388" y="3213100"/>
            <a:ext cx="908050" cy="523875"/>
          </a:xfrm>
          <a:prstGeom prst="rect">
            <a:avLst/>
          </a:prstGeom>
        </p:spPr>
        <p:txBody>
          <a:bodyPr wrap="none">
            <a:spAutoFit/>
          </a:bodyPr>
          <a:lstStyle/>
          <a:p>
            <a:pPr fontAlgn="auto">
              <a:spcBef>
                <a:spcPts val="0"/>
              </a:spcBef>
              <a:spcAft>
                <a:spcPts val="0"/>
              </a:spcAft>
              <a:defRPr/>
            </a:pPr>
            <a:r>
              <a:rPr lang="en-US" altLang="zh-CN" sz="2800" b="1" dirty="0">
                <a:latin typeface="+mn-ea"/>
                <a:ea typeface="+mn-ea"/>
              </a:rPr>
              <a:t>74</a:t>
            </a:r>
            <a:r>
              <a:rPr lang="zh-CN" altLang="en-US" sz="2800" b="1" dirty="0">
                <a:latin typeface="+mn-ea"/>
                <a:ea typeface="+mn-ea"/>
              </a:rPr>
              <a:t>％</a:t>
            </a:r>
          </a:p>
        </p:txBody>
      </p:sp>
      <p:sp>
        <p:nvSpPr>
          <p:cNvPr id="31" name="矩形 30"/>
          <p:cNvSpPr/>
          <p:nvPr/>
        </p:nvSpPr>
        <p:spPr>
          <a:xfrm>
            <a:off x="7165975" y="4076700"/>
            <a:ext cx="908050" cy="523875"/>
          </a:xfrm>
          <a:prstGeom prst="rect">
            <a:avLst/>
          </a:prstGeom>
        </p:spPr>
        <p:txBody>
          <a:bodyPr wrap="none">
            <a:spAutoFit/>
          </a:bodyPr>
          <a:lstStyle/>
          <a:p>
            <a:pPr fontAlgn="auto">
              <a:spcBef>
                <a:spcPts val="0"/>
              </a:spcBef>
              <a:spcAft>
                <a:spcPts val="0"/>
              </a:spcAft>
              <a:defRPr/>
            </a:pPr>
            <a:r>
              <a:rPr lang="en-US" altLang="zh-CN" sz="2800" b="1" dirty="0">
                <a:latin typeface="+mn-ea"/>
                <a:ea typeface="+mn-ea"/>
              </a:rPr>
              <a:t>87</a:t>
            </a:r>
            <a:r>
              <a:rPr lang="zh-CN" altLang="en-US" sz="2800" b="1" dirty="0">
                <a:latin typeface="+mn-ea"/>
                <a:ea typeface="+mn-ea"/>
              </a:rPr>
              <a:t>％</a:t>
            </a:r>
          </a:p>
        </p:txBody>
      </p:sp>
      <p:cxnSp>
        <p:nvCxnSpPr>
          <p:cNvPr id="34" name="直接箭头连接符 33"/>
          <p:cNvCxnSpPr>
            <a:stCxn id="26" idx="0"/>
          </p:cNvCxnSpPr>
          <p:nvPr/>
        </p:nvCxnSpPr>
        <p:spPr>
          <a:xfrm flipV="1">
            <a:off x="4895850" y="1989138"/>
            <a:ext cx="2197100" cy="8858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矩形 34"/>
          <p:cNvSpPr>
            <a:spLocks noChangeArrowheads="1"/>
          </p:cNvSpPr>
          <p:nvPr/>
        </p:nvSpPr>
        <p:spPr bwMode="auto">
          <a:xfrm rot="-1317212">
            <a:off x="5359400" y="2024063"/>
            <a:ext cx="1801813" cy="369887"/>
          </a:xfrm>
          <a:prstGeom prst="rect">
            <a:avLst/>
          </a:prstGeom>
          <a:noFill/>
          <a:ln w="9525">
            <a:noFill/>
            <a:miter lim="800000"/>
            <a:headEnd/>
            <a:tailEnd/>
          </a:ln>
        </p:spPr>
        <p:txBody>
          <a:bodyPr wrap="none">
            <a:spAutoFit/>
          </a:bodyPr>
          <a:lstStyle/>
          <a:p>
            <a:r>
              <a:rPr lang="zh-CN" altLang="en-US">
                <a:latin typeface="Calibri" pitchFamily="34" charset="0"/>
              </a:rPr>
              <a:t>消费能源占世界</a:t>
            </a:r>
          </a:p>
        </p:txBody>
      </p:sp>
      <p:cxnSp>
        <p:nvCxnSpPr>
          <p:cNvPr id="48" name="直接箭头连接符 47"/>
          <p:cNvCxnSpPr>
            <a:stCxn id="26" idx="0"/>
          </p:cNvCxnSpPr>
          <p:nvPr/>
        </p:nvCxnSpPr>
        <p:spPr>
          <a:xfrm flipV="1">
            <a:off x="4895850" y="2781300"/>
            <a:ext cx="2268538" cy="936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26" idx="0"/>
          </p:cNvCxnSpPr>
          <p:nvPr/>
        </p:nvCxnSpPr>
        <p:spPr>
          <a:xfrm>
            <a:off x="4895850" y="2874963"/>
            <a:ext cx="2197100" cy="698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26" idx="0"/>
          </p:cNvCxnSpPr>
          <p:nvPr/>
        </p:nvCxnSpPr>
        <p:spPr>
          <a:xfrm>
            <a:off x="4895850" y="2874963"/>
            <a:ext cx="2197100" cy="14906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矩形 67"/>
          <p:cNvSpPr>
            <a:spLocks noChangeArrowheads="1"/>
          </p:cNvSpPr>
          <p:nvPr/>
        </p:nvSpPr>
        <p:spPr bwMode="auto">
          <a:xfrm rot="-236936">
            <a:off x="5497513" y="2482850"/>
            <a:ext cx="1800225" cy="368300"/>
          </a:xfrm>
          <a:prstGeom prst="rect">
            <a:avLst/>
          </a:prstGeom>
          <a:noFill/>
          <a:ln w="9525">
            <a:noFill/>
            <a:miter lim="800000"/>
            <a:headEnd/>
            <a:tailEnd/>
          </a:ln>
        </p:spPr>
        <p:txBody>
          <a:bodyPr wrap="none">
            <a:spAutoFit/>
          </a:bodyPr>
          <a:lstStyle/>
          <a:p>
            <a:r>
              <a:rPr lang="zh-CN" altLang="en-US">
                <a:latin typeface="Calibri" pitchFamily="34" charset="0"/>
              </a:rPr>
              <a:t>使用纸张占世界</a:t>
            </a:r>
          </a:p>
        </p:txBody>
      </p:sp>
      <p:sp>
        <p:nvSpPr>
          <p:cNvPr id="69" name="矩形 68"/>
          <p:cNvSpPr>
            <a:spLocks noChangeArrowheads="1"/>
          </p:cNvSpPr>
          <p:nvPr/>
        </p:nvSpPr>
        <p:spPr bwMode="auto">
          <a:xfrm rot="1017202">
            <a:off x="5453063" y="3021013"/>
            <a:ext cx="1800225" cy="369887"/>
          </a:xfrm>
          <a:prstGeom prst="rect">
            <a:avLst/>
          </a:prstGeom>
          <a:noFill/>
          <a:ln w="9525">
            <a:noFill/>
            <a:miter lim="800000"/>
            <a:headEnd/>
            <a:tailEnd/>
          </a:ln>
        </p:spPr>
        <p:txBody>
          <a:bodyPr wrap="none">
            <a:spAutoFit/>
          </a:bodyPr>
          <a:lstStyle/>
          <a:p>
            <a:r>
              <a:rPr lang="zh-CN" altLang="en-US">
                <a:latin typeface="Calibri" pitchFamily="34" charset="0"/>
              </a:rPr>
              <a:t>电话线路占世界</a:t>
            </a:r>
          </a:p>
        </p:txBody>
      </p:sp>
      <p:sp>
        <p:nvSpPr>
          <p:cNvPr id="70" name="矩形 69"/>
          <p:cNvSpPr>
            <a:spLocks noChangeArrowheads="1"/>
          </p:cNvSpPr>
          <p:nvPr/>
        </p:nvSpPr>
        <p:spPr bwMode="auto">
          <a:xfrm rot="1998798">
            <a:off x="5554663" y="3603625"/>
            <a:ext cx="1800225" cy="369888"/>
          </a:xfrm>
          <a:prstGeom prst="rect">
            <a:avLst/>
          </a:prstGeom>
          <a:noFill/>
          <a:ln w="9525">
            <a:noFill/>
            <a:miter lim="800000"/>
            <a:headEnd/>
            <a:tailEnd/>
          </a:ln>
        </p:spPr>
        <p:txBody>
          <a:bodyPr wrap="none">
            <a:spAutoFit/>
          </a:bodyPr>
          <a:lstStyle/>
          <a:p>
            <a:r>
              <a:rPr lang="zh-CN" altLang="en-US">
                <a:latin typeface="Calibri" pitchFamily="34" charset="0"/>
              </a:rPr>
              <a:t>拥有车辆占世界</a:t>
            </a:r>
          </a:p>
        </p:txBody>
      </p:sp>
      <p:pic>
        <p:nvPicPr>
          <p:cNvPr id="45" name="图片 44" descr="天气icon.png"/>
          <p:cNvPicPr>
            <a:picLocks noChangeAspect="1"/>
          </p:cNvPicPr>
          <p:nvPr/>
        </p:nvPicPr>
        <p:blipFill>
          <a:blip r:embed="rId3" cstate="print"/>
          <a:srcRect l="17819" t="16756" r="48029" b="41357"/>
          <a:stretch>
            <a:fillRect/>
          </a:stretch>
        </p:blipFill>
        <p:spPr bwMode="auto">
          <a:xfrm rot="-1059249">
            <a:off x="1295400" y="4149725"/>
            <a:ext cx="1655763" cy="1441450"/>
          </a:xfrm>
          <a:prstGeom prst="rect">
            <a:avLst/>
          </a:prstGeom>
          <a:noFill/>
          <a:ln w="9525">
            <a:noFill/>
            <a:miter lim="800000"/>
            <a:headEnd/>
            <a:tailEnd/>
          </a:ln>
        </p:spPr>
      </p:pic>
      <p:pic>
        <p:nvPicPr>
          <p:cNvPr id="18462" name="图片 45" descr="杂志社logo带网址 单.png"/>
          <p:cNvPicPr>
            <a:picLocks noChangeAspect="1"/>
          </p:cNvPicPr>
          <p:nvPr/>
        </p:nvPicPr>
        <p:blipFill>
          <a:blip r:embed="rId14" cstate="print"/>
          <a:srcRect/>
          <a:stretch>
            <a:fillRect/>
          </a:stretch>
        </p:blipFill>
        <p:spPr bwMode="auto">
          <a:xfrm>
            <a:off x="6948488" y="6270625"/>
            <a:ext cx="1727200" cy="3270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par>
                          <p:cTn id="12" fill="hold">
                            <p:stCondLst>
                              <p:cond delay="500"/>
                            </p:stCondLst>
                            <p:childTnLst>
                              <p:par>
                                <p:cTn id="13" presetID="22" presetClass="entr" presetSubtype="4" fill="hold" grpId="0" nodeType="afterEffect">
                                  <p:stCondLst>
                                    <p:cond delay="300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par>
                          <p:cTn id="16" fill="hold">
                            <p:stCondLst>
                              <p:cond delay="4000"/>
                            </p:stCondLst>
                            <p:childTnLst>
                              <p:par>
                                <p:cTn id="17" presetID="58" presetClass="entr" presetSubtype="0" accel="100000" fill="hold" nodeType="afterEffect">
                                  <p:stCondLst>
                                    <p:cond delay="400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strVal val="#ppt_w*2.5"/>
                                          </p:val>
                                        </p:tav>
                                        <p:tav tm="100000">
                                          <p:val>
                                            <p:strVal val="#ppt_w"/>
                                          </p:val>
                                        </p:tav>
                                      </p:tavLst>
                                    </p:anim>
                                    <p:anim calcmode="lin" valueType="num">
                                      <p:cBhvr>
                                        <p:cTn id="20" dur="500" fill="hold"/>
                                        <p:tgtEl>
                                          <p:spTgt spid="24"/>
                                        </p:tgtEl>
                                        <p:attrNameLst>
                                          <p:attrName>ppt_h</p:attrName>
                                        </p:attrNameLst>
                                      </p:cBhvr>
                                      <p:tavLst>
                                        <p:tav tm="0">
                                          <p:val>
                                            <p:strVal val="#ppt_h*0.01"/>
                                          </p:val>
                                        </p:tav>
                                        <p:tav tm="100000">
                                          <p:val>
                                            <p:strVal val="#ppt_h"/>
                                          </p:val>
                                        </p:tav>
                                      </p:tavLst>
                                    </p:anim>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h+1"/>
                                          </p:val>
                                        </p:tav>
                                        <p:tav tm="100000">
                                          <p:val>
                                            <p:strVal val="#ppt_y"/>
                                          </p:val>
                                        </p:tav>
                                      </p:tavLst>
                                    </p:anim>
                                    <p:animEffect transition="in" filter="fade">
                                      <p:cBhvr>
                                        <p:cTn id="23" dur="500"/>
                                        <p:tgtEl>
                                          <p:spTgt spid="24"/>
                                        </p:tgtEl>
                                      </p:cBhvr>
                                    </p:animEffect>
                                  </p:childTnLst>
                                </p:cTn>
                              </p:par>
                            </p:childTnLst>
                          </p:cTn>
                        </p:par>
                        <p:par>
                          <p:cTn id="24" fill="hold">
                            <p:stCondLst>
                              <p:cond delay="8500"/>
                            </p:stCondLst>
                            <p:childTnLst>
                              <p:par>
                                <p:cTn id="25" presetID="22" presetClass="entr" presetSubtype="1"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1" nodeType="clickEffect">
                                  <p:stCondLst>
                                    <p:cond delay="0"/>
                                  </p:stCondLst>
                                  <p:childTnLst>
                                    <p:animEffect transition="out" filter="wipe(left)">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par>
                                <p:cTn id="37" presetID="22" presetClass="exit" presetSubtype="1" fill="hold" nodeType="withEffect">
                                  <p:stCondLst>
                                    <p:cond delay="0"/>
                                  </p:stCondLst>
                                  <p:childTnLst>
                                    <p:animEffect transition="out" filter="wipe(up)">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8" fill="hold" grpId="1" nodeType="clickEffect">
                                  <p:stCondLst>
                                    <p:cond delay="0"/>
                                  </p:stCondLst>
                                  <p:childTnLst>
                                    <p:animEffect transition="out" filter="wipe(left)">
                                      <p:cBhvr>
                                        <p:cTn id="47" dur="500"/>
                                        <p:tgtEl>
                                          <p:spTgt spid="39"/>
                                        </p:tgtEl>
                                      </p:cBhvr>
                                    </p:animEffect>
                                    <p:set>
                                      <p:cBhvr>
                                        <p:cTn id="48" dur="1" fill="hold">
                                          <p:stCondLst>
                                            <p:cond delay="499"/>
                                          </p:stCondLst>
                                        </p:cTn>
                                        <p:tgtEl>
                                          <p:spTgt spid="39"/>
                                        </p:tgtEl>
                                        <p:attrNameLst>
                                          <p:attrName>style.visibility</p:attrName>
                                        </p:attrNameLst>
                                      </p:cBhvr>
                                      <p:to>
                                        <p:strVal val="hidden"/>
                                      </p:to>
                                    </p:set>
                                  </p:childTnLst>
                                </p:cTn>
                              </p:par>
                              <p:par>
                                <p:cTn id="49" presetID="22" presetClass="exit" presetSubtype="8" fill="hold" nodeType="withEffect">
                                  <p:stCondLst>
                                    <p:cond delay="0"/>
                                  </p:stCondLst>
                                  <p:childTnLst>
                                    <p:animEffect transition="out" filter="wipe(left)">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par>
                          <p:cTn id="56" fill="hold">
                            <p:stCondLst>
                              <p:cond delay="1000"/>
                            </p:stCondLst>
                            <p:childTnLst>
                              <p:par>
                                <p:cTn id="57" presetID="22" presetClass="entr" presetSubtype="4"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1500"/>
                            </p:stCondLst>
                            <p:childTnLst>
                              <p:par>
                                <p:cTn id="61" presetID="12" presetClass="entr" presetSubtype="4"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slide(fromBottom)">
                                      <p:cBhvr>
                                        <p:cTn id="63" dur="500"/>
                                        <p:tgtEl>
                                          <p:spTgt spid="19"/>
                                        </p:tgtEl>
                                      </p:cBhvr>
                                    </p:animEffect>
                                  </p:childTnLst>
                                </p:cTn>
                              </p:par>
                            </p:childTnLst>
                          </p:cTn>
                        </p:par>
                        <p:par>
                          <p:cTn id="64" fill="hold">
                            <p:stCondLst>
                              <p:cond delay="2000"/>
                            </p:stCondLst>
                            <p:childTnLst>
                              <p:par>
                                <p:cTn id="65" presetID="22" presetClass="entr" presetSubtype="1"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500"/>
                                        <p:tgtEl>
                                          <p:spTgt spid="26"/>
                                        </p:tgtEl>
                                      </p:cBhvr>
                                    </p:animEffect>
                                  </p:childTnLst>
                                </p:cTn>
                              </p:par>
                            </p:childTnLst>
                          </p:cTn>
                        </p:par>
                        <p:par>
                          <p:cTn id="68" fill="hold">
                            <p:stCondLst>
                              <p:cond delay="2500"/>
                            </p:stCondLst>
                            <p:childTnLst>
                              <p:par>
                                <p:cTn id="69" presetID="22" presetClass="entr" presetSubtype="8"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3000"/>
                            </p:stCondLst>
                            <p:childTnLst>
                              <p:par>
                                <p:cTn id="73" presetID="22" presetClass="entr" presetSubtype="8"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left)">
                                      <p:cBhvr>
                                        <p:cTn id="75" dur="500"/>
                                        <p:tgtEl>
                                          <p:spTgt spid="3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par>
                          <p:cTn id="84" fill="hold">
                            <p:stCondLst>
                              <p:cond delay="4500"/>
                            </p:stCondLst>
                            <p:childTnLst>
                              <p:par>
                                <p:cTn id="85" presetID="22" presetClass="entr" presetSubtype="8"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left)">
                                      <p:cBhvr>
                                        <p:cTn id="87" dur="500"/>
                                        <p:tgtEl>
                                          <p:spTgt spid="48"/>
                                        </p:tgtEl>
                                      </p:cBhvr>
                                    </p:animEffect>
                                  </p:childTnLst>
                                </p:cTn>
                              </p:par>
                            </p:childTnLst>
                          </p:cTn>
                        </p:par>
                        <p:par>
                          <p:cTn id="88" fill="hold">
                            <p:stCondLst>
                              <p:cond delay="5000"/>
                            </p:stCondLst>
                            <p:childTnLst>
                              <p:par>
                                <p:cTn id="89" presetID="22" presetClass="entr" presetSubtype="8"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left)">
                                      <p:cBhvr>
                                        <p:cTn id="91" dur="500"/>
                                        <p:tgtEl>
                                          <p:spTgt spid="68"/>
                                        </p:tgtEl>
                                      </p:cBhvr>
                                    </p:animEffect>
                                  </p:childTnLst>
                                </p:cTn>
                              </p:par>
                            </p:childTnLst>
                          </p:cTn>
                        </p:par>
                        <p:par>
                          <p:cTn id="92" fill="hold">
                            <p:stCondLst>
                              <p:cond delay="5500"/>
                            </p:stCondLst>
                            <p:childTnLst>
                              <p:par>
                                <p:cTn id="93" presetID="22" presetClass="entr" presetSubtype="8"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left)">
                                      <p:cBhvr>
                                        <p:cTn id="95" dur="500"/>
                                        <p:tgtEl>
                                          <p:spTgt spid="21"/>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par>
                          <p:cTn id="100" fill="hold">
                            <p:stCondLst>
                              <p:cond delay="6500"/>
                            </p:stCondLst>
                            <p:childTnLst>
                              <p:par>
                                <p:cTn id="101" presetID="22" presetClass="entr" presetSubtype="8"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500"/>
                                        <p:tgtEl>
                                          <p:spTgt spid="50"/>
                                        </p:tgtEl>
                                      </p:cBhvr>
                                    </p:animEffect>
                                  </p:childTnLst>
                                </p:cTn>
                              </p:par>
                            </p:childTnLst>
                          </p:cTn>
                        </p:par>
                        <p:par>
                          <p:cTn id="104" fill="hold">
                            <p:stCondLst>
                              <p:cond delay="7000"/>
                            </p:stCondLst>
                            <p:childTnLst>
                              <p:par>
                                <p:cTn id="105" presetID="22" presetClass="entr" presetSubtype="8" fill="hold" grpId="0" nodeType="after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wipe(left)">
                                      <p:cBhvr>
                                        <p:cTn id="107" dur="500"/>
                                        <p:tgtEl>
                                          <p:spTgt spid="69"/>
                                        </p:tgtEl>
                                      </p:cBhvr>
                                    </p:animEffect>
                                  </p:childTnLst>
                                </p:cTn>
                              </p:par>
                            </p:childTnLst>
                          </p:cTn>
                        </p:par>
                        <p:par>
                          <p:cTn id="108" fill="hold">
                            <p:stCondLst>
                              <p:cond delay="7500"/>
                            </p:stCondLst>
                            <p:childTnLst>
                              <p:par>
                                <p:cTn id="109" presetID="22" presetClass="entr" presetSubtype="8"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left)">
                                      <p:cBhvr>
                                        <p:cTn id="111" dur="500"/>
                                        <p:tgtEl>
                                          <p:spTgt spid="22"/>
                                        </p:tgtEl>
                                      </p:cBhvr>
                                    </p:animEffect>
                                  </p:childTnLst>
                                </p:cTn>
                              </p:par>
                            </p:childTnLst>
                          </p:cTn>
                        </p:par>
                        <p:par>
                          <p:cTn id="112" fill="hold">
                            <p:stCondLst>
                              <p:cond delay="8000"/>
                            </p:stCondLst>
                            <p:childTnLst>
                              <p:par>
                                <p:cTn id="113" presetID="22" presetClass="entr" presetSubtype="8"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wipe(left)">
                                      <p:cBhvr>
                                        <p:cTn id="115" dur="500"/>
                                        <p:tgtEl>
                                          <p:spTgt spid="29"/>
                                        </p:tgtEl>
                                      </p:cBhvr>
                                    </p:animEffect>
                                  </p:childTnLst>
                                </p:cTn>
                              </p:par>
                            </p:childTnLst>
                          </p:cTn>
                        </p:par>
                        <p:par>
                          <p:cTn id="116" fill="hold">
                            <p:stCondLst>
                              <p:cond delay="8500"/>
                            </p:stCondLst>
                            <p:childTnLst>
                              <p:par>
                                <p:cTn id="117" presetID="22" presetClass="entr" presetSubtype="8" fill="hold" nodeType="afterEffect">
                                  <p:stCondLst>
                                    <p:cond delay="0"/>
                                  </p:stCondLst>
                                  <p:childTnLst>
                                    <p:set>
                                      <p:cBhvr>
                                        <p:cTn id="118" dur="1" fill="hold">
                                          <p:stCondLst>
                                            <p:cond delay="0"/>
                                          </p:stCondLst>
                                        </p:cTn>
                                        <p:tgtEl>
                                          <p:spTgt spid="63"/>
                                        </p:tgtEl>
                                        <p:attrNameLst>
                                          <p:attrName>style.visibility</p:attrName>
                                        </p:attrNameLst>
                                      </p:cBhvr>
                                      <p:to>
                                        <p:strVal val="visible"/>
                                      </p:to>
                                    </p:set>
                                    <p:animEffect transition="in" filter="wipe(left)">
                                      <p:cBhvr>
                                        <p:cTn id="119" dur="500"/>
                                        <p:tgtEl>
                                          <p:spTgt spid="63"/>
                                        </p:tgtEl>
                                      </p:cBhvr>
                                    </p:animEffect>
                                  </p:childTnLst>
                                </p:cTn>
                              </p:par>
                            </p:childTnLst>
                          </p:cTn>
                        </p:par>
                        <p:par>
                          <p:cTn id="120" fill="hold">
                            <p:stCondLst>
                              <p:cond delay="9000"/>
                            </p:stCondLst>
                            <p:childTnLst>
                              <p:par>
                                <p:cTn id="121" presetID="22" presetClass="entr" presetSubtype="8" fill="hold" grpId="0"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left)">
                                      <p:cBhvr>
                                        <p:cTn id="123" dur="500"/>
                                        <p:tgtEl>
                                          <p:spTgt spid="70"/>
                                        </p:tgtEl>
                                      </p:cBhvr>
                                    </p:animEffect>
                                  </p:childTnLst>
                                </p:cTn>
                              </p:par>
                            </p:childTnLst>
                          </p:cTn>
                        </p:par>
                        <p:par>
                          <p:cTn id="124" fill="hold">
                            <p:stCondLst>
                              <p:cond delay="9500"/>
                            </p:stCondLst>
                            <p:childTnLst>
                              <p:par>
                                <p:cTn id="125" presetID="22" presetClass="entr" presetSubtype="8" fill="hold" grpId="0" nodeType="after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wipe(left)">
                                      <p:cBhvr>
                                        <p:cTn id="127" dur="500"/>
                                        <p:tgtEl>
                                          <p:spTgt spid="23"/>
                                        </p:tgtEl>
                                      </p:cBhvr>
                                    </p:animEffect>
                                  </p:childTnLst>
                                </p:cTn>
                              </p:par>
                            </p:childTnLst>
                          </p:cTn>
                        </p:par>
                        <p:par>
                          <p:cTn id="128" fill="hold">
                            <p:stCondLst>
                              <p:cond delay="10000"/>
                            </p:stCondLst>
                            <p:childTnLst>
                              <p:par>
                                <p:cTn id="129" presetID="22" presetClass="entr" presetSubtype="8"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left)">
                                      <p:cBhvr>
                                        <p:cTn id="131" dur="500"/>
                                        <p:tgtEl>
                                          <p:spTgt spid="31"/>
                                        </p:tgtEl>
                                      </p:cBhvr>
                                    </p:animEffect>
                                  </p:childTnLst>
                                </p:cTn>
                              </p:par>
                            </p:childTnLst>
                          </p:cTn>
                        </p:par>
                        <p:par>
                          <p:cTn id="132" fill="hold">
                            <p:stCondLst>
                              <p:cond delay="10500"/>
                            </p:stCondLst>
                            <p:childTnLst>
                              <p:par>
                                <p:cTn id="133" presetID="12" presetClass="entr" presetSubtype="2" fill="hold" nodeType="after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slide(fromRight)">
                                      <p:cBhvr>
                                        <p:cTn id="135" dur="500"/>
                                        <p:tgtEl>
                                          <p:spTgt spid="44"/>
                                        </p:tgtEl>
                                      </p:cBhvr>
                                    </p:animEffect>
                                  </p:childTnLst>
                                </p:cTn>
                              </p:par>
                            </p:childTnLst>
                          </p:cTn>
                        </p:par>
                        <p:par>
                          <p:cTn id="136" fill="hold">
                            <p:stCondLst>
                              <p:cond delay="11000"/>
                            </p:stCondLst>
                            <p:childTnLst>
                              <p:par>
                                <p:cTn id="137" presetID="12" presetClass="entr" presetSubtype="2" fill="hold" nodeType="after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slide(fromRight)">
                                      <p:cBhvr>
                                        <p:cTn id="1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3" grpId="0"/>
      <p:bldP spid="32" grpId="0"/>
      <p:bldP spid="32" grpId="1"/>
      <p:bldGraphic spid="19" grpId="0">
        <p:bldAsOne/>
      </p:bldGraphic>
      <p:bldGraphic spid="20" grpId="0">
        <p:bldAsOne/>
      </p:bldGraphic>
      <p:bldGraphic spid="21" grpId="0">
        <p:bldAsOne/>
      </p:bldGraphic>
      <p:bldGraphic spid="22" grpId="0">
        <p:bldAsOne/>
      </p:bldGraphic>
      <p:bldGraphic spid="23" grpId="0">
        <p:bldAsOne/>
      </p:bldGraphic>
      <p:bldP spid="25" grpId="0"/>
      <p:bldP spid="27" grpId="0"/>
      <p:bldP spid="28" grpId="0"/>
      <p:bldP spid="29" grpId="0"/>
      <p:bldP spid="31" grpId="0"/>
      <p:bldP spid="35" grpId="0"/>
      <p:bldP spid="68" grpId="0"/>
      <p:bldP spid="69" grpId="0"/>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88988" y="5373688"/>
            <a:ext cx="1981200" cy="522287"/>
          </a:xfrm>
          <a:prstGeom prst="rect">
            <a:avLst/>
          </a:prstGeom>
        </p:spPr>
        <p:txBody>
          <a:bodyPr wrap="none">
            <a:spAutoFit/>
          </a:bodyPr>
          <a:lstStyle/>
          <a:p>
            <a:pPr fontAlgn="auto">
              <a:spcBef>
                <a:spcPts val="0"/>
              </a:spcBef>
              <a:spcAft>
                <a:spcPts val="0"/>
              </a:spcAft>
              <a:defRPr/>
            </a:pPr>
            <a:r>
              <a:rPr lang="zh-CN" altLang="zh-CN" sz="2800" dirty="0">
                <a:latin typeface="+mn-ea"/>
                <a:ea typeface="+mn-ea"/>
              </a:rPr>
              <a:t>党的十六大</a:t>
            </a:r>
            <a:endParaRPr lang="zh-CN" altLang="en-US" sz="2800" dirty="0">
              <a:latin typeface="+mn-ea"/>
              <a:ea typeface="+mn-ea"/>
            </a:endParaRPr>
          </a:p>
        </p:txBody>
      </p:sp>
      <p:sp>
        <p:nvSpPr>
          <p:cNvPr id="5" name="矩形 4"/>
          <p:cNvSpPr/>
          <p:nvPr/>
        </p:nvSpPr>
        <p:spPr>
          <a:xfrm>
            <a:off x="788988" y="4275138"/>
            <a:ext cx="4852987" cy="954087"/>
          </a:xfrm>
          <a:prstGeom prst="rect">
            <a:avLst/>
          </a:prstGeom>
        </p:spPr>
        <p:txBody>
          <a:bodyPr wrap="none">
            <a:spAutoFit/>
          </a:bodyPr>
          <a:lstStyle/>
          <a:p>
            <a:pPr fontAlgn="auto">
              <a:spcBef>
                <a:spcPts val="0"/>
              </a:spcBef>
              <a:spcAft>
                <a:spcPts val="0"/>
              </a:spcAft>
              <a:defRPr/>
            </a:pPr>
            <a:r>
              <a:rPr lang="en-US" altLang="zh-CN" sz="2800" dirty="0">
                <a:latin typeface="+mn-ea"/>
                <a:ea typeface="+mn-ea"/>
              </a:rPr>
              <a:t>2005</a:t>
            </a:r>
            <a:r>
              <a:rPr lang="zh-CN" altLang="zh-CN" sz="2800" dirty="0">
                <a:latin typeface="+mn-ea"/>
                <a:ea typeface="+mn-ea"/>
              </a:rPr>
              <a:t>年</a:t>
            </a:r>
            <a:endParaRPr lang="en-US" altLang="zh-CN" sz="2800" dirty="0">
              <a:latin typeface="+mn-ea"/>
              <a:ea typeface="+mn-ea"/>
            </a:endParaRPr>
          </a:p>
          <a:p>
            <a:pPr fontAlgn="auto">
              <a:spcBef>
                <a:spcPts val="0"/>
              </a:spcBef>
              <a:spcAft>
                <a:spcPts val="0"/>
              </a:spcAft>
              <a:defRPr/>
            </a:pPr>
            <a:r>
              <a:rPr lang="zh-CN" altLang="zh-CN" sz="2800" dirty="0">
                <a:latin typeface="+mn-ea"/>
                <a:ea typeface="+mn-ea"/>
              </a:rPr>
              <a:t>中央人口资源环境工作座谈会</a:t>
            </a:r>
            <a:endParaRPr lang="zh-CN" altLang="en-US" sz="2800" dirty="0">
              <a:latin typeface="+mn-ea"/>
              <a:ea typeface="+mn-ea"/>
            </a:endParaRPr>
          </a:p>
        </p:txBody>
      </p:sp>
      <p:sp>
        <p:nvSpPr>
          <p:cNvPr id="6" name="矩形 5"/>
          <p:cNvSpPr/>
          <p:nvPr/>
        </p:nvSpPr>
        <p:spPr>
          <a:xfrm>
            <a:off x="788988" y="3409950"/>
            <a:ext cx="1981200" cy="523875"/>
          </a:xfrm>
          <a:prstGeom prst="rect">
            <a:avLst/>
          </a:prstGeom>
        </p:spPr>
        <p:txBody>
          <a:bodyPr wrap="none">
            <a:spAutoFit/>
          </a:bodyPr>
          <a:lstStyle/>
          <a:p>
            <a:pPr fontAlgn="auto">
              <a:spcBef>
                <a:spcPts val="0"/>
              </a:spcBef>
              <a:spcAft>
                <a:spcPts val="0"/>
              </a:spcAft>
              <a:defRPr/>
            </a:pPr>
            <a:r>
              <a:rPr lang="zh-CN" altLang="zh-CN" sz="2800" dirty="0">
                <a:latin typeface="+mn-ea"/>
                <a:ea typeface="+mn-ea"/>
              </a:rPr>
              <a:t>党的十七大</a:t>
            </a:r>
            <a:endParaRPr lang="zh-CN" altLang="en-US" sz="2800" dirty="0">
              <a:latin typeface="+mn-ea"/>
              <a:ea typeface="+mn-ea"/>
            </a:endParaRPr>
          </a:p>
        </p:txBody>
      </p:sp>
      <p:sp>
        <p:nvSpPr>
          <p:cNvPr id="7" name="矩形 6"/>
          <p:cNvSpPr/>
          <p:nvPr/>
        </p:nvSpPr>
        <p:spPr>
          <a:xfrm>
            <a:off x="788988" y="2598738"/>
            <a:ext cx="3416300" cy="523875"/>
          </a:xfrm>
          <a:prstGeom prst="rect">
            <a:avLst/>
          </a:prstGeom>
        </p:spPr>
        <p:txBody>
          <a:bodyPr wrap="none">
            <a:spAutoFit/>
          </a:bodyPr>
          <a:lstStyle/>
          <a:p>
            <a:pPr fontAlgn="auto">
              <a:spcBef>
                <a:spcPts val="0"/>
              </a:spcBef>
              <a:spcAft>
                <a:spcPts val="0"/>
              </a:spcAft>
              <a:defRPr/>
            </a:pPr>
            <a:r>
              <a:rPr lang="zh-CN" altLang="zh-CN" sz="2800" dirty="0">
                <a:latin typeface="+mn-ea"/>
                <a:ea typeface="+mn-ea"/>
              </a:rPr>
              <a:t>党的十七届五中全会</a:t>
            </a:r>
            <a:endParaRPr lang="zh-CN" altLang="en-US" sz="2800" dirty="0">
              <a:latin typeface="+mn-ea"/>
              <a:ea typeface="+mn-ea"/>
            </a:endParaRPr>
          </a:p>
        </p:txBody>
      </p:sp>
      <p:sp>
        <p:nvSpPr>
          <p:cNvPr id="8" name="矩形 7"/>
          <p:cNvSpPr/>
          <p:nvPr/>
        </p:nvSpPr>
        <p:spPr>
          <a:xfrm>
            <a:off x="788988" y="1789113"/>
            <a:ext cx="1981200" cy="523875"/>
          </a:xfrm>
          <a:prstGeom prst="rect">
            <a:avLst/>
          </a:prstGeom>
        </p:spPr>
        <p:txBody>
          <a:bodyPr wrap="none">
            <a:spAutoFit/>
          </a:bodyPr>
          <a:lstStyle/>
          <a:p>
            <a:pPr fontAlgn="auto">
              <a:spcBef>
                <a:spcPts val="0"/>
              </a:spcBef>
              <a:spcAft>
                <a:spcPts val="0"/>
              </a:spcAft>
              <a:defRPr/>
            </a:pPr>
            <a:r>
              <a:rPr lang="zh-CN" altLang="zh-CN" sz="2800" dirty="0">
                <a:latin typeface="+mn-ea"/>
                <a:ea typeface="+mn-ea"/>
              </a:rPr>
              <a:t>党的十八大</a:t>
            </a:r>
            <a:endParaRPr lang="zh-CN" altLang="en-US" sz="2800" dirty="0">
              <a:latin typeface="+mn-ea"/>
              <a:ea typeface="+mn-ea"/>
            </a:endParaRPr>
          </a:p>
        </p:txBody>
      </p:sp>
      <p:pic>
        <p:nvPicPr>
          <p:cNvPr id="10" name="图片 9" descr="green-foot.png"/>
          <p:cNvPicPr>
            <a:picLocks noChangeAspect="1"/>
          </p:cNvPicPr>
          <p:nvPr/>
        </p:nvPicPr>
        <p:blipFill>
          <a:blip r:embed="rId3" cstate="print"/>
          <a:srcRect/>
          <a:stretch>
            <a:fillRect/>
          </a:stretch>
        </p:blipFill>
        <p:spPr bwMode="auto">
          <a:xfrm rot="-1843536">
            <a:off x="563563" y="5373688"/>
            <a:ext cx="341312" cy="468312"/>
          </a:xfrm>
          <a:prstGeom prst="rect">
            <a:avLst/>
          </a:prstGeom>
          <a:noFill/>
          <a:ln w="9525">
            <a:noFill/>
            <a:miter lim="800000"/>
            <a:headEnd/>
            <a:tailEnd/>
          </a:ln>
        </p:spPr>
      </p:pic>
      <p:pic>
        <p:nvPicPr>
          <p:cNvPr id="11" name="图片 10" descr="green-foot.png"/>
          <p:cNvPicPr>
            <a:picLocks noChangeAspect="1"/>
          </p:cNvPicPr>
          <p:nvPr/>
        </p:nvPicPr>
        <p:blipFill>
          <a:blip r:embed="rId3" cstate="print"/>
          <a:srcRect/>
          <a:stretch>
            <a:fillRect/>
          </a:stretch>
        </p:blipFill>
        <p:spPr bwMode="auto">
          <a:xfrm rot="2010078" flipH="1">
            <a:off x="436563" y="4348163"/>
            <a:ext cx="341312" cy="468312"/>
          </a:xfrm>
          <a:prstGeom prst="rect">
            <a:avLst/>
          </a:prstGeom>
          <a:noFill/>
          <a:ln w="9525">
            <a:noFill/>
            <a:miter lim="800000"/>
            <a:headEnd/>
            <a:tailEnd/>
          </a:ln>
        </p:spPr>
      </p:pic>
      <p:pic>
        <p:nvPicPr>
          <p:cNvPr id="18" name="图片 17" descr="green-foot.png"/>
          <p:cNvPicPr>
            <a:picLocks noChangeAspect="1"/>
          </p:cNvPicPr>
          <p:nvPr/>
        </p:nvPicPr>
        <p:blipFill>
          <a:blip r:embed="rId3" cstate="print"/>
          <a:srcRect/>
          <a:stretch>
            <a:fillRect/>
          </a:stretch>
        </p:blipFill>
        <p:spPr bwMode="auto">
          <a:xfrm rot="-1448167">
            <a:off x="547688" y="3414713"/>
            <a:ext cx="341312" cy="468312"/>
          </a:xfrm>
          <a:prstGeom prst="rect">
            <a:avLst/>
          </a:prstGeom>
          <a:noFill/>
          <a:ln w="9525">
            <a:noFill/>
            <a:miter lim="800000"/>
            <a:headEnd/>
            <a:tailEnd/>
          </a:ln>
        </p:spPr>
      </p:pic>
      <p:pic>
        <p:nvPicPr>
          <p:cNvPr id="19" name="图片 18" descr="green-foot.png"/>
          <p:cNvPicPr>
            <a:picLocks noChangeAspect="1"/>
          </p:cNvPicPr>
          <p:nvPr/>
        </p:nvPicPr>
        <p:blipFill>
          <a:blip r:embed="rId3" cstate="print"/>
          <a:srcRect/>
          <a:stretch>
            <a:fillRect/>
          </a:stretch>
        </p:blipFill>
        <p:spPr bwMode="auto">
          <a:xfrm rot="1708077" flipH="1">
            <a:off x="466725" y="2627313"/>
            <a:ext cx="341313" cy="468312"/>
          </a:xfrm>
          <a:prstGeom prst="rect">
            <a:avLst/>
          </a:prstGeom>
          <a:noFill/>
          <a:ln w="9525">
            <a:noFill/>
            <a:miter lim="800000"/>
            <a:headEnd/>
            <a:tailEnd/>
          </a:ln>
        </p:spPr>
      </p:pic>
      <p:pic>
        <p:nvPicPr>
          <p:cNvPr id="20" name="图片 19" descr="green-foot.png"/>
          <p:cNvPicPr>
            <a:picLocks noChangeAspect="1"/>
          </p:cNvPicPr>
          <p:nvPr/>
        </p:nvPicPr>
        <p:blipFill>
          <a:blip r:embed="rId3" cstate="print"/>
          <a:srcRect/>
          <a:stretch>
            <a:fillRect/>
          </a:stretch>
        </p:blipFill>
        <p:spPr bwMode="auto">
          <a:xfrm rot="-1582088">
            <a:off x="554038" y="1760538"/>
            <a:ext cx="341312" cy="469900"/>
          </a:xfrm>
          <a:prstGeom prst="rect">
            <a:avLst/>
          </a:prstGeom>
          <a:noFill/>
          <a:ln w="9525">
            <a:noFill/>
            <a:miter lim="800000"/>
            <a:headEnd/>
            <a:tailEnd/>
          </a:ln>
        </p:spPr>
      </p:pic>
      <p:grpSp>
        <p:nvGrpSpPr>
          <p:cNvPr id="2" name="组合 40"/>
          <p:cNvGrpSpPr>
            <a:grpSpLocks/>
          </p:cNvGrpSpPr>
          <p:nvPr/>
        </p:nvGrpSpPr>
        <p:grpSpPr bwMode="auto">
          <a:xfrm>
            <a:off x="2627313" y="1557338"/>
            <a:ext cx="5905500" cy="792162"/>
            <a:chOff x="3275856" y="1556792"/>
            <a:chExt cx="5544616" cy="792088"/>
          </a:xfrm>
        </p:grpSpPr>
        <p:pic>
          <p:nvPicPr>
            <p:cNvPr id="21535" name="图片 26" descr="便签.png"/>
            <p:cNvPicPr>
              <a:picLocks noChangeAspect="1"/>
            </p:cNvPicPr>
            <p:nvPr/>
          </p:nvPicPr>
          <p:blipFill>
            <a:blip r:embed="rId4" cstate="print"/>
            <a:srcRect l="51775" r="38113" b="88451"/>
            <a:stretch>
              <a:fillRect/>
            </a:stretch>
          </p:blipFill>
          <p:spPr bwMode="auto">
            <a:xfrm>
              <a:off x="3275856" y="1556792"/>
              <a:ext cx="5544616" cy="792088"/>
            </a:xfrm>
            <a:prstGeom prst="rect">
              <a:avLst/>
            </a:prstGeom>
            <a:noFill/>
            <a:ln w="9525">
              <a:noFill/>
              <a:miter lim="800000"/>
              <a:headEnd/>
              <a:tailEnd/>
            </a:ln>
          </p:spPr>
        </p:pic>
        <p:sp>
          <p:nvSpPr>
            <p:cNvPr id="26" name="圆角矩形标注 25"/>
            <p:cNvSpPr/>
            <p:nvPr/>
          </p:nvSpPr>
          <p:spPr>
            <a:xfrm>
              <a:off x="3563520" y="1701241"/>
              <a:ext cx="4896254" cy="503191"/>
            </a:xfrm>
            <a:prstGeom prst="wedgeRoundRectCallout">
              <a:avLst>
                <a:gd name="adj1" fmla="val -52867"/>
                <a:gd name="adj2" fmla="val 19667"/>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800" dirty="0">
                  <a:solidFill>
                    <a:schemeClr val="tx1"/>
                  </a:solidFill>
                </a:rPr>
                <a:t>把生态文明建设放在突出地位</a:t>
              </a:r>
              <a:endParaRPr lang="zh-CN" altLang="en-US" sz="2800" dirty="0">
                <a:solidFill>
                  <a:schemeClr val="tx1"/>
                </a:solidFill>
              </a:endParaRPr>
            </a:p>
          </p:txBody>
        </p:sp>
      </p:grpSp>
      <p:grpSp>
        <p:nvGrpSpPr>
          <p:cNvPr id="3" name="组合 36"/>
          <p:cNvGrpSpPr>
            <a:grpSpLocks/>
          </p:cNvGrpSpPr>
          <p:nvPr/>
        </p:nvGrpSpPr>
        <p:grpSpPr bwMode="auto">
          <a:xfrm>
            <a:off x="1908175" y="5300663"/>
            <a:ext cx="7235825" cy="865187"/>
            <a:chOff x="2016224" y="5301208"/>
            <a:chExt cx="7236296" cy="864096"/>
          </a:xfrm>
        </p:grpSpPr>
        <p:pic>
          <p:nvPicPr>
            <p:cNvPr id="21533" name="图片 27" descr="便签.png"/>
            <p:cNvPicPr>
              <a:picLocks noChangeAspect="1"/>
            </p:cNvPicPr>
            <p:nvPr/>
          </p:nvPicPr>
          <p:blipFill>
            <a:blip r:embed="rId4" cstate="print"/>
            <a:srcRect l="50792" r="37321" b="86349"/>
            <a:stretch>
              <a:fillRect/>
            </a:stretch>
          </p:blipFill>
          <p:spPr bwMode="auto">
            <a:xfrm>
              <a:off x="2016224" y="5301208"/>
              <a:ext cx="7236296" cy="864096"/>
            </a:xfrm>
            <a:prstGeom prst="rect">
              <a:avLst/>
            </a:prstGeom>
            <a:noFill/>
            <a:ln w="9525">
              <a:noFill/>
              <a:miter lim="800000"/>
              <a:headEnd/>
              <a:tailEnd/>
            </a:ln>
          </p:spPr>
        </p:pic>
        <p:sp>
          <p:nvSpPr>
            <p:cNvPr id="12" name="圆角矩形标注 11"/>
            <p:cNvSpPr/>
            <p:nvPr/>
          </p:nvSpPr>
          <p:spPr>
            <a:xfrm>
              <a:off x="2952910" y="5445488"/>
              <a:ext cx="5585216" cy="412247"/>
            </a:xfrm>
            <a:prstGeom prst="wedgeRoundRectCallout">
              <a:avLst>
                <a:gd name="adj1" fmla="val -52954"/>
                <a:gd name="adj2" fmla="val 11754"/>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800" dirty="0">
                  <a:solidFill>
                    <a:schemeClr val="tx1"/>
                  </a:solidFill>
                  <a:latin typeface="+mn-ea"/>
                </a:rPr>
                <a:t>生产发展、生活富裕、生态良好</a:t>
              </a:r>
              <a:endParaRPr lang="zh-CN" altLang="en-US" sz="2800" dirty="0">
                <a:solidFill>
                  <a:schemeClr val="tx1"/>
                </a:solidFill>
                <a:latin typeface="+mn-ea"/>
              </a:endParaRPr>
            </a:p>
          </p:txBody>
        </p:sp>
      </p:grpSp>
      <p:grpSp>
        <p:nvGrpSpPr>
          <p:cNvPr id="9" name="组合 37"/>
          <p:cNvGrpSpPr>
            <a:grpSpLocks/>
          </p:cNvGrpSpPr>
          <p:nvPr/>
        </p:nvGrpSpPr>
        <p:grpSpPr bwMode="auto">
          <a:xfrm>
            <a:off x="3132138" y="4005263"/>
            <a:ext cx="6408737" cy="863600"/>
            <a:chOff x="2987824" y="4005064"/>
            <a:chExt cx="6408712" cy="864096"/>
          </a:xfrm>
        </p:grpSpPr>
        <p:pic>
          <p:nvPicPr>
            <p:cNvPr id="21531" name="图片 30" descr="便签.png"/>
            <p:cNvPicPr>
              <a:picLocks noChangeAspect="1"/>
            </p:cNvPicPr>
            <p:nvPr/>
          </p:nvPicPr>
          <p:blipFill>
            <a:blip r:embed="rId4" cstate="print"/>
            <a:srcRect l="88036" r="-1508" b="87399"/>
            <a:stretch>
              <a:fillRect/>
            </a:stretch>
          </p:blipFill>
          <p:spPr bwMode="auto">
            <a:xfrm>
              <a:off x="2987824" y="4005064"/>
              <a:ext cx="6408712" cy="864096"/>
            </a:xfrm>
            <a:prstGeom prst="rect">
              <a:avLst/>
            </a:prstGeom>
            <a:noFill/>
            <a:ln w="9525">
              <a:noFill/>
              <a:miter lim="800000"/>
              <a:headEnd/>
              <a:tailEnd/>
            </a:ln>
          </p:spPr>
        </p:pic>
        <p:sp>
          <p:nvSpPr>
            <p:cNvPr id="23" name="圆角矩形标注 22"/>
            <p:cNvSpPr/>
            <p:nvPr/>
          </p:nvSpPr>
          <p:spPr>
            <a:xfrm>
              <a:off x="3419572" y="4149609"/>
              <a:ext cx="5255497" cy="422526"/>
            </a:xfrm>
            <a:prstGeom prst="wedgeRoundRectCallout">
              <a:avLst>
                <a:gd name="adj1" fmla="val -37210"/>
                <a:gd name="adj2" fmla="val 86015"/>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800" dirty="0">
                  <a:solidFill>
                    <a:schemeClr val="tx1"/>
                  </a:solidFill>
                </a:rPr>
                <a:t>全社会大力进行生态文明教</a:t>
              </a:r>
              <a:r>
                <a:rPr lang="zh-CN" altLang="en-US" sz="2800" dirty="0">
                  <a:solidFill>
                    <a:schemeClr val="tx1"/>
                  </a:solidFill>
                </a:rPr>
                <a:t>育</a:t>
              </a:r>
            </a:p>
          </p:txBody>
        </p:sp>
      </p:grpSp>
      <p:grpSp>
        <p:nvGrpSpPr>
          <p:cNvPr id="13" name="组合 38"/>
          <p:cNvGrpSpPr>
            <a:grpSpLocks/>
          </p:cNvGrpSpPr>
          <p:nvPr/>
        </p:nvGrpSpPr>
        <p:grpSpPr bwMode="auto">
          <a:xfrm>
            <a:off x="2484438" y="3284538"/>
            <a:ext cx="3816350" cy="720725"/>
            <a:chOff x="2483768" y="3284984"/>
            <a:chExt cx="3312368" cy="720080"/>
          </a:xfrm>
        </p:grpSpPr>
        <p:pic>
          <p:nvPicPr>
            <p:cNvPr id="21529" name="图片 28" descr="便签.png"/>
            <p:cNvPicPr>
              <a:picLocks noChangeAspect="1"/>
            </p:cNvPicPr>
            <p:nvPr/>
          </p:nvPicPr>
          <p:blipFill>
            <a:blip r:embed="rId4" cstate="print"/>
            <a:srcRect l="75357" r="14342" b="87399"/>
            <a:stretch>
              <a:fillRect/>
            </a:stretch>
          </p:blipFill>
          <p:spPr bwMode="auto">
            <a:xfrm>
              <a:off x="2483768" y="3284984"/>
              <a:ext cx="3312368" cy="720080"/>
            </a:xfrm>
            <a:prstGeom prst="rect">
              <a:avLst/>
            </a:prstGeom>
            <a:noFill/>
            <a:ln w="9525">
              <a:noFill/>
              <a:miter lim="800000"/>
              <a:headEnd/>
              <a:tailEnd/>
            </a:ln>
          </p:spPr>
        </p:pic>
        <p:sp>
          <p:nvSpPr>
            <p:cNvPr id="24" name="圆角矩形标注 23"/>
            <p:cNvSpPr/>
            <p:nvPr/>
          </p:nvSpPr>
          <p:spPr>
            <a:xfrm>
              <a:off x="2915037" y="3364288"/>
              <a:ext cx="2378181" cy="504373"/>
            </a:xfrm>
            <a:prstGeom prst="wedgeRoundRectCallout">
              <a:avLst>
                <a:gd name="adj1" fmla="val -56535"/>
                <a:gd name="adj2" fmla="val 18827"/>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800" dirty="0">
                  <a:solidFill>
                    <a:schemeClr val="tx1"/>
                  </a:solidFill>
                </a:rPr>
                <a:t>建设生态文明</a:t>
              </a:r>
              <a:endParaRPr lang="zh-CN" altLang="en-US" sz="2800" dirty="0">
                <a:solidFill>
                  <a:schemeClr val="tx1"/>
                </a:solidFill>
              </a:endParaRPr>
            </a:p>
          </p:txBody>
        </p:sp>
      </p:grpSp>
      <p:grpSp>
        <p:nvGrpSpPr>
          <p:cNvPr id="14" name="组合 39"/>
          <p:cNvGrpSpPr>
            <a:grpSpLocks/>
          </p:cNvGrpSpPr>
          <p:nvPr/>
        </p:nvGrpSpPr>
        <p:grpSpPr bwMode="auto">
          <a:xfrm>
            <a:off x="3851275" y="2492375"/>
            <a:ext cx="4465638" cy="720725"/>
            <a:chOff x="3851920" y="2492896"/>
            <a:chExt cx="4032448" cy="720080"/>
          </a:xfrm>
        </p:grpSpPr>
        <p:pic>
          <p:nvPicPr>
            <p:cNvPr id="21527" name="图片 29" descr="便签.png"/>
            <p:cNvPicPr>
              <a:picLocks noChangeAspect="1"/>
            </p:cNvPicPr>
            <p:nvPr/>
          </p:nvPicPr>
          <p:blipFill>
            <a:blip r:embed="rId4" cstate="print"/>
            <a:srcRect l="62366" r="26540" b="88451"/>
            <a:stretch>
              <a:fillRect/>
            </a:stretch>
          </p:blipFill>
          <p:spPr bwMode="auto">
            <a:xfrm>
              <a:off x="3851920" y="2492896"/>
              <a:ext cx="4032448" cy="720080"/>
            </a:xfrm>
            <a:prstGeom prst="rect">
              <a:avLst/>
            </a:prstGeom>
            <a:noFill/>
            <a:ln w="9525">
              <a:noFill/>
              <a:miter lim="800000"/>
              <a:headEnd/>
              <a:tailEnd/>
            </a:ln>
          </p:spPr>
        </p:pic>
        <p:sp>
          <p:nvSpPr>
            <p:cNvPr id="25" name="圆角矩形标注 24"/>
            <p:cNvSpPr/>
            <p:nvPr/>
          </p:nvSpPr>
          <p:spPr>
            <a:xfrm>
              <a:off x="4356514" y="2600749"/>
              <a:ext cx="3168044" cy="504373"/>
            </a:xfrm>
            <a:prstGeom prst="wedgeRoundRectCallout">
              <a:avLst>
                <a:gd name="adj1" fmla="val -55559"/>
                <a:gd name="adj2" fmla="val 15469"/>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800" dirty="0">
                  <a:solidFill>
                    <a:schemeClr val="tx1"/>
                  </a:solidFill>
                </a:rPr>
                <a:t>提高生态文明水平</a:t>
              </a:r>
              <a:endParaRPr lang="zh-CN" altLang="en-US" sz="2800" dirty="0">
                <a:solidFill>
                  <a:schemeClr val="tx1"/>
                </a:solidFill>
              </a:endParaRPr>
            </a:p>
          </p:txBody>
        </p:sp>
      </p:grpSp>
      <p:grpSp>
        <p:nvGrpSpPr>
          <p:cNvPr id="15" name="组合 21"/>
          <p:cNvGrpSpPr>
            <a:grpSpLocks/>
          </p:cNvGrpSpPr>
          <p:nvPr/>
        </p:nvGrpSpPr>
        <p:grpSpPr bwMode="auto">
          <a:xfrm>
            <a:off x="539750" y="260350"/>
            <a:ext cx="7704138" cy="1152525"/>
            <a:chOff x="539552" y="404664"/>
            <a:chExt cx="7704856" cy="1152128"/>
          </a:xfrm>
        </p:grpSpPr>
        <p:pic>
          <p:nvPicPr>
            <p:cNvPr id="21523" name="图片 32" descr="纸条.png"/>
            <p:cNvPicPr>
              <a:picLocks noChangeAspect="1"/>
            </p:cNvPicPr>
            <p:nvPr/>
          </p:nvPicPr>
          <p:blipFill>
            <a:blip r:embed="rId5" cstate="print"/>
            <a:srcRect/>
            <a:stretch>
              <a:fillRect/>
            </a:stretch>
          </p:blipFill>
          <p:spPr bwMode="auto">
            <a:xfrm>
              <a:off x="539552" y="404664"/>
              <a:ext cx="7704856" cy="1152128"/>
            </a:xfrm>
            <a:prstGeom prst="rect">
              <a:avLst/>
            </a:prstGeom>
            <a:noFill/>
            <a:ln w="9525">
              <a:noFill/>
              <a:miter lim="800000"/>
              <a:headEnd/>
              <a:tailEnd/>
            </a:ln>
          </p:spPr>
        </p:pic>
        <p:pic>
          <p:nvPicPr>
            <p:cNvPr id="21524" name="图片 33" descr="订书钉2.png"/>
            <p:cNvPicPr>
              <a:picLocks noChangeAspect="1"/>
            </p:cNvPicPr>
            <p:nvPr/>
          </p:nvPicPr>
          <p:blipFill>
            <a:blip r:embed="rId6" cstate="print"/>
            <a:srcRect/>
            <a:stretch>
              <a:fillRect/>
            </a:stretch>
          </p:blipFill>
          <p:spPr bwMode="auto">
            <a:xfrm>
              <a:off x="827584" y="1412776"/>
              <a:ext cx="292584" cy="79241"/>
            </a:xfrm>
            <a:prstGeom prst="rect">
              <a:avLst/>
            </a:prstGeom>
            <a:noFill/>
            <a:ln w="9525">
              <a:noFill/>
              <a:miter lim="800000"/>
              <a:headEnd/>
              <a:tailEnd/>
            </a:ln>
          </p:spPr>
        </p:pic>
        <p:pic>
          <p:nvPicPr>
            <p:cNvPr id="21525" name="图片 34" descr="订书钉2.png"/>
            <p:cNvPicPr>
              <a:picLocks noChangeAspect="1"/>
            </p:cNvPicPr>
            <p:nvPr/>
          </p:nvPicPr>
          <p:blipFill>
            <a:blip r:embed="rId6" cstate="print"/>
            <a:srcRect/>
            <a:stretch>
              <a:fillRect/>
            </a:stretch>
          </p:blipFill>
          <p:spPr bwMode="auto">
            <a:xfrm rot="-2172406">
              <a:off x="7735506" y="1275516"/>
              <a:ext cx="292584" cy="79241"/>
            </a:xfrm>
            <a:prstGeom prst="rect">
              <a:avLst/>
            </a:prstGeom>
            <a:noFill/>
            <a:ln w="9525">
              <a:noFill/>
              <a:miter lim="800000"/>
              <a:headEnd/>
              <a:tailEnd/>
            </a:ln>
          </p:spPr>
        </p:pic>
        <p:sp>
          <p:nvSpPr>
            <p:cNvPr id="36" name="矩形 35"/>
            <p:cNvSpPr/>
            <p:nvPr/>
          </p:nvSpPr>
          <p:spPr>
            <a:xfrm>
              <a:off x="755472" y="476077"/>
              <a:ext cx="7344459" cy="953778"/>
            </a:xfrm>
            <a:prstGeom prst="rect">
              <a:avLst/>
            </a:prstGeom>
          </p:spPr>
          <p:txBody>
            <a:bodyPr>
              <a:spAutoFit/>
            </a:bodyPr>
            <a:lstStyle/>
            <a:p>
              <a:pPr fontAlgn="auto">
                <a:spcBef>
                  <a:spcPts val="0"/>
                </a:spcBef>
                <a:spcAft>
                  <a:spcPts val="0"/>
                </a:spcAft>
                <a:defRPr/>
              </a:pPr>
              <a:r>
                <a:rPr lang="zh-CN" altLang="zh-CN" sz="2800" i="1" u="sng" dirty="0">
                  <a:latin typeface="+mn-ea"/>
                  <a:ea typeface="+mn-ea"/>
                </a:rPr>
                <a:t>我国探索和推进生态文明建设，经历了一</a:t>
              </a:r>
              <a:r>
                <a:rPr lang="zh-CN" altLang="zh-CN" sz="2800" i="1" u="sng" dirty="0" smtClean="0">
                  <a:latin typeface="+mn-ea"/>
                  <a:ea typeface="+mn-ea"/>
                </a:rPr>
                <a:t>个</a:t>
              </a:r>
              <a:endParaRPr lang="en-US" altLang="zh-CN" sz="2800" i="1" u="sng" dirty="0" smtClean="0">
                <a:latin typeface="+mn-ea"/>
                <a:ea typeface="+mn-ea"/>
              </a:endParaRPr>
            </a:p>
            <a:p>
              <a:pPr fontAlgn="auto">
                <a:spcBef>
                  <a:spcPts val="0"/>
                </a:spcBef>
                <a:spcAft>
                  <a:spcPts val="0"/>
                </a:spcAft>
                <a:defRPr/>
              </a:pPr>
              <a:r>
                <a:rPr lang="zh-CN" altLang="zh-CN" sz="2800" i="1" u="sng" dirty="0" smtClean="0">
                  <a:latin typeface="+mn-ea"/>
                  <a:ea typeface="+mn-ea"/>
                </a:rPr>
                <a:t>从自发</a:t>
              </a:r>
              <a:r>
                <a:rPr lang="zh-CN" altLang="zh-CN" sz="2800" i="1" u="sng" dirty="0">
                  <a:latin typeface="+mn-ea"/>
                  <a:ea typeface="+mn-ea"/>
                </a:rPr>
                <a:t>到自觉的历史过程</a:t>
              </a:r>
              <a:endParaRPr lang="zh-CN" altLang="en-US" sz="2800" i="1" u="sng" dirty="0">
                <a:latin typeface="+mn-ea"/>
                <a:ea typeface="+mn-ea"/>
              </a:endParaRPr>
            </a:p>
          </p:txBody>
        </p:sp>
      </p:grpSp>
      <p:pic>
        <p:nvPicPr>
          <p:cNvPr id="21522" name="图片 41" descr="杂志社logo带网址 单.png"/>
          <p:cNvPicPr>
            <a:picLocks noChangeAspect="1"/>
          </p:cNvPicPr>
          <p:nvPr/>
        </p:nvPicPr>
        <p:blipFill>
          <a:blip r:embed="rId7" cstate="print"/>
          <a:srcRect/>
          <a:stretch>
            <a:fillRect/>
          </a:stretch>
        </p:blipFill>
        <p:spPr bwMode="auto">
          <a:xfrm>
            <a:off x="6948488" y="6270625"/>
            <a:ext cx="1727200" cy="3270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2.5"/>
                                          </p:val>
                                        </p:tav>
                                        <p:tav tm="100000">
                                          <p:val>
                                            <p:strVal val="#ppt_w"/>
                                          </p:val>
                                        </p:tav>
                                      </p:tavLst>
                                    </p:anim>
                                    <p:anim calcmode="lin" valueType="num">
                                      <p:cBhvr>
                                        <p:cTn id="8" dur="500" fill="hold"/>
                                        <p:tgtEl>
                                          <p:spTgt spid="15"/>
                                        </p:tgtEl>
                                        <p:attrNameLst>
                                          <p:attrName>ppt_h</p:attrName>
                                        </p:attrNameLst>
                                      </p:cBhvr>
                                      <p:tavLst>
                                        <p:tav tm="0">
                                          <p:val>
                                            <p:strVal val="#ppt_h*0.01"/>
                                          </p:val>
                                        </p:tav>
                                        <p:tav tm="100000">
                                          <p:val>
                                            <p:strVal val="#ppt_h"/>
                                          </p:val>
                                        </p:tav>
                                      </p:tavLst>
                                    </p:anim>
                                    <p:anim calcmode="lin" valueType="num">
                                      <p:cBhvr>
                                        <p:cTn id="9" dur="500" fill="hold"/>
                                        <p:tgtEl>
                                          <p:spTgt spid="15"/>
                                        </p:tgtEl>
                                        <p:attrNameLst>
                                          <p:attrName>ppt_x</p:attrName>
                                        </p:attrNameLst>
                                      </p:cBhvr>
                                      <p:tavLst>
                                        <p:tav tm="0">
                                          <p:val>
                                            <p:strVal val="#ppt_x"/>
                                          </p:val>
                                        </p:tav>
                                        <p:tav tm="100000">
                                          <p:val>
                                            <p:strVal val="#ppt_x"/>
                                          </p:val>
                                        </p:tav>
                                      </p:tavLst>
                                    </p:anim>
                                    <p:anim calcmode="lin" valueType="num">
                                      <p:cBhvr>
                                        <p:cTn id="10" dur="500" fill="hold"/>
                                        <p:tgtEl>
                                          <p:spTgt spid="15"/>
                                        </p:tgtEl>
                                        <p:attrNameLst>
                                          <p:attrName>ppt_y</p:attrName>
                                        </p:attrNameLst>
                                      </p:cBhvr>
                                      <p:tavLst>
                                        <p:tav tm="0">
                                          <p:val>
                                            <p:strVal val="#ppt_h+1"/>
                                          </p:val>
                                        </p:tav>
                                        <p:tav tm="100000">
                                          <p:val>
                                            <p:strVal val="#ppt_y"/>
                                          </p:val>
                                        </p:tav>
                                      </p:tavLst>
                                    </p:anim>
                                    <p:animEffect transition="in" filter="fade">
                                      <p:cBhvr>
                                        <p:cTn id="11" dur="500"/>
                                        <p:tgtEl>
                                          <p:spTgt spid="15"/>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000"/>
                                        <p:tgtEl>
                                          <p:spTgt spid="10"/>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3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2000"/>
                                        <p:tgtEl>
                                          <p:spTgt spid="11"/>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60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6500"/>
                            </p:stCondLst>
                            <p:childTnLst>
                              <p:par>
                                <p:cTn id="37" presetID="2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2000"/>
                                        <p:tgtEl>
                                          <p:spTgt spid="18"/>
                                        </p:tgtEl>
                                      </p:cBhvr>
                                    </p:animEffect>
                                  </p:childTnLst>
                                </p:cTn>
                              </p:par>
                            </p:childTnLst>
                          </p:cTn>
                        </p:par>
                        <p:par>
                          <p:cTn id="40" fill="hold">
                            <p:stCondLst>
                              <p:cond delay="8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9000"/>
                            </p:stCondLst>
                            <p:childTnLst>
                              <p:par>
                                <p:cTn id="45" presetID="2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9500"/>
                            </p:stCondLst>
                            <p:childTnLst>
                              <p:par>
                                <p:cTn id="49" presetID="22" presetClass="entr" presetSubtype="4"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2000"/>
                                        <p:tgtEl>
                                          <p:spTgt spid="19"/>
                                        </p:tgtEl>
                                      </p:cBhvr>
                                    </p:animEffect>
                                  </p:childTnLst>
                                </p:cTn>
                              </p:par>
                            </p:childTnLst>
                          </p:cTn>
                        </p:par>
                        <p:par>
                          <p:cTn id="52" fill="hold">
                            <p:stCondLst>
                              <p:cond delay="11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1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12500"/>
                            </p:stCondLst>
                            <p:childTnLst>
                              <p:par>
                                <p:cTn id="61" presetID="22" presetClass="entr" presetSubtype="4"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2000"/>
                                        <p:tgtEl>
                                          <p:spTgt spid="20"/>
                                        </p:tgtEl>
                                      </p:cBhvr>
                                    </p:animEffect>
                                  </p:childTnLst>
                                </p:cTn>
                              </p:par>
                            </p:childTnLst>
                          </p:cTn>
                        </p:par>
                        <p:par>
                          <p:cTn id="64" fill="hold">
                            <p:stCondLst>
                              <p:cond delay="14500"/>
                            </p:stCondLst>
                            <p:childTnLst>
                              <p:par>
                                <p:cTn id="65" presetID="2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15000"/>
                            </p:stCondLst>
                            <p:childTnLst>
                              <p:par>
                                <p:cTn id="69" presetID="22" presetClass="entr" presetSubtype="8" fill="hold" nodeType="after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left)">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1" name="图片 20" descr="小兔子.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7451725" y="765175"/>
            <a:ext cx="504825" cy="844550"/>
          </a:xfrm>
          <a:prstGeom prst="rect">
            <a:avLst/>
          </a:prstGeom>
          <a:noFill/>
          <a:ln w="9525">
            <a:noFill/>
            <a:miter lim="800000"/>
            <a:headEnd/>
            <a:tailEnd/>
          </a:ln>
        </p:spPr>
      </p:pic>
      <p:pic>
        <p:nvPicPr>
          <p:cNvPr id="14" name="图片 13" descr="纸条1.png"/>
          <p:cNvPicPr>
            <a:picLocks noChangeAspect="1"/>
          </p:cNvPicPr>
          <p:nvPr/>
        </p:nvPicPr>
        <p:blipFill>
          <a:blip r:embed="rId4" cstate="print"/>
          <a:srcRect/>
          <a:stretch>
            <a:fillRect/>
          </a:stretch>
        </p:blipFill>
        <p:spPr bwMode="auto">
          <a:xfrm>
            <a:off x="4708525" y="1700213"/>
            <a:ext cx="4040188" cy="4176712"/>
          </a:xfrm>
          <a:prstGeom prst="rect">
            <a:avLst/>
          </a:prstGeom>
          <a:noFill/>
          <a:ln w="9525">
            <a:noFill/>
            <a:miter lim="800000"/>
            <a:headEnd/>
            <a:tailEnd/>
          </a:ln>
        </p:spPr>
      </p:pic>
      <p:graphicFrame>
        <p:nvGraphicFramePr>
          <p:cNvPr id="9" name="图示 8"/>
          <p:cNvGraphicFramePr/>
          <p:nvPr/>
        </p:nvGraphicFramePr>
        <p:xfrm>
          <a:off x="3635896" y="1916831"/>
          <a:ext cx="5911923" cy="39604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 name="组合 27"/>
          <p:cNvGrpSpPr>
            <a:grpSpLocks/>
          </p:cNvGrpSpPr>
          <p:nvPr/>
        </p:nvGrpSpPr>
        <p:grpSpPr bwMode="auto">
          <a:xfrm>
            <a:off x="-468313" y="1412875"/>
            <a:ext cx="6096001" cy="4495800"/>
            <a:chOff x="-396552" y="1268760"/>
            <a:chExt cx="6096000" cy="4496048"/>
          </a:xfrm>
        </p:grpSpPr>
        <p:sp>
          <p:nvSpPr>
            <p:cNvPr id="22548" name="矩形 16"/>
            <p:cNvSpPr>
              <a:spLocks noChangeArrowheads="1"/>
            </p:cNvSpPr>
            <p:nvPr/>
          </p:nvSpPr>
          <p:spPr bwMode="auto">
            <a:xfrm>
              <a:off x="653559" y="1268760"/>
              <a:ext cx="4134465" cy="523220"/>
            </a:xfrm>
            <a:prstGeom prst="rect">
              <a:avLst/>
            </a:prstGeom>
            <a:noFill/>
            <a:ln w="9525">
              <a:noFill/>
              <a:miter lim="800000"/>
              <a:headEnd/>
              <a:tailEnd/>
            </a:ln>
          </p:spPr>
          <p:txBody>
            <a:bodyPr wrap="none">
              <a:spAutoFit/>
            </a:bodyPr>
            <a:lstStyle/>
            <a:p>
              <a:r>
                <a:rPr lang="zh-CN" altLang="en-US" sz="2800">
                  <a:latin typeface="Calibri" pitchFamily="34" charset="0"/>
                </a:rPr>
                <a:t>党的十六大“三位一体”</a:t>
              </a:r>
            </a:p>
          </p:txBody>
        </p:sp>
        <p:graphicFrame>
          <p:nvGraphicFramePr>
            <p:cNvPr id="19" name="图示 18"/>
            <p:cNvGraphicFramePr/>
            <p:nvPr/>
          </p:nvGraphicFramePr>
          <p:xfrm>
            <a:off x="-396552" y="1700808"/>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3" name="组合 26"/>
          <p:cNvGrpSpPr>
            <a:grpSpLocks/>
          </p:cNvGrpSpPr>
          <p:nvPr/>
        </p:nvGrpSpPr>
        <p:grpSpPr bwMode="auto">
          <a:xfrm>
            <a:off x="-468313" y="1412875"/>
            <a:ext cx="6096001" cy="4495800"/>
            <a:chOff x="3995936" y="1268760"/>
            <a:chExt cx="6096000" cy="4496048"/>
          </a:xfrm>
        </p:grpSpPr>
        <p:sp>
          <p:nvSpPr>
            <p:cNvPr id="22546" name="矩形 19"/>
            <p:cNvSpPr>
              <a:spLocks noChangeArrowheads="1"/>
            </p:cNvSpPr>
            <p:nvPr/>
          </p:nvSpPr>
          <p:spPr bwMode="auto">
            <a:xfrm>
              <a:off x="5118055" y="1268760"/>
              <a:ext cx="4134465" cy="523220"/>
            </a:xfrm>
            <a:prstGeom prst="rect">
              <a:avLst/>
            </a:prstGeom>
            <a:noFill/>
            <a:ln w="9525">
              <a:noFill/>
              <a:miter lim="800000"/>
              <a:headEnd/>
              <a:tailEnd/>
            </a:ln>
          </p:spPr>
          <p:txBody>
            <a:bodyPr wrap="none">
              <a:spAutoFit/>
            </a:bodyPr>
            <a:lstStyle/>
            <a:p>
              <a:r>
                <a:rPr lang="zh-CN" altLang="en-US" sz="2800">
                  <a:latin typeface="Calibri" pitchFamily="34" charset="0"/>
                </a:rPr>
                <a:t>党的十七大“四位一体”</a:t>
              </a:r>
            </a:p>
          </p:txBody>
        </p:sp>
        <p:graphicFrame>
          <p:nvGraphicFramePr>
            <p:cNvPr id="22" name="图示 21"/>
            <p:cNvGraphicFramePr/>
            <p:nvPr/>
          </p:nvGraphicFramePr>
          <p:xfrm>
            <a:off x="3995936" y="1700808"/>
            <a:ext cx="6096000" cy="4064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grpSp>
        <p:nvGrpSpPr>
          <p:cNvPr id="4" name="组合 25"/>
          <p:cNvGrpSpPr>
            <a:grpSpLocks/>
          </p:cNvGrpSpPr>
          <p:nvPr/>
        </p:nvGrpSpPr>
        <p:grpSpPr bwMode="auto">
          <a:xfrm>
            <a:off x="-252413" y="1443038"/>
            <a:ext cx="5616576" cy="4433887"/>
            <a:chOff x="4283968" y="1268760"/>
            <a:chExt cx="5616624" cy="4433943"/>
          </a:xfrm>
        </p:grpSpPr>
        <p:sp>
          <p:nvSpPr>
            <p:cNvPr id="22544" name="矩形 22"/>
            <p:cNvSpPr>
              <a:spLocks noChangeArrowheads="1"/>
            </p:cNvSpPr>
            <p:nvPr/>
          </p:nvSpPr>
          <p:spPr bwMode="auto">
            <a:xfrm>
              <a:off x="5118055" y="1268760"/>
              <a:ext cx="4134465" cy="523220"/>
            </a:xfrm>
            <a:prstGeom prst="rect">
              <a:avLst/>
            </a:prstGeom>
            <a:noFill/>
            <a:ln w="9525">
              <a:noFill/>
              <a:miter lim="800000"/>
              <a:headEnd/>
              <a:tailEnd/>
            </a:ln>
          </p:spPr>
          <p:txBody>
            <a:bodyPr wrap="none">
              <a:spAutoFit/>
            </a:bodyPr>
            <a:lstStyle/>
            <a:p>
              <a:r>
                <a:rPr lang="zh-CN" altLang="en-US" sz="2800">
                  <a:latin typeface="Calibri" pitchFamily="34" charset="0"/>
                </a:rPr>
                <a:t>党的十八大“五位一体”</a:t>
              </a:r>
            </a:p>
          </p:txBody>
        </p:sp>
        <p:graphicFrame>
          <p:nvGraphicFramePr>
            <p:cNvPr id="25" name="图示 24"/>
            <p:cNvGraphicFramePr/>
            <p:nvPr/>
          </p:nvGraphicFramePr>
          <p:xfrm>
            <a:off x="4283968" y="1700808"/>
            <a:ext cx="5616624" cy="4001895"/>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sp>
        <p:nvSpPr>
          <p:cNvPr id="29" name="右箭头 28"/>
          <p:cNvSpPr/>
          <p:nvPr/>
        </p:nvSpPr>
        <p:spPr>
          <a:xfrm>
            <a:off x="1476375" y="3284538"/>
            <a:ext cx="2325688" cy="1152525"/>
          </a:xfrm>
          <a:prstGeom prst="rightArrow">
            <a:avLst/>
          </a:prstGeom>
          <a:gradFill flip="none" rotWithShape="1">
            <a:gsLst>
              <a:gs pos="0">
                <a:srgbClr val="2AC515">
                  <a:shade val="30000"/>
                  <a:satMod val="115000"/>
                </a:srgbClr>
              </a:gs>
              <a:gs pos="50000">
                <a:srgbClr val="2AC515">
                  <a:shade val="67500"/>
                  <a:satMod val="115000"/>
                </a:srgbClr>
              </a:gs>
              <a:gs pos="100000">
                <a:srgbClr val="2AC515">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5" name="组合 29"/>
          <p:cNvGrpSpPr>
            <a:grpSpLocks/>
          </p:cNvGrpSpPr>
          <p:nvPr/>
        </p:nvGrpSpPr>
        <p:grpSpPr bwMode="auto">
          <a:xfrm>
            <a:off x="611188" y="476250"/>
            <a:ext cx="8353425" cy="720725"/>
            <a:chOff x="395536" y="675851"/>
            <a:chExt cx="8352929" cy="720081"/>
          </a:xfrm>
        </p:grpSpPr>
        <p:pic>
          <p:nvPicPr>
            <p:cNvPr id="22539" name="图片 30" descr="便条纸1.png"/>
            <p:cNvPicPr>
              <a:picLocks noChangeAspect="1"/>
            </p:cNvPicPr>
            <p:nvPr/>
          </p:nvPicPr>
          <p:blipFill>
            <a:blip r:embed="rId25" cstate="print"/>
            <a:srcRect/>
            <a:stretch>
              <a:fillRect/>
            </a:stretch>
          </p:blipFill>
          <p:spPr bwMode="auto">
            <a:xfrm>
              <a:off x="395536" y="675851"/>
              <a:ext cx="4789041" cy="720081"/>
            </a:xfrm>
            <a:prstGeom prst="rect">
              <a:avLst/>
            </a:prstGeom>
            <a:noFill/>
            <a:ln w="9525">
              <a:noFill/>
              <a:miter lim="800000"/>
              <a:headEnd/>
              <a:tailEnd/>
            </a:ln>
          </p:spPr>
        </p:pic>
        <p:pic>
          <p:nvPicPr>
            <p:cNvPr id="22540" name="图片 31" descr="订书钉.png"/>
            <p:cNvPicPr>
              <a:picLocks noChangeAspect="1"/>
            </p:cNvPicPr>
            <p:nvPr/>
          </p:nvPicPr>
          <p:blipFill>
            <a:blip r:embed="rId26" cstate="print"/>
            <a:srcRect/>
            <a:stretch>
              <a:fillRect/>
            </a:stretch>
          </p:blipFill>
          <p:spPr bwMode="auto">
            <a:xfrm>
              <a:off x="504057" y="675852"/>
              <a:ext cx="18286" cy="268202"/>
            </a:xfrm>
            <a:prstGeom prst="rect">
              <a:avLst/>
            </a:prstGeom>
            <a:noFill/>
            <a:ln w="9525">
              <a:noFill/>
              <a:miter lim="800000"/>
              <a:headEnd/>
              <a:tailEnd/>
            </a:ln>
          </p:spPr>
        </p:pic>
        <p:pic>
          <p:nvPicPr>
            <p:cNvPr id="22541" name="图片 32" descr="订书钉.png"/>
            <p:cNvPicPr>
              <a:picLocks noChangeAspect="1"/>
            </p:cNvPicPr>
            <p:nvPr/>
          </p:nvPicPr>
          <p:blipFill>
            <a:blip r:embed="rId26" cstate="print"/>
            <a:srcRect/>
            <a:stretch>
              <a:fillRect/>
            </a:stretch>
          </p:blipFill>
          <p:spPr bwMode="auto">
            <a:xfrm rot="5400000">
              <a:off x="684340" y="1180678"/>
              <a:ext cx="18286" cy="268202"/>
            </a:xfrm>
            <a:prstGeom prst="rect">
              <a:avLst/>
            </a:prstGeom>
            <a:noFill/>
            <a:ln w="9525">
              <a:noFill/>
              <a:miter lim="800000"/>
              <a:headEnd/>
              <a:tailEnd/>
            </a:ln>
          </p:spPr>
        </p:pic>
        <p:pic>
          <p:nvPicPr>
            <p:cNvPr id="22542" name="图片 33" descr="订书钉2.png"/>
            <p:cNvPicPr>
              <a:picLocks noChangeAspect="1"/>
            </p:cNvPicPr>
            <p:nvPr/>
          </p:nvPicPr>
          <p:blipFill>
            <a:blip r:embed="rId27" cstate="print"/>
            <a:srcRect/>
            <a:stretch>
              <a:fillRect/>
            </a:stretch>
          </p:blipFill>
          <p:spPr bwMode="auto">
            <a:xfrm>
              <a:off x="4896545" y="1251916"/>
              <a:ext cx="292584" cy="79241"/>
            </a:xfrm>
            <a:prstGeom prst="rect">
              <a:avLst/>
            </a:prstGeom>
            <a:noFill/>
            <a:ln w="9525">
              <a:noFill/>
              <a:miter lim="800000"/>
              <a:headEnd/>
              <a:tailEnd/>
            </a:ln>
          </p:spPr>
        </p:pic>
        <p:sp>
          <p:nvSpPr>
            <p:cNvPr id="22543" name="Rectangle 1"/>
            <p:cNvSpPr>
              <a:spLocks noChangeArrowheads="1"/>
            </p:cNvSpPr>
            <p:nvPr/>
          </p:nvSpPr>
          <p:spPr bwMode="auto">
            <a:xfrm>
              <a:off x="395536" y="728695"/>
              <a:ext cx="8352929" cy="523220"/>
            </a:xfrm>
            <a:prstGeom prst="rect">
              <a:avLst/>
            </a:prstGeom>
            <a:noFill/>
            <a:ln w="9525">
              <a:noFill/>
              <a:miter lim="800000"/>
              <a:headEnd/>
              <a:tailEnd/>
            </a:ln>
          </p:spPr>
          <p:txBody>
            <a:bodyPr anchor="ctr">
              <a:spAutoFit/>
            </a:bodyPr>
            <a:lstStyle/>
            <a:p>
              <a:r>
                <a:rPr lang="zh-CN" altLang="zh-CN" sz="2800" b="1" dirty="0" smtClean="0">
                  <a:latin typeface="黑体" pitchFamily="49" charset="-122"/>
                  <a:ea typeface="黑体" pitchFamily="49" charset="-122"/>
                </a:rPr>
                <a:t>关于</a:t>
              </a:r>
              <a:r>
                <a:rPr lang="zh-CN" altLang="zh-CN" sz="2800" b="1" dirty="0">
                  <a:latin typeface="黑体" pitchFamily="49" charset="-122"/>
                  <a:ea typeface="黑体" pitchFamily="49" charset="-122"/>
                </a:rPr>
                <a:t>生态文明的内涵</a:t>
              </a:r>
              <a:endParaRPr lang="zh-CN" altLang="en-US" sz="2800" b="1" dirty="0">
                <a:latin typeface="黑体" pitchFamily="49" charset="-122"/>
                <a:ea typeface="黑体" pitchFamily="49" charset="-122"/>
              </a:endParaRPr>
            </a:p>
          </p:txBody>
        </p:sp>
      </p:grpSp>
      <p:pic>
        <p:nvPicPr>
          <p:cNvPr id="22538" name="图片 35" descr="杂志社logo带网址 单.png"/>
          <p:cNvPicPr>
            <a:picLocks noChangeAspect="1"/>
          </p:cNvPicPr>
          <p:nvPr/>
        </p:nvPicPr>
        <p:blipFill>
          <a:blip r:embed="rId28" cstate="print"/>
          <a:srcRect/>
          <a:stretch>
            <a:fillRect/>
          </a:stretch>
        </p:blipFill>
        <p:spPr bwMode="auto">
          <a:xfrm>
            <a:off x="6948488" y="6270625"/>
            <a:ext cx="1727200" cy="3270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lide(fromLeft)">
                                      <p:cBhvr>
                                        <p:cTn id="19" dur="500"/>
                                        <p:tgtEl>
                                          <p:spTgt spid="2"/>
                                        </p:tgtEl>
                                      </p:cBhvr>
                                    </p:animEffect>
                                  </p:childTnLst>
                                </p:cTn>
                              </p:par>
                            </p:childTnLst>
                          </p:cTn>
                        </p:par>
                        <p:par>
                          <p:cTn id="20" fill="hold">
                            <p:stCondLst>
                              <p:cond delay="1500"/>
                            </p:stCondLst>
                            <p:childTnLst>
                              <p:par>
                                <p:cTn id="21" presetID="12" presetClass="entr" presetSubtype="8" fill="hold" grpId="3" nodeType="afterEffect">
                                  <p:stCondLst>
                                    <p:cond delay="3000"/>
                                  </p:stCondLst>
                                  <p:childTnLst>
                                    <p:set>
                                      <p:cBhvr>
                                        <p:cTn id="22" dur="1" fill="hold">
                                          <p:stCondLst>
                                            <p:cond delay="0"/>
                                          </p:stCondLst>
                                        </p:cTn>
                                        <p:tgtEl>
                                          <p:spTgt spid="29"/>
                                        </p:tgtEl>
                                        <p:attrNameLst>
                                          <p:attrName>style.visibility</p:attrName>
                                        </p:attrNameLst>
                                      </p:cBhvr>
                                      <p:to>
                                        <p:strVal val="visible"/>
                                      </p:to>
                                    </p:set>
                                    <p:animEffect transition="in" filter="slide(fromLeft)">
                                      <p:cBhvr>
                                        <p:cTn id="23" dur="500"/>
                                        <p:tgtEl>
                                          <p:spTgt spid="29"/>
                                        </p:tgtEl>
                                      </p:cBhvr>
                                    </p:animEffect>
                                  </p:childTnLst>
                                </p:cTn>
                              </p:par>
                            </p:childTnLst>
                          </p:cTn>
                        </p:par>
                        <p:par>
                          <p:cTn id="24" fill="hold">
                            <p:stCondLst>
                              <p:cond delay="5000"/>
                            </p:stCondLst>
                            <p:childTnLst>
                              <p:par>
                                <p:cTn id="25" presetID="12" presetClass="exit" presetSubtype="2" fill="hold" grpId="0" nodeType="afterEffect">
                                  <p:stCondLst>
                                    <p:cond delay="0"/>
                                  </p:stCondLst>
                                  <p:childTnLst>
                                    <p:animEffect transition="out" filter="slide(fromRight)">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childTnLst>
                          </p:cTn>
                        </p:par>
                        <p:par>
                          <p:cTn id="28" fill="hold">
                            <p:stCondLst>
                              <p:cond delay="5500"/>
                            </p:stCondLst>
                            <p:childTnLst>
                              <p:par>
                                <p:cTn id="29" presetID="12" presetClass="exit" presetSubtype="2" fill="hold" nodeType="afterEffect">
                                  <p:stCondLst>
                                    <p:cond delay="0"/>
                                  </p:stCondLst>
                                  <p:childTnLst>
                                    <p:animEffect transition="out" filter="slide(fromRight)">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6000"/>
                            </p:stCondLst>
                            <p:childTnLst>
                              <p:par>
                                <p:cTn id="33" presetID="1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lide(fromLeft)">
                                      <p:cBhvr>
                                        <p:cTn id="35" dur="500"/>
                                        <p:tgtEl>
                                          <p:spTgt spid="3"/>
                                        </p:tgtEl>
                                      </p:cBhvr>
                                    </p:animEffect>
                                  </p:childTnLst>
                                </p:cTn>
                              </p:par>
                            </p:childTnLst>
                          </p:cTn>
                        </p:par>
                        <p:par>
                          <p:cTn id="36" fill="hold">
                            <p:stCondLst>
                              <p:cond delay="6500"/>
                            </p:stCondLst>
                            <p:childTnLst>
                              <p:par>
                                <p:cTn id="37" presetID="12" presetClass="entr" presetSubtype="8" fill="hold" grpId="1" nodeType="afterEffect">
                                  <p:stCondLst>
                                    <p:cond delay="3000"/>
                                  </p:stCondLst>
                                  <p:childTnLst>
                                    <p:set>
                                      <p:cBhvr>
                                        <p:cTn id="38" dur="1" fill="hold">
                                          <p:stCondLst>
                                            <p:cond delay="0"/>
                                          </p:stCondLst>
                                        </p:cTn>
                                        <p:tgtEl>
                                          <p:spTgt spid="29"/>
                                        </p:tgtEl>
                                        <p:attrNameLst>
                                          <p:attrName>style.visibility</p:attrName>
                                        </p:attrNameLst>
                                      </p:cBhvr>
                                      <p:to>
                                        <p:strVal val="visible"/>
                                      </p:to>
                                    </p:set>
                                    <p:animEffect transition="in" filter="slide(fromLeft)">
                                      <p:cBhvr>
                                        <p:cTn id="39" dur="500"/>
                                        <p:tgtEl>
                                          <p:spTgt spid="29"/>
                                        </p:tgtEl>
                                      </p:cBhvr>
                                    </p:animEffect>
                                  </p:childTnLst>
                                </p:cTn>
                              </p:par>
                            </p:childTnLst>
                          </p:cTn>
                        </p:par>
                        <p:par>
                          <p:cTn id="40" fill="hold">
                            <p:stCondLst>
                              <p:cond delay="10000"/>
                            </p:stCondLst>
                            <p:childTnLst>
                              <p:par>
                                <p:cTn id="41" presetID="12" presetClass="exit" presetSubtype="2" fill="hold" grpId="2" nodeType="afterEffect">
                                  <p:stCondLst>
                                    <p:cond delay="0"/>
                                  </p:stCondLst>
                                  <p:childTnLst>
                                    <p:animEffect transition="out" filter="slide(fromRight)">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par>
                          <p:cTn id="44" fill="hold">
                            <p:stCondLst>
                              <p:cond delay="10500"/>
                            </p:stCondLst>
                            <p:childTnLst>
                              <p:par>
                                <p:cTn id="45" presetID="12" presetClass="exit" presetSubtype="2" fill="hold" nodeType="afterEffect">
                                  <p:stCondLst>
                                    <p:cond delay="0"/>
                                  </p:stCondLst>
                                  <p:childTnLst>
                                    <p:animEffect transition="out" filter="slide(fromRight)">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childTnLst>
                          </p:cTn>
                        </p:par>
                        <p:par>
                          <p:cTn id="48" fill="hold">
                            <p:stCondLst>
                              <p:cond delay="11000"/>
                            </p:stCondLst>
                            <p:childTnLst>
                              <p:par>
                                <p:cTn id="49" presetID="12" presetClass="entr" presetSubtype="8"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slide(fromLeft)">
                                      <p:cBhvr>
                                        <p:cTn id="51" dur="500"/>
                                        <p:tgtEl>
                                          <p:spTgt spid="4"/>
                                        </p:tgtEl>
                                      </p:cBhvr>
                                    </p:animEffect>
                                  </p:childTnLst>
                                </p:cTn>
                              </p:par>
                            </p:childTnLst>
                          </p:cTn>
                        </p:par>
                        <p:par>
                          <p:cTn id="52" fill="hold">
                            <p:stCondLst>
                              <p:cond delay="11500"/>
                            </p:stCondLst>
                            <p:childTnLst>
                              <p:par>
                                <p:cTn id="53" presetID="58" presetClass="entr" presetSubtype="0" accel="10000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strVal val="#ppt_w*2.5"/>
                                          </p:val>
                                        </p:tav>
                                        <p:tav tm="100000">
                                          <p:val>
                                            <p:strVal val="#ppt_w"/>
                                          </p:val>
                                        </p:tav>
                                      </p:tavLst>
                                    </p:anim>
                                    <p:anim calcmode="lin" valueType="num">
                                      <p:cBhvr>
                                        <p:cTn id="56" dur="500" fill="hold"/>
                                        <p:tgtEl>
                                          <p:spTgt spid="14"/>
                                        </p:tgtEl>
                                        <p:attrNameLst>
                                          <p:attrName>ppt_h</p:attrName>
                                        </p:attrNameLst>
                                      </p:cBhvr>
                                      <p:tavLst>
                                        <p:tav tm="0">
                                          <p:val>
                                            <p:strVal val="#ppt_h*0.01"/>
                                          </p:val>
                                        </p:tav>
                                        <p:tav tm="100000">
                                          <p:val>
                                            <p:strVal val="#ppt_h"/>
                                          </p:val>
                                        </p:tav>
                                      </p:tavLst>
                                    </p:anim>
                                    <p:anim calcmode="lin" valueType="num">
                                      <p:cBhvr>
                                        <p:cTn id="57" dur="500" fill="hold"/>
                                        <p:tgtEl>
                                          <p:spTgt spid="14"/>
                                        </p:tgtEl>
                                        <p:attrNameLst>
                                          <p:attrName>ppt_x</p:attrName>
                                        </p:attrNameLst>
                                      </p:cBhvr>
                                      <p:tavLst>
                                        <p:tav tm="0">
                                          <p:val>
                                            <p:strVal val="#ppt_x"/>
                                          </p:val>
                                        </p:tav>
                                        <p:tav tm="100000">
                                          <p:val>
                                            <p:strVal val="#ppt_x"/>
                                          </p:val>
                                        </p:tav>
                                      </p:tavLst>
                                    </p:anim>
                                    <p:anim calcmode="lin" valueType="num">
                                      <p:cBhvr>
                                        <p:cTn id="58" dur="500" fill="hold"/>
                                        <p:tgtEl>
                                          <p:spTgt spid="14"/>
                                        </p:tgtEl>
                                        <p:attrNameLst>
                                          <p:attrName>ppt_y</p:attrName>
                                        </p:attrNameLst>
                                      </p:cBhvr>
                                      <p:tavLst>
                                        <p:tav tm="0">
                                          <p:val>
                                            <p:strVal val="#ppt_h+1"/>
                                          </p:val>
                                        </p:tav>
                                        <p:tav tm="100000">
                                          <p:val>
                                            <p:strVal val="#ppt_y"/>
                                          </p:val>
                                        </p:tav>
                                      </p:tavLst>
                                    </p:anim>
                                    <p:animEffect transition="in" filter="fade">
                                      <p:cBhvr>
                                        <p:cTn id="59" dur="500"/>
                                        <p:tgtEl>
                                          <p:spTgt spid="14"/>
                                        </p:tgtEl>
                                      </p:cBhvr>
                                    </p:animEffect>
                                  </p:childTnLst>
                                </p:cTn>
                              </p:par>
                            </p:childTnLst>
                          </p:cTn>
                        </p:par>
                        <p:par>
                          <p:cTn id="60" fill="hold">
                            <p:stCondLst>
                              <p:cond delay="12000"/>
                            </p:stCondLst>
                            <p:childTnLst>
                              <p:par>
                                <p:cTn id="61" presetID="22" presetClass="entr" presetSubtype="4"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9" grpId="0" animBg="1"/>
      <p:bldP spid="29" grpId="1" animBg="1"/>
      <p:bldP spid="29" grpId="2" animBg="1"/>
      <p:bldP spid="29"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2" name="组合 44"/>
          <p:cNvGrpSpPr>
            <a:grpSpLocks/>
          </p:cNvGrpSpPr>
          <p:nvPr/>
        </p:nvGrpSpPr>
        <p:grpSpPr bwMode="auto">
          <a:xfrm>
            <a:off x="419100" y="908050"/>
            <a:ext cx="1704975" cy="1008063"/>
            <a:chOff x="539551" y="1124744"/>
            <a:chExt cx="1704363" cy="1008112"/>
          </a:xfrm>
        </p:grpSpPr>
        <p:pic>
          <p:nvPicPr>
            <p:cNvPr id="26662" name="图片 12" descr="标.png"/>
            <p:cNvPicPr>
              <a:picLocks noChangeAspect="1"/>
            </p:cNvPicPr>
            <p:nvPr/>
          </p:nvPicPr>
          <p:blipFill>
            <a:blip r:embed="rId3" cstate="print"/>
            <a:srcRect/>
            <a:stretch>
              <a:fillRect/>
            </a:stretch>
          </p:blipFill>
          <p:spPr bwMode="auto">
            <a:xfrm>
              <a:off x="539551" y="1124744"/>
              <a:ext cx="1704363" cy="1008112"/>
            </a:xfrm>
            <a:prstGeom prst="rect">
              <a:avLst/>
            </a:prstGeom>
            <a:noFill/>
            <a:ln w="9525">
              <a:noFill/>
              <a:miter lim="800000"/>
              <a:headEnd/>
              <a:tailEnd/>
            </a:ln>
          </p:spPr>
        </p:pic>
        <p:sp>
          <p:nvSpPr>
            <p:cNvPr id="14" name="TextBox 13"/>
            <p:cNvSpPr txBox="1"/>
            <p:nvPr/>
          </p:nvSpPr>
          <p:spPr>
            <a:xfrm>
              <a:off x="755374" y="1250163"/>
              <a:ext cx="1261610" cy="522312"/>
            </a:xfrm>
            <a:prstGeom prst="rect">
              <a:avLst/>
            </a:prstGeom>
            <a:noFill/>
          </p:spPr>
          <p:txBody>
            <a:bodyPr wrap="none">
              <a:spAutoFit/>
            </a:bodyPr>
            <a:lstStyle/>
            <a:p>
              <a:pPr fontAlgn="auto">
                <a:spcBef>
                  <a:spcPts val="0"/>
                </a:spcBef>
                <a:spcAft>
                  <a:spcPts val="0"/>
                </a:spcAft>
                <a:defRPr/>
              </a:pPr>
              <a:r>
                <a:rPr lang="en-US" altLang="zh-CN" sz="2800" dirty="0">
                  <a:latin typeface="+mn-ea"/>
                  <a:ea typeface="+mn-ea"/>
                </a:rPr>
                <a:t>2015</a:t>
              </a:r>
              <a:r>
                <a:rPr lang="zh-CN" altLang="en-US" sz="2800" dirty="0">
                  <a:latin typeface="+mn-ea"/>
                  <a:ea typeface="+mn-ea"/>
                </a:rPr>
                <a:t>年</a:t>
              </a:r>
            </a:p>
          </p:txBody>
        </p:sp>
      </p:grpSp>
      <p:grpSp>
        <p:nvGrpSpPr>
          <p:cNvPr id="3" name="组合 5"/>
          <p:cNvGrpSpPr>
            <a:grpSpLocks/>
          </p:cNvGrpSpPr>
          <p:nvPr/>
        </p:nvGrpSpPr>
        <p:grpSpPr bwMode="auto">
          <a:xfrm>
            <a:off x="468313" y="404813"/>
            <a:ext cx="7416800" cy="647700"/>
            <a:chOff x="467545" y="404664"/>
            <a:chExt cx="7056783" cy="648072"/>
          </a:xfrm>
        </p:grpSpPr>
        <p:pic>
          <p:nvPicPr>
            <p:cNvPr id="26658" name="图片 8" descr="便条纸1.png"/>
            <p:cNvPicPr>
              <a:picLocks noChangeAspect="1"/>
            </p:cNvPicPr>
            <p:nvPr/>
          </p:nvPicPr>
          <p:blipFill>
            <a:blip r:embed="rId4" cstate="print"/>
            <a:srcRect/>
            <a:stretch>
              <a:fillRect/>
            </a:stretch>
          </p:blipFill>
          <p:spPr bwMode="auto">
            <a:xfrm>
              <a:off x="467545" y="476672"/>
              <a:ext cx="5618021" cy="576064"/>
            </a:xfrm>
            <a:prstGeom prst="rect">
              <a:avLst/>
            </a:prstGeom>
            <a:noFill/>
            <a:ln w="9525">
              <a:noFill/>
              <a:miter lim="800000"/>
              <a:headEnd/>
              <a:tailEnd/>
            </a:ln>
          </p:spPr>
        </p:pic>
        <p:sp>
          <p:nvSpPr>
            <p:cNvPr id="26659" name="矩形 9"/>
            <p:cNvSpPr>
              <a:spLocks noChangeArrowheads="1"/>
            </p:cNvSpPr>
            <p:nvPr/>
          </p:nvSpPr>
          <p:spPr bwMode="auto">
            <a:xfrm>
              <a:off x="539552" y="458669"/>
              <a:ext cx="6984776" cy="523220"/>
            </a:xfrm>
            <a:prstGeom prst="rect">
              <a:avLst/>
            </a:prstGeom>
            <a:noFill/>
            <a:ln w="9525">
              <a:noFill/>
              <a:miter lim="800000"/>
              <a:headEnd/>
              <a:tailEnd/>
            </a:ln>
          </p:spPr>
          <p:txBody>
            <a:bodyPr>
              <a:spAutoFit/>
            </a:bodyPr>
            <a:lstStyle/>
            <a:p>
              <a:r>
                <a:rPr lang="zh-CN" altLang="zh-CN" sz="2800" i="1" u="sng">
                  <a:latin typeface="Calibri" pitchFamily="34" charset="0"/>
                </a:rPr>
                <a:t>在目标追求上，努力建设美丽中国</a:t>
              </a:r>
              <a:endParaRPr lang="zh-CN" altLang="en-US" sz="2800" i="1" u="sng">
                <a:latin typeface="Calibri" pitchFamily="34" charset="0"/>
              </a:endParaRPr>
            </a:p>
          </p:txBody>
        </p:sp>
        <p:pic>
          <p:nvPicPr>
            <p:cNvPr id="26660" name="图片 10" descr="订书钉.png"/>
            <p:cNvPicPr>
              <a:picLocks noChangeAspect="1"/>
            </p:cNvPicPr>
            <p:nvPr/>
          </p:nvPicPr>
          <p:blipFill>
            <a:blip r:embed="rId5" cstate="print"/>
            <a:srcRect/>
            <a:stretch>
              <a:fillRect/>
            </a:stretch>
          </p:blipFill>
          <p:spPr bwMode="auto">
            <a:xfrm>
              <a:off x="611560" y="404664"/>
              <a:ext cx="18286" cy="268202"/>
            </a:xfrm>
            <a:prstGeom prst="rect">
              <a:avLst/>
            </a:prstGeom>
            <a:noFill/>
            <a:ln w="9525">
              <a:noFill/>
              <a:miter lim="800000"/>
              <a:headEnd/>
              <a:tailEnd/>
            </a:ln>
          </p:spPr>
        </p:pic>
        <p:pic>
          <p:nvPicPr>
            <p:cNvPr id="26661" name="图片 11" descr="订书钉2.png"/>
            <p:cNvPicPr>
              <a:picLocks noChangeAspect="1"/>
            </p:cNvPicPr>
            <p:nvPr/>
          </p:nvPicPr>
          <p:blipFill>
            <a:blip r:embed="rId6" cstate="print"/>
            <a:srcRect/>
            <a:stretch>
              <a:fillRect/>
            </a:stretch>
          </p:blipFill>
          <p:spPr bwMode="auto">
            <a:xfrm>
              <a:off x="5880029" y="908720"/>
              <a:ext cx="292584" cy="79241"/>
            </a:xfrm>
            <a:prstGeom prst="rect">
              <a:avLst/>
            </a:prstGeom>
            <a:noFill/>
            <a:ln w="9525">
              <a:noFill/>
              <a:miter lim="800000"/>
              <a:headEnd/>
              <a:tailEnd/>
            </a:ln>
          </p:spPr>
        </p:pic>
      </p:grpSp>
      <p:pic>
        <p:nvPicPr>
          <p:cNvPr id="17" name="图片 16" descr="便条纸2.png"/>
          <p:cNvPicPr>
            <a:picLocks noChangeAspect="1"/>
          </p:cNvPicPr>
          <p:nvPr/>
        </p:nvPicPr>
        <p:blipFill>
          <a:blip r:embed="rId7" cstate="print"/>
          <a:srcRect/>
          <a:stretch>
            <a:fillRect/>
          </a:stretch>
        </p:blipFill>
        <p:spPr bwMode="auto">
          <a:xfrm>
            <a:off x="1116013" y="1557338"/>
            <a:ext cx="7416800" cy="4811712"/>
          </a:xfrm>
          <a:prstGeom prst="rect">
            <a:avLst/>
          </a:prstGeom>
          <a:noFill/>
          <a:ln w="9525">
            <a:noFill/>
            <a:miter lim="800000"/>
            <a:headEnd/>
            <a:tailEnd/>
          </a:ln>
        </p:spPr>
      </p:pic>
      <p:sp>
        <p:nvSpPr>
          <p:cNvPr id="26" name="矩形 25"/>
          <p:cNvSpPr>
            <a:spLocks noChangeArrowheads="1"/>
          </p:cNvSpPr>
          <p:nvPr/>
        </p:nvSpPr>
        <p:spPr bwMode="auto">
          <a:xfrm>
            <a:off x="3587750" y="1052513"/>
            <a:ext cx="4872038" cy="523875"/>
          </a:xfrm>
          <a:prstGeom prst="rect">
            <a:avLst/>
          </a:prstGeom>
          <a:noFill/>
          <a:ln w="9525">
            <a:noFill/>
            <a:miter lim="800000"/>
            <a:headEnd/>
            <a:tailEnd/>
          </a:ln>
        </p:spPr>
        <p:txBody>
          <a:bodyPr wrap="none">
            <a:spAutoFit/>
          </a:bodyPr>
          <a:lstStyle/>
          <a:p>
            <a:r>
              <a:rPr lang="zh-CN" altLang="en-US" sz="2800" b="1">
                <a:latin typeface="Calibri" pitchFamily="34" charset="0"/>
              </a:rPr>
              <a:t>“十二五”环境保护主要指标</a:t>
            </a:r>
            <a:endParaRPr lang="zh-CN" altLang="en-US" sz="2800">
              <a:latin typeface="Calibri" pitchFamily="34" charset="0"/>
            </a:endParaRPr>
          </a:p>
        </p:txBody>
      </p:sp>
      <p:graphicFrame>
        <p:nvGraphicFramePr>
          <p:cNvPr id="27" name="图表 26"/>
          <p:cNvGraphicFramePr>
            <a:graphicFrameLocks/>
          </p:cNvGraphicFramePr>
          <p:nvPr/>
        </p:nvGraphicFramePr>
        <p:xfrm>
          <a:off x="1568450" y="1506538"/>
          <a:ext cx="3371850" cy="249713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图表 27"/>
          <p:cNvGraphicFramePr>
            <a:graphicFrameLocks/>
          </p:cNvGraphicFramePr>
          <p:nvPr/>
        </p:nvGraphicFramePr>
        <p:xfrm>
          <a:off x="4953000" y="1506538"/>
          <a:ext cx="3370263" cy="249713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9" name="图表 28"/>
          <p:cNvGraphicFramePr>
            <a:graphicFrameLocks/>
          </p:cNvGraphicFramePr>
          <p:nvPr/>
        </p:nvGraphicFramePr>
        <p:xfrm>
          <a:off x="1547664" y="3645024"/>
          <a:ext cx="3371850" cy="249713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图表 29"/>
          <p:cNvGraphicFramePr>
            <a:graphicFrameLocks/>
          </p:cNvGraphicFramePr>
          <p:nvPr/>
        </p:nvGraphicFramePr>
        <p:xfrm>
          <a:off x="4953000" y="3719513"/>
          <a:ext cx="3370263" cy="249713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1" name="图表 30"/>
          <p:cNvGraphicFramePr>
            <a:graphicFrameLocks/>
          </p:cNvGraphicFramePr>
          <p:nvPr/>
        </p:nvGraphicFramePr>
        <p:xfrm>
          <a:off x="1281113" y="1630363"/>
          <a:ext cx="3773487" cy="228123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2" name="图表 31"/>
          <p:cNvGraphicFramePr>
            <a:graphicFrameLocks/>
          </p:cNvGraphicFramePr>
          <p:nvPr/>
        </p:nvGraphicFramePr>
        <p:xfrm>
          <a:off x="4376738" y="1630363"/>
          <a:ext cx="4187825" cy="228123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3" name="图表 32"/>
          <p:cNvGraphicFramePr>
            <a:graphicFrameLocks/>
          </p:cNvGraphicFramePr>
          <p:nvPr/>
        </p:nvGraphicFramePr>
        <p:xfrm>
          <a:off x="2476500" y="3810000"/>
          <a:ext cx="4594225" cy="2281238"/>
        </p:xfrm>
        <a:graphic>
          <a:graphicData uri="http://schemas.openxmlformats.org/drawingml/2006/chart">
            <c:chart xmlns:c="http://schemas.openxmlformats.org/drawingml/2006/chart" xmlns:r="http://schemas.openxmlformats.org/officeDocument/2006/relationships" r:id="rId14"/>
          </a:graphicData>
        </a:graphic>
      </p:graphicFrame>
      <p:sp>
        <p:nvSpPr>
          <p:cNvPr id="34" name="矩形 33"/>
          <p:cNvSpPr/>
          <p:nvPr/>
        </p:nvSpPr>
        <p:spPr>
          <a:xfrm>
            <a:off x="1835150" y="1916113"/>
            <a:ext cx="735013" cy="523875"/>
          </a:xfrm>
          <a:prstGeom prst="rect">
            <a:avLst/>
          </a:prstGeom>
        </p:spPr>
        <p:txBody>
          <a:bodyPr wrap="none">
            <a:spAutoFit/>
          </a:bodyPr>
          <a:lstStyle/>
          <a:p>
            <a:pPr fontAlgn="auto">
              <a:spcBef>
                <a:spcPts val="0"/>
              </a:spcBef>
              <a:spcAft>
                <a:spcPts val="0"/>
              </a:spcAft>
              <a:defRPr/>
            </a:pPr>
            <a:r>
              <a:rPr lang="en-US" altLang="zh-CN" sz="2800" b="1" i="1" dirty="0">
                <a:latin typeface="+mn-ea"/>
                <a:ea typeface="+mn-ea"/>
              </a:rPr>
              <a:t>-8%</a:t>
            </a:r>
            <a:endParaRPr lang="zh-CN" altLang="en-US" sz="2800" b="1" i="1" dirty="0">
              <a:latin typeface="+mn-ea"/>
              <a:ea typeface="+mn-ea"/>
            </a:endParaRPr>
          </a:p>
        </p:txBody>
      </p:sp>
      <p:sp>
        <p:nvSpPr>
          <p:cNvPr id="35" name="矩形 34"/>
          <p:cNvSpPr/>
          <p:nvPr/>
        </p:nvSpPr>
        <p:spPr>
          <a:xfrm>
            <a:off x="5094288" y="1844675"/>
            <a:ext cx="917575" cy="523875"/>
          </a:xfrm>
          <a:prstGeom prst="rect">
            <a:avLst/>
          </a:prstGeom>
        </p:spPr>
        <p:txBody>
          <a:bodyPr wrap="none">
            <a:spAutoFit/>
          </a:bodyPr>
          <a:lstStyle/>
          <a:p>
            <a:pPr fontAlgn="auto">
              <a:spcBef>
                <a:spcPts val="0"/>
              </a:spcBef>
              <a:spcAft>
                <a:spcPts val="0"/>
              </a:spcAft>
              <a:defRPr/>
            </a:pPr>
            <a:r>
              <a:rPr lang="en-US" altLang="zh-CN" sz="2800" b="1" i="1" dirty="0">
                <a:latin typeface="+mn-ea"/>
                <a:ea typeface="+mn-ea"/>
              </a:rPr>
              <a:t>-10%</a:t>
            </a:r>
            <a:endParaRPr lang="zh-CN" altLang="en-US" sz="2800" b="1" i="1" dirty="0">
              <a:latin typeface="+mn-ea"/>
              <a:ea typeface="+mn-ea"/>
            </a:endParaRPr>
          </a:p>
        </p:txBody>
      </p:sp>
      <p:sp>
        <p:nvSpPr>
          <p:cNvPr id="36" name="矩形 35"/>
          <p:cNvSpPr/>
          <p:nvPr/>
        </p:nvSpPr>
        <p:spPr>
          <a:xfrm>
            <a:off x="1835150" y="4129088"/>
            <a:ext cx="735013" cy="523875"/>
          </a:xfrm>
          <a:prstGeom prst="rect">
            <a:avLst/>
          </a:prstGeom>
        </p:spPr>
        <p:txBody>
          <a:bodyPr wrap="none">
            <a:spAutoFit/>
          </a:bodyPr>
          <a:lstStyle/>
          <a:p>
            <a:pPr fontAlgn="auto">
              <a:spcBef>
                <a:spcPts val="0"/>
              </a:spcBef>
              <a:spcAft>
                <a:spcPts val="0"/>
              </a:spcAft>
              <a:defRPr/>
            </a:pPr>
            <a:r>
              <a:rPr lang="en-US" altLang="zh-CN" sz="2800" b="1" i="1" dirty="0">
                <a:latin typeface="+mn-ea"/>
                <a:ea typeface="+mn-ea"/>
              </a:rPr>
              <a:t>-8%</a:t>
            </a:r>
            <a:endParaRPr lang="zh-CN" altLang="en-US" sz="2800" b="1" i="1" dirty="0">
              <a:latin typeface="+mn-ea"/>
              <a:ea typeface="+mn-ea"/>
            </a:endParaRPr>
          </a:p>
        </p:txBody>
      </p:sp>
      <p:sp>
        <p:nvSpPr>
          <p:cNvPr id="37" name="矩形 36"/>
          <p:cNvSpPr/>
          <p:nvPr/>
        </p:nvSpPr>
        <p:spPr>
          <a:xfrm>
            <a:off x="5094288" y="4057650"/>
            <a:ext cx="917575" cy="523875"/>
          </a:xfrm>
          <a:prstGeom prst="rect">
            <a:avLst/>
          </a:prstGeom>
        </p:spPr>
        <p:txBody>
          <a:bodyPr wrap="none">
            <a:spAutoFit/>
          </a:bodyPr>
          <a:lstStyle/>
          <a:p>
            <a:pPr fontAlgn="auto">
              <a:spcBef>
                <a:spcPts val="0"/>
              </a:spcBef>
              <a:spcAft>
                <a:spcPts val="0"/>
              </a:spcAft>
              <a:defRPr/>
            </a:pPr>
            <a:r>
              <a:rPr lang="en-US" altLang="zh-CN" sz="2800" b="1" i="1" dirty="0">
                <a:latin typeface="+mn-ea"/>
                <a:ea typeface="+mn-ea"/>
              </a:rPr>
              <a:t>-10%</a:t>
            </a:r>
            <a:endParaRPr lang="zh-CN" altLang="en-US" sz="2800" b="1" i="1" dirty="0">
              <a:latin typeface="+mn-ea"/>
              <a:ea typeface="+mn-ea"/>
            </a:endParaRPr>
          </a:p>
        </p:txBody>
      </p:sp>
      <p:sp>
        <p:nvSpPr>
          <p:cNvPr id="38" name="矩形 37"/>
          <p:cNvSpPr/>
          <p:nvPr/>
        </p:nvSpPr>
        <p:spPr>
          <a:xfrm>
            <a:off x="2771775" y="2330450"/>
            <a:ext cx="1082675" cy="522288"/>
          </a:xfrm>
          <a:prstGeom prst="rect">
            <a:avLst/>
          </a:prstGeom>
        </p:spPr>
        <p:txBody>
          <a:bodyPr wrap="none">
            <a:spAutoFit/>
          </a:bodyPr>
          <a:lstStyle/>
          <a:p>
            <a:pPr fontAlgn="auto">
              <a:spcBef>
                <a:spcPts val="0"/>
              </a:spcBef>
              <a:spcAft>
                <a:spcPts val="0"/>
              </a:spcAft>
              <a:defRPr/>
            </a:pPr>
            <a:r>
              <a:rPr lang="en-US" altLang="zh-CN" sz="2800" b="1" i="1" dirty="0">
                <a:latin typeface="+mn-ea"/>
                <a:ea typeface="+mn-ea"/>
              </a:rPr>
              <a:t>-2.7%</a:t>
            </a:r>
            <a:endParaRPr lang="zh-CN" altLang="en-US" sz="2800" b="1" i="1" dirty="0">
              <a:latin typeface="+mn-ea"/>
              <a:ea typeface="+mn-ea"/>
            </a:endParaRPr>
          </a:p>
        </p:txBody>
      </p:sp>
      <p:sp>
        <p:nvSpPr>
          <p:cNvPr id="39" name="TextBox 38"/>
          <p:cNvSpPr txBox="1"/>
          <p:nvPr/>
        </p:nvSpPr>
        <p:spPr>
          <a:xfrm>
            <a:off x="5289550" y="2781300"/>
            <a:ext cx="722313" cy="522288"/>
          </a:xfrm>
          <a:prstGeom prst="rect">
            <a:avLst/>
          </a:prstGeom>
          <a:noFill/>
        </p:spPr>
        <p:txBody>
          <a:bodyPr wrap="none">
            <a:spAutoFit/>
          </a:bodyPr>
          <a:lstStyle/>
          <a:p>
            <a:pPr fontAlgn="auto">
              <a:spcBef>
                <a:spcPts val="0"/>
              </a:spcBef>
              <a:spcAft>
                <a:spcPts val="0"/>
              </a:spcAft>
              <a:defRPr/>
            </a:pPr>
            <a:r>
              <a:rPr lang="en-US" altLang="zh-CN" sz="2800" b="1" i="1" dirty="0">
                <a:solidFill>
                  <a:schemeClr val="bg1"/>
                </a:solidFill>
                <a:latin typeface="+mn-ea"/>
                <a:ea typeface="+mn-ea"/>
              </a:rPr>
              <a:t>+5%</a:t>
            </a:r>
            <a:endParaRPr lang="zh-CN" altLang="en-US" sz="2800" b="1" i="1" dirty="0">
              <a:solidFill>
                <a:schemeClr val="bg1"/>
              </a:solidFill>
              <a:latin typeface="+mn-ea"/>
              <a:ea typeface="+mn-ea"/>
            </a:endParaRPr>
          </a:p>
        </p:txBody>
      </p:sp>
      <p:sp>
        <p:nvSpPr>
          <p:cNvPr id="40" name="TextBox 39"/>
          <p:cNvSpPr txBox="1"/>
          <p:nvPr/>
        </p:nvSpPr>
        <p:spPr>
          <a:xfrm>
            <a:off x="3176588" y="4705350"/>
            <a:ext cx="722312" cy="523875"/>
          </a:xfrm>
          <a:prstGeom prst="rect">
            <a:avLst/>
          </a:prstGeom>
          <a:noFill/>
        </p:spPr>
        <p:txBody>
          <a:bodyPr wrap="none">
            <a:spAutoFit/>
          </a:bodyPr>
          <a:lstStyle/>
          <a:p>
            <a:pPr fontAlgn="auto">
              <a:spcBef>
                <a:spcPts val="0"/>
              </a:spcBef>
              <a:spcAft>
                <a:spcPts val="0"/>
              </a:spcAft>
              <a:defRPr/>
            </a:pPr>
            <a:r>
              <a:rPr lang="en-US" altLang="zh-CN" sz="2800" b="1" i="1" dirty="0">
                <a:latin typeface="+mn-ea"/>
                <a:ea typeface="+mn-ea"/>
              </a:rPr>
              <a:t>+8%</a:t>
            </a:r>
            <a:endParaRPr lang="zh-CN" altLang="en-US" sz="2800" b="1" i="1" dirty="0">
              <a:latin typeface="+mn-ea"/>
              <a:ea typeface="+mn-ea"/>
            </a:endParaRPr>
          </a:p>
        </p:txBody>
      </p:sp>
      <p:sp>
        <p:nvSpPr>
          <p:cNvPr id="41" name="等腰三角形 40"/>
          <p:cNvSpPr/>
          <p:nvPr/>
        </p:nvSpPr>
        <p:spPr>
          <a:xfrm rot="10800000">
            <a:off x="5670550" y="2276475"/>
            <a:ext cx="250825"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等腰三角形 41"/>
          <p:cNvSpPr/>
          <p:nvPr/>
        </p:nvSpPr>
        <p:spPr>
          <a:xfrm rot="10800000">
            <a:off x="2282825" y="2349500"/>
            <a:ext cx="249238"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等腰三角形 42"/>
          <p:cNvSpPr/>
          <p:nvPr/>
        </p:nvSpPr>
        <p:spPr>
          <a:xfrm rot="10800000">
            <a:off x="5670550" y="4489450"/>
            <a:ext cx="250825"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等腰三角形 43"/>
          <p:cNvSpPr/>
          <p:nvPr/>
        </p:nvSpPr>
        <p:spPr>
          <a:xfrm rot="10800000">
            <a:off x="2282825" y="4562475"/>
            <a:ext cx="249238"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 name="等腰三角形 46"/>
          <p:cNvSpPr/>
          <p:nvPr/>
        </p:nvSpPr>
        <p:spPr>
          <a:xfrm rot="10800000">
            <a:off x="2952750" y="2762250"/>
            <a:ext cx="250825"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等腰三角形 47"/>
          <p:cNvSpPr/>
          <p:nvPr/>
        </p:nvSpPr>
        <p:spPr>
          <a:xfrm rot="10800000">
            <a:off x="5651500" y="3284538"/>
            <a:ext cx="250825"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等腰三角形 48"/>
          <p:cNvSpPr/>
          <p:nvPr/>
        </p:nvSpPr>
        <p:spPr>
          <a:xfrm rot="10800000">
            <a:off x="3608388" y="5157788"/>
            <a:ext cx="250825"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矩形 50"/>
          <p:cNvSpPr/>
          <p:nvPr/>
        </p:nvSpPr>
        <p:spPr>
          <a:xfrm>
            <a:off x="4138613" y="2617788"/>
            <a:ext cx="1081087" cy="523875"/>
          </a:xfrm>
          <a:prstGeom prst="rect">
            <a:avLst/>
          </a:prstGeom>
        </p:spPr>
        <p:txBody>
          <a:bodyPr wrap="none">
            <a:spAutoFit/>
          </a:bodyPr>
          <a:lstStyle/>
          <a:p>
            <a:pPr fontAlgn="auto">
              <a:spcBef>
                <a:spcPts val="0"/>
              </a:spcBef>
              <a:spcAft>
                <a:spcPts val="0"/>
              </a:spcAft>
              <a:defRPr/>
            </a:pPr>
            <a:r>
              <a:rPr lang="en-US" altLang="zh-CN" sz="2800" b="1" u="sng" dirty="0">
                <a:latin typeface="+mn-ea"/>
                <a:ea typeface="+mn-ea"/>
              </a:rPr>
              <a:t>17.7%</a:t>
            </a:r>
            <a:endParaRPr lang="zh-CN" altLang="en-US" sz="2800" b="1" u="sng" dirty="0">
              <a:latin typeface="+mn-ea"/>
              <a:ea typeface="+mn-ea"/>
            </a:endParaRPr>
          </a:p>
        </p:txBody>
      </p:sp>
      <p:sp>
        <p:nvSpPr>
          <p:cNvPr id="52" name="矩形 51"/>
          <p:cNvSpPr/>
          <p:nvPr/>
        </p:nvSpPr>
        <p:spPr>
          <a:xfrm>
            <a:off x="4138613" y="2997200"/>
            <a:ext cx="903287" cy="522288"/>
          </a:xfrm>
          <a:prstGeom prst="rect">
            <a:avLst/>
          </a:prstGeom>
        </p:spPr>
        <p:txBody>
          <a:bodyPr wrap="none">
            <a:spAutoFit/>
          </a:bodyPr>
          <a:lstStyle/>
          <a:p>
            <a:pPr fontAlgn="auto">
              <a:spcBef>
                <a:spcPts val="0"/>
              </a:spcBef>
              <a:spcAft>
                <a:spcPts val="0"/>
              </a:spcAft>
              <a:defRPr/>
            </a:pPr>
            <a:r>
              <a:rPr lang="en-US" altLang="zh-CN" sz="2800" b="1" u="sng" dirty="0">
                <a:latin typeface="+mn-ea"/>
                <a:ea typeface="+mn-ea"/>
              </a:rPr>
              <a:t>&lt;15%</a:t>
            </a:r>
            <a:endParaRPr lang="zh-CN" altLang="en-US" sz="2800" b="1" u="sng" dirty="0">
              <a:latin typeface="+mn-ea"/>
              <a:ea typeface="+mn-ea"/>
            </a:endParaRPr>
          </a:p>
        </p:txBody>
      </p:sp>
      <p:sp>
        <p:nvSpPr>
          <p:cNvPr id="53" name="矩形 52"/>
          <p:cNvSpPr/>
          <p:nvPr/>
        </p:nvSpPr>
        <p:spPr>
          <a:xfrm>
            <a:off x="7431088" y="2617788"/>
            <a:ext cx="723900" cy="523875"/>
          </a:xfrm>
          <a:prstGeom prst="rect">
            <a:avLst/>
          </a:prstGeom>
        </p:spPr>
        <p:txBody>
          <a:bodyPr wrap="none">
            <a:spAutoFit/>
          </a:bodyPr>
          <a:lstStyle/>
          <a:p>
            <a:pPr fontAlgn="auto">
              <a:spcBef>
                <a:spcPts val="0"/>
              </a:spcBef>
              <a:spcAft>
                <a:spcPts val="0"/>
              </a:spcAft>
              <a:defRPr/>
            </a:pPr>
            <a:r>
              <a:rPr lang="en-US" altLang="zh-CN" sz="2800" b="1" u="sng" dirty="0">
                <a:latin typeface="+mn-ea"/>
                <a:ea typeface="+mn-ea"/>
              </a:rPr>
              <a:t>55%</a:t>
            </a:r>
            <a:endParaRPr lang="zh-CN" altLang="en-US" sz="2800" b="1" u="sng" dirty="0">
              <a:latin typeface="+mn-ea"/>
              <a:ea typeface="+mn-ea"/>
            </a:endParaRPr>
          </a:p>
        </p:txBody>
      </p:sp>
      <p:sp>
        <p:nvSpPr>
          <p:cNvPr id="54" name="矩形 53"/>
          <p:cNvSpPr/>
          <p:nvPr/>
        </p:nvSpPr>
        <p:spPr>
          <a:xfrm>
            <a:off x="7431088" y="2997200"/>
            <a:ext cx="903287" cy="522288"/>
          </a:xfrm>
          <a:prstGeom prst="rect">
            <a:avLst/>
          </a:prstGeom>
        </p:spPr>
        <p:txBody>
          <a:bodyPr wrap="none">
            <a:spAutoFit/>
          </a:bodyPr>
          <a:lstStyle/>
          <a:p>
            <a:pPr fontAlgn="auto">
              <a:spcBef>
                <a:spcPts val="0"/>
              </a:spcBef>
              <a:spcAft>
                <a:spcPts val="0"/>
              </a:spcAft>
              <a:defRPr/>
            </a:pPr>
            <a:r>
              <a:rPr lang="en-US" altLang="zh-CN" sz="2800" b="1" u="sng" dirty="0">
                <a:latin typeface="+mn-ea"/>
                <a:ea typeface="+mn-ea"/>
              </a:rPr>
              <a:t>&gt;60%</a:t>
            </a:r>
            <a:endParaRPr lang="zh-CN" altLang="en-US" sz="2800" b="1" u="sng" dirty="0">
              <a:latin typeface="+mn-ea"/>
              <a:ea typeface="+mn-ea"/>
            </a:endParaRPr>
          </a:p>
        </p:txBody>
      </p:sp>
      <p:sp>
        <p:nvSpPr>
          <p:cNvPr id="55" name="TextBox 54"/>
          <p:cNvSpPr txBox="1"/>
          <p:nvPr/>
        </p:nvSpPr>
        <p:spPr>
          <a:xfrm>
            <a:off x="5794375" y="4797425"/>
            <a:ext cx="722313" cy="522288"/>
          </a:xfrm>
          <a:prstGeom prst="rect">
            <a:avLst/>
          </a:prstGeom>
          <a:noFill/>
        </p:spPr>
        <p:txBody>
          <a:bodyPr wrap="none">
            <a:spAutoFit/>
          </a:bodyPr>
          <a:lstStyle/>
          <a:p>
            <a:pPr fontAlgn="auto">
              <a:spcBef>
                <a:spcPts val="0"/>
              </a:spcBef>
              <a:spcAft>
                <a:spcPts val="0"/>
              </a:spcAft>
              <a:defRPr/>
            </a:pPr>
            <a:r>
              <a:rPr lang="en-US" altLang="zh-CN" sz="2800" b="1" u="sng" dirty="0">
                <a:latin typeface="+mn-ea"/>
                <a:ea typeface="+mn-ea"/>
              </a:rPr>
              <a:t>72%</a:t>
            </a:r>
            <a:endParaRPr lang="zh-CN" altLang="en-US" sz="2800" b="1" u="sng" dirty="0">
              <a:latin typeface="+mn-ea"/>
              <a:ea typeface="+mn-ea"/>
            </a:endParaRPr>
          </a:p>
        </p:txBody>
      </p:sp>
      <p:sp>
        <p:nvSpPr>
          <p:cNvPr id="56" name="TextBox 55"/>
          <p:cNvSpPr txBox="1"/>
          <p:nvPr/>
        </p:nvSpPr>
        <p:spPr>
          <a:xfrm>
            <a:off x="5794375" y="5157788"/>
            <a:ext cx="1081088" cy="522287"/>
          </a:xfrm>
          <a:prstGeom prst="rect">
            <a:avLst/>
          </a:prstGeom>
          <a:noFill/>
        </p:spPr>
        <p:txBody>
          <a:bodyPr wrap="none">
            <a:spAutoFit/>
          </a:bodyPr>
          <a:lstStyle/>
          <a:p>
            <a:pPr fontAlgn="auto">
              <a:spcBef>
                <a:spcPts val="0"/>
              </a:spcBef>
              <a:spcAft>
                <a:spcPts val="0"/>
              </a:spcAft>
              <a:defRPr/>
            </a:pPr>
            <a:r>
              <a:rPr lang="zh-CN" altLang="en-US" sz="2800" b="1" u="sng" dirty="0">
                <a:latin typeface="+mn-ea"/>
                <a:ea typeface="+mn-ea"/>
              </a:rPr>
              <a:t>≥</a:t>
            </a:r>
            <a:r>
              <a:rPr lang="en-US" altLang="zh-CN" sz="2800" b="1" u="sng" dirty="0">
                <a:latin typeface="+mn-ea"/>
                <a:ea typeface="+mn-ea"/>
              </a:rPr>
              <a:t>80%</a:t>
            </a:r>
            <a:endParaRPr lang="zh-CN" altLang="en-US" sz="2800" b="1" u="sng" dirty="0">
              <a:latin typeface="+mn-ea"/>
              <a:ea typeface="+mn-ea"/>
            </a:endParaRPr>
          </a:p>
        </p:txBody>
      </p:sp>
      <p:pic>
        <p:nvPicPr>
          <p:cNvPr id="26657" name="图片 45" descr="杂志社logo带网址 单.png"/>
          <p:cNvPicPr>
            <a:picLocks noChangeAspect="1"/>
          </p:cNvPicPr>
          <p:nvPr/>
        </p:nvPicPr>
        <p:blipFill>
          <a:blip r:embed="rId15" cstate="print"/>
          <a:srcRect/>
          <a:stretch>
            <a:fillRect/>
          </a:stretch>
        </p:blipFill>
        <p:spPr bwMode="auto">
          <a:xfrm>
            <a:off x="6948488" y="6270625"/>
            <a:ext cx="1727200" cy="3270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2.5"/>
                                          </p:val>
                                        </p:tav>
                                        <p:tav tm="100000">
                                          <p:val>
                                            <p:strVal val="#ppt_w"/>
                                          </p:val>
                                        </p:tav>
                                      </p:tavLst>
                                    </p:anim>
                                    <p:anim calcmode="lin" valueType="num">
                                      <p:cBhvr>
                                        <p:cTn id="8" dur="500" fill="hold"/>
                                        <p:tgtEl>
                                          <p:spTgt spid="3"/>
                                        </p:tgtEl>
                                        <p:attrNameLst>
                                          <p:attrName>ppt_h</p:attrName>
                                        </p:attrNameLst>
                                      </p:cBhvr>
                                      <p:tavLst>
                                        <p:tav tm="0">
                                          <p:val>
                                            <p:strVal val="#ppt_h*0.01"/>
                                          </p:val>
                                        </p:tav>
                                        <p:tav tm="100000">
                                          <p:val>
                                            <p:strVal val="#ppt_h"/>
                                          </p:val>
                                        </p:tav>
                                      </p:tavLst>
                                    </p:anim>
                                    <p:anim calcmode="lin" valueType="num">
                                      <p:cBhvr>
                                        <p:cTn id="9" dur="500" fill="hold"/>
                                        <p:tgtEl>
                                          <p:spTgt spid="3"/>
                                        </p:tgtEl>
                                        <p:attrNameLst>
                                          <p:attrName>ppt_x</p:attrName>
                                        </p:attrNameLst>
                                      </p:cBhvr>
                                      <p:tavLst>
                                        <p:tav tm="0">
                                          <p:val>
                                            <p:strVal val="#ppt_x"/>
                                          </p:val>
                                        </p:tav>
                                        <p:tav tm="100000">
                                          <p:val>
                                            <p:strVal val="#ppt_x"/>
                                          </p:val>
                                        </p:tav>
                                      </p:tavLst>
                                    </p:anim>
                                    <p:anim calcmode="lin" valueType="num">
                                      <p:cBhvr>
                                        <p:cTn id="10" dur="500" fill="hold"/>
                                        <p:tgtEl>
                                          <p:spTgt spid="3"/>
                                        </p:tgtEl>
                                        <p:attrNameLst>
                                          <p:attrName>ppt_y</p:attrName>
                                        </p:attrNameLst>
                                      </p:cBhvr>
                                      <p:tavLst>
                                        <p:tav tm="0">
                                          <p:val>
                                            <p:strVal val="#ppt_h+1"/>
                                          </p:val>
                                        </p:tav>
                                        <p:tav tm="100000">
                                          <p:val>
                                            <p:strVal val="#ppt_y"/>
                                          </p:val>
                                        </p:tav>
                                      </p:tavLst>
                                    </p:anim>
                                    <p:animEffect transition="in" filter="fade">
                                      <p:cBhvr>
                                        <p:cTn id="11" dur="500"/>
                                        <p:tgtEl>
                                          <p:spTgt spid="3"/>
                                        </p:tgtEl>
                                      </p:cBhvr>
                                    </p:animEffect>
                                  </p:childTnLst>
                                </p:cTn>
                              </p:par>
                            </p:childTnLst>
                          </p:cTn>
                        </p:par>
                        <p:par>
                          <p:cTn id="12" fill="hold">
                            <p:stCondLst>
                              <p:cond delay="500"/>
                            </p:stCondLst>
                            <p:childTnLst>
                              <p:par>
                                <p:cTn id="13" presetID="22" presetClass="entr" presetSubtype="4" fill="hold" nodeType="afterEffect">
                                  <p:stCondLst>
                                    <p:cond delay="30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4500"/>
                            </p:stCondLst>
                            <p:childTnLst>
                              <p:par>
                                <p:cTn id="21" presetID="58" presetClass="entr" presetSubtype="0" accel="100000" fill="hold" nodeType="after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strVal val="#ppt_w*2.5"/>
                                          </p:val>
                                        </p:tav>
                                        <p:tav tm="100000">
                                          <p:val>
                                            <p:strVal val="#ppt_w"/>
                                          </p:val>
                                        </p:tav>
                                      </p:tavLst>
                                    </p:anim>
                                    <p:anim calcmode="lin" valueType="num">
                                      <p:cBhvr>
                                        <p:cTn id="24" dur="500" fill="hold"/>
                                        <p:tgtEl>
                                          <p:spTgt spid="17"/>
                                        </p:tgtEl>
                                        <p:attrNameLst>
                                          <p:attrName>ppt_h</p:attrName>
                                        </p:attrNameLst>
                                      </p:cBhvr>
                                      <p:tavLst>
                                        <p:tav tm="0">
                                          <p:val>
                                            <p:strVal val="#ppt_h*0.01"/>
                                          </p:val>
                                        </p:tav>
                                        <p:tav tm="100000">
                                          <p:val>
                                            <p:strVal val="#ppt_h"/>
                                          </p:val>
                                        </p:tav>
                                      </p:tavLst>
                                    </p:anim>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ppt_h+1"/>
                                          </p:val>
                                        </p:tav>
                                        <p:tav tm="100000">
                                          <p:val>
                                            <p:strVal val="#ppt_y"/>
                                          </p:val>
                                        </p:tav>
                                      </p:tavLst>
                                    </p:anim>
                                    <p:animEffect transition="in" filter="fade">
                                      <p:cBhvr>
                                        <p:cTn id="27" dur="500"/>
                                        <p:tgtEl>
                                          <p:spTgt spid="17"/>
                                        </p:tgtEl>
                                      </p:cBhvr>
                                    </p:animEffect>
                                  </p:childTnLst>
                                </p:cTn>
                              </p:par>
                            </p:childTnLst>
                          </p:cTn>
                        </p:par>
                        <p:par>
                          <p:cTn id="28" fill="hold">
                            <p:stCondLst>
                              <p:cond delay="7000"/>
                            </p:stCondLst>
                            <p:childTnLst>
                              <p:par>
                                <p:cTn id="29" presetID="2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par>
                          <p:cTn id="32" fill="hold">
                            <p:stCondLst>
                              <p:cond delay="7500"/>
                            </p:stCondLst>
                            <p:childTnLst>
                              <p:par>
                                <p:cTn id="33" presetID="22" presetClass="entr" presetSubtype="4"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2000"/>
                                        <p:tgtEl>
                                          <p:spTgt spid="42"/>
                                        </p:tgtEl>
                                      </p:cBhvr>
                                    </p:animEffect>
                                  </p:childTnLst>
                                </p:cTn>
                              </p:par>
                            </p:childTnLst>
                          </p:cTn>
                        </p:par>
                        <p:par>
                          <p:cTn id="36" fill="hold">
                            <p:stCondLst>
                              <p:cond delay="9500"/>
                            </p:stCondLst>
                            <p:childTnLst>
                              <p:par>
                                <p:cTn id="37" presetID="22" presetClass="entr" presetSubtype="4"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2000"/>
                                        <p:tgtEl>
                                          <p:spTgt spid="34"/>
                                        </p:tgtEl>
                                      </p:cBhvr>
                                    </p:animEffect>
                                  </p:childTnLst>
                                </p:cTn>
                              </p:par>
                            </p:childTnLst>
                          </p:cTn>
                        </p:par>
                        <p:par>
                          <p:cTn id="40" fill="hold">
                            <p:stCondLst>
                              <p:cond delay="11500"/>
                            </p:stCondLst>
                            <p:childTnLst>
                              <p:par>
                                <p:cTn id="41" presetID="22" presetClass="entr" presetSubtype="4"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12000"/>
                            </p:stCondLst>
                            <p:childTnLst>
                              <p:par>
                                <p:cTn id="45" presetID="22" presetClass="entr" presetSubtype="4"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2000"/>
                                        <p:tgtEl>
                                          <p:spTgt spid="41"/>
                                        </p:tgtEl>
                                      </p:cBhvr>
                                    </p:animEffect>
                                  </p:childTnLst>
                                </p:cTn>
                              </p:par>
                            </p:childTnLst>
                          </p:cTn>
                        </p:par>
                        <p:par>
                          <p:cTn id="48" fill="hold">
                            <p:stCondLst>
                              <p:cond delay="14000"/>
                            </p:stCondLst>
                            <p:childTnLst>
                              <p:par>
                                <p:cTn id="49" presetID="2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2000"/>
                                        <p:tgtEl>
                                          <p:spTgt spid="35"/>
                                        </p:tgtEl>
                                      </p:cBhvr>
                                    </p:animEffect>
                                  </p:childTnLst>
                                </p:cTn>
                              </p:par>
                            </p:childTnLst>
                          </p:cTn>
                        </p:par>
                        <p:par>
                          <p:cTn id="52" fill="hold">
                            <p:stCondLst>
                              <p:cond delay="16000"/>
                            </p:stCondLst>
                            <p:childTnLst>
                              <p:par>
                                <p:cTn id="53" presetID="22" presetClass="entr" presetSubtype="4"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childTnLst>
                          </p:cTn>
                        </p:par>
                        <p:par>
                          <p:cTn id="56" fill="hold">
                            <p:stCondLst>
                              <p:cond delay="16500"/>
                            </p:stCondLst>
                            <p:childTnLst>
                              <p:par>
                                <p:cTn id="57" presetID="22" presetClass="entr" presetSubtype="4"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2000"/>
                                        <p:tgtEl>
                                          <p:spTgt spid="44"/>
                                        </p:tgtEl>
                                      </p:cBhvr>
                                    </p:animEffect>
                                  </p:childTnLst>
                                </p:cTn>
                              </p:par>
                            </p:childTnLst>
                          </p:cTn>
                        </p:par>
                        <p:par>
                          <p:cTn id="60" fill="hold">
                            <p:stCondLst>
                              <p:cond delay="1850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2000"/>
                                        <p:tgtEl>
                                          <p:spTgt spid="36"/>
                                        </p:tgtEl>
                                      </p:cBhvr>
                                    </p:animEffect>
                                  </p:childTnLst>
                                </p:cTn>
                              </p:par>
                            </p:childTnLst>
                          </p:cTn>
                        </p:par>
                        <p:par>
                          <p:cTn id="64" fill="hold">
                            <p:stCondLst>
                              <p:cond delay="20500"/>
                            </p:stCondLst>
                            <p:childTnLst>
                              <p:par>
                                <p:cTn id="65" presetID="2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00"/>
                                        <p:tgtEl>
                                          <p:spTgt spid="30"/>
                                        </p:tgtEl>
                                      </p:cBhvr>
                                    </p:animEffect>
                                  </p:childTnLst>
                                </p:cTn>
                              </p:par>
                            </p:childTnLst>
                          </p:cTn>
                        </p:par>
                        <p:par>
                          <p:cTn id="68" fill="hold">
                            <p:stCondLst>
                              <p:cond delay="21000"/>
                            </p:stCondLst>
                            <p:childTnLst>
                              <p:par>
                                <p:cTn id="69" presetID="22" presetClass="entr" presetSubtype="4"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2000"/>
                                        <p:tgtEl>
                                          <p:spTgt spid="43"/>
                                        </p:tgtEl>
                                      </p:cBhvr>
                                    </p:animEffect>
                                  </p:childTnLst>
                                </p:cTn>
                              </p:par>
                            </p:childTnLst>
                          </p:cTn>
                        </p:par>
                        <p:par>
                          <p:cTn id="72" fill="hold">
                            <p:stCondLst>
                              <p:cond delay="23000"/>
                            </p:stCondLst>
                            <p:childTnLst>
                              <p:par>
                                <p:cTn id="73" presetID="22" presetClass="entr" presetSubtype="4"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2000"/>
                                        <p:tgtEl>
                                          <p:spTgt spid="37"/>
                                        </p:tgtEl>
                                      </p:cBhvr>
                                    </p:animEffect>
                                  </p:childTnLst>
                                </p:cTn>
                              </p:par>
                            </p:childTnLst>
                          </p:cTn>
                        </p:par>
                        <p:par>
                          <p:cTn id="76" fill="hold">
                            <p:stCondLst>
                              <p:cond delay="25000"/>
                            </p:stCondLst>
                            <p:childTnLst>
                              <p:par>
                                <p:cTn id="77" presetID="1" presetClass="exit" presetSubtype="0" fill="hold" grpId="1" nodeType="afterEffect">
                                  <p:stCondLst>
                                    <p:cond delay="4000"/>
                                  </p:stCondLst>
                                  <p:childTnLst>
                                    <p:set>
                                      <p:cBhvr>
                                        <p:cTn id="78" dur="1" fill="hold">
                                          <p:stCondLst>
                                            <p:cond delay="0"/>
                                          </p:stCondLst>
                                        </p:cTn>
                                        <p:tgtEl>
                                          <p:spTgt spid="28"/>
                                        </p:tgtEl>
                                        <p:attrNameLst>
                                          <p:attrName>style.visibility</p:attrName>
                                        </p:attrNameLst>
                                      </p:cBhvr>
                                      <p:to>
                                        <p:strVal val="hidden"/>
                                      </p:to>
                                    </p:set>
                                  </p:childTnLst>
                                </p:cTn>
                              </p:par>
                              <p:par>
                                <p:cTn id="79" presetID="1" presetClass="exit" presetSubtype="0" fill="hold" grpId="1" nodeType="withEffect">
                                  <p:stCondLst>
                                    <p:cond delay="4000"/>
                                  </p:stCondLst>
                                  <p:childTnLst>
                                    <p:set>
                                      <p:cBhvr>
                                        <p:cTn id="80" dur="1" fill="hold">
                                          <p:stCondLst>
                                            <p:cond delay="0"/>
                                          </p:stCondLst>
                                        </p:cTn>
                                        <p:tgtEl>
                                          <p:spTgt spid="30"/>
                                        </p:tgtEl>
                                        <p:attrNameLst>
                                          <p:attrName>style.visibility</p:attrName>
                                        </p:attrNameLst>
                                      </p:cBhvr>
                                      <p:to>
                                        <p:strVal val="hidden"/>
                                      </p:to>
                                    </p:set>
                                  </p:childTnLst>
                                </p:cTn>
                              </p:par>
                              <p:par>
                                <p:cTn id="81" presetID="1" presetClass="exit" presetSubtype="0" fill="hold" grpId="1" nodeType="withEffect">
                                  <p:stCondLst>
                                    <p:cond delay="4000"/>
                                  </p:stCondLst>
                                  <p:childTnLst>
                                    <p:set>
                                      <p:cBhvr>
                                        <p:cTn id="82" dur="1" fill="hold">
                                          <p:stCondLst>
                                            <p:cond delay="0"/>
                                          </p:stCondLst>
                                        </p:cTn>
                                        <p:tgtEl>
                                          <p:spTgt spid="29"/>
                                        </p:tgtEl>
                                        <p:attrNameLst>
                                          <p:attrName>style.visibility</p:attrName>
                                        </p:attrNameLst>
                                      </p:cBhvr>
                                      <p:to>
                                        <p:strVal val="hidden"/>
                                      </p:to>
                                    </p:set>
                                  </p:childTnLst>
                                </p:cTn>
                              </p:par>
                              <p:par>
                                <p:cTn id="83" presetID="1" presetClass="exit" presetSubtype="0" fill="hold" grpId="1" nodeType="withEffect">
                                  <p:stCondLst>
                                    <p:cond delay="4000"/>
                                  </p:stCondLst>
                                  <p:childTnLst>
                                    <p:set>
                                      <p:cBhvr>
                                        <p:cTn id="84" dur="1" fill="hold">
                                          <p:stCondLst>
                                            <p:cond delay="0"/>
                                          </p:stCondLst>
                                        </p:cTn>
                                        <p:tgtEl>
                                          <p:spTgt spid="27"/>
                                        </p:tgtEl>
                                        <p:attrNameLst>
                                          <p:attrName>style.visibility</p:attrName>
                                        </p:attrNameLst>
                                      </p:cBhvr>
                                      <p:to>
                                        <p:strVal val="hidden"/>
                                      </p:to>
                                    </p:set>
                                  </p:childTnLst>
                                </p:cTn>
                              </p:par>
                              <p:par>
                                <p:cTn id="85" presetID="1" presetClass="exit" presetSubtype="0" fill="hold" grpId="1" nodeType="withEffect">
                                  <p:stCondLst>
                                    <p:cond delay="4000"/>
                                  </p:stCondLst>
                                  <p:childTnLst>
                                    <p:set>
                                      <p:cBhvr>
                                        <p:cTn id="86" dur="1" fill="hold">
                                          <p:stCondLst>
                                            <p:cond delay="0"/>
                                          </p:stCondLst>
                                        </p:cTn>
                                        <p:tgtEl>
                                          <p:spTgt spid="42"/>
                                        </p:tgtEl>
                                        <p:attrNameLst>
                                          <p:attrName>style.visibility</p:attrName>
                                        </p:attrNameLst>
                                      </p:cBhvr>
                                      <p:to>
                                        <p:strVal val="hidden"/>
                                      </p:to>
                                    </p:set>
                                  </p:childTnLst>
                                </p:cTn>
                              </p:par>
                              <p:par>
                                <p:cTn id="87" presetID="1" presetClass="exit" presetSubtype="0" fill="hold" grpId="1" nodeType="withEffect">
                                  <p:stCondLst>
                                    <p:cond delay="4000"/>
                                  </p:stCondLst>
                                  <p:childTnLst>
                                    <p:set>
                                      <p:cBhvr>
                                        <p:cTn id="88" dur="1" fill="hold">
                                          <p:stCondLst>
                                            <p:cond delay="0"/>
                                          </p:stCondLst>
                                        </p:cTn>
                                        <p:tgtEl>
                                          <p:spTgt spid="34"/>
                                        </p:tgtEl>
                                        <p:attrNameLst>
                                          <p:attrName>style.visibility</p:attrName>
                                        </p:attrNameLst>
                                      </p:cBhvr>
                                      <p:to>
                                        <p:strVal val="hidden"/>
                                      </p:to>
                                    </p:set>
                                  </p:childTnLst>
                                </p:cTn>
                              </p:par>
                              <p:par>
                                <p:cTn id="89" presetID="1" presetClass="exit" presetSubtype="0" fill="hold" grpId="1" nodeType="withEffect">
                                  <p:stCondLst>
                                    <p:cond delay="4000"/>
                                  </p:stCondLst>
                                  <p:childTnLst>
                                    <p:set>
                                      <p:cBhvr>
                                        <p:cTn id="90" dur="1" fill="hold">
                                          <p:stCondLst>
                                            <p:cond delay="0"/>
                                          </p:stCondLst>
                                        </p:cTn>
                                        <p:tgtEl>
                                          <p:spTgt spid="41"/>
                                        </p:tgtEl>
                                        <p:attrNameLst>
                                          <p:attrName>style.visibility</p:attrName>
                                        </p:attrNameLst>
                                      </p:cBhvr>
                                      <p:to>
                                        <p:strVal val="hidden"/>
                                      </p:to>
                                    </p:set>
                                  </p:childTnLst>
                                </p:cTn>
                              </p:par>
                              <p:par>
                                <p:cTn id="91" presetID="1" presetClass="exit" presetSubtype="0" fill="hold" grpId="1" nodeType="withEffect">
                                  <p:stCondLst>
                                    <p:cond delay="4000"/>
                                  </p:stCondLst>
                                  <p:childTnLst>
                                    <p:set>
                                      <p:cBhvr>
                                        <p:cTn id="92" dur="1" fill="hold">
                                          <p:stCondLst>
                                            <p:cond delay="0"/>
                                          </p:stCondLst>
                                        </p:cTn>
                                        <p:tgtEl>
                                          <p:spTgt spid="35"/>
                                        </p:tgtEl>
                                        <p:attrNameLst>
                                          <p:attrName>style.visibility</p:attrName>
                                        </p:attrNameLst>
                                      </p:cBhvr>
                                      <p:to>
                                        <p:strVal val="hidden"/>
                                      </p:to>
                                    </p:set>
                                  </p:childTnLst>
                                </p:cTn>
                              </p:par>
                              <p:par>
                                <p:cTn id="93" presetID="1" presetClass="exit" presetSubtype="0" fill="hold" grpId="1" nodeType="withEffect">
                                  <p:stCondLst>
                                    <p:cond delay="4000"/>
                                  </p:stCondLst>
                                  <p:childTnLst>
                                    <p:set>
                                      <p:cBhvr>
                                        <p:cTn id="94" dur="1" fill="hold">
                                          <p:stCondLst>
                                            <p:cond delay="0"/>
                                          </p:stCondLst>
                                        </p:cTn>
                                        <p:tgtEl>
                                          <p:spTgt spid="44"/>
                                        </p:tgtEl>
                                        <p:attrNameLst>
                                          <p:attrName>style.visibility</p:attrName>
                                        </p:attrNameLst>
                                      </p:cBhvr>
                                      <p:to>
                                        <p:strVal val="hidden"/>
                                      </p:to>
                                    </p:set>
                                  </p:childTnLst>
                                </p:cTn>
                              </p:par>
                              <p:par>
                                <p:cTn id="95" presetID="1" presetClass="exit" presetSubtype="0" fill="hold" grpId="1" nodeType="withEffect">
                                  <p:stCondLst>
                                    <p:cond delay="4000"/>
                                  </p:stCondLst>
                                  <p:childTnLst>
                                    <p:set>
                                      <p:cBhvr>
                                        <p:cTn id="96" dur="1" fill="hold">
                                          <p:stCondLst>
                                            <p:cond delay="0"/>
                                          </p:stCondLst>
                                        </p:cTn>
                                        <p:tgtEl>
                                          <p:spTgt spid="36"/>
                                        </p:tgtEl>
                                        <p:attrNameLst>
                                          <p:attrName>style.visibility</p:attrName>
                                        </p:attrNameLst>
                                      </p:cBhvr>
                                      <p:to>
                                        <p:strVal val="hidden"/>
                                      </p:to>
                                    </p:set>
                                  </p:childTnLst>
                                </p:cTn>
                              </p:par>
                              <p:par>
                                <p:cTn id="97" presetID="1" presetClass="exit" presetSubtype="0" fill="hold" grpId="1" nodeType="withEffect">
                                  <p:stCondLst>
                                    <p:cond delay="4000"/>
                                  </p:stCondLst>
                                  <p:childTnLst>
                                    <p:set>
                                      <p:cBhvr>
                                        <p:cTn id="98" dur="1" fill="hold">
                                          <p:stCondLst>
                                            <p:cond delay="0"/>
                                          </p:stCondLst>
                                        </p:cTn>
                                        <p:tgtEl>
                                          <p:spTgt spid="43"/>
                                        </p:tgtEl>
                                        <p:attrNameLst>
                                          <p:attrName>style.visibility</p:attrName>
                                        </p:attrNameLst>
                                      </p:cBhvr>
                                      <p:to>
                                        <p:strVal val="hidden"/>
                                      </p:to>
                                    </p:set>
                                  </p:childTnLst>
                                </p:cTn>
                              </p:par>
                              <p:par>
                                <p:cTn id="99" presetID="1" presetClass="exit" presetSubtype="0" fill="hold" grpId="1" nodeType="withEffect">
                                  <p:stCondLst>
                                    <p:cond delay="4000"/>
                                  </p:stCondLst>
                                  <p:childTnLst>
                                    <p:set>
                                      <p:cBhvr>
                                        <p:cTn id="100" dur="1" fill="hold">
                                          <p:stCondLst>
                                            <p:cond delay="0"/>
                                          </p:stCondLst>
                                        </p:cTn>
                                        <p:tgtEl>
                                          <p:spTgt spid="37"/>
                                        </p:tgtEl>
                                        <p:attrNameLst>
                                          <p:attrName>style.visibility</p:attrName>
                                        </p:attrNameLst>
                                      </p:cBhvr>
                                      <p:to>
                                        <p:strVal val="hidden"/>
                                      </p:to>
                                    </p:set>
                                  </p:childTnLst>
                                </p:cTn>
                              </p:par>
                            </p:childTnLst>
                          </p:cTn>
                        </p:par>
                        <p:par>
                          <p:cTn id="101" fill="hold">
                            <p:stCondLst>
                              <p:cond delay="29000"/>
                            </p:stCondLst>
                            <p:childTnLst>
                              <p:par>
                                <p:cTn id="102" presetID="22" presetClass="entr" presetSubtype="4"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down)">
                                      <p:cBhvr>
                                        <p:cTn id="104" dur="500"/>
                                        <p:tgtEl>
                                          <p:spTgt spid="31"/>
                                        </p:tgtEl>
                                      </p:cBhvr>
                                    </p:animEffect>
                                  </p:childTnLst>
                                </p:cTn>
                              </p:par>
                            </p:childTnLst>
                          </p:cTn>
                        </p:par>
                        <p:par>
                          <p:cTn id="105" fill="hold">
                            <p:stCondLst>
                              <p:cond delay="29500"/>
                            </p:stCondLst>
                            <p:childTnLst>
                              <p:par>
                                <p:cTn id="106" presetID="22" presetClass="entr" presetSubtype="4"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down)">
                                      <p:cBhvr>
                                        <p:cTn id="108" dur="2000"/>
                                        <p:tgtEl>
                                          <p:spTgt spid="47"/>
                                        </p:tgtEl>
                                      </p:cBhvr>
                                    </p:animEffect>
                                  </p:childTnLst>
                                </p:cTn>
                              </p:par>
                            </p:childTnLst>
                          </p:cTn>
                        </p:par>
                        <p:par>
                          <p:cTn id="109" fill="hold">
                            <p:stCondLst>
                              <p:cond delay="31500"/>
                            </p:stCondLst>
                            <p:childTnLst>
                              <p:par>
                                <p:cTn id="110" presetID="22" presetClass="entr" presetSubtype="4" fill="hold" grpId="0"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down)">
                                      <p:cBhvr>
                                        <p:cTn id="112" dur="2000"/>
                                        <p:tgtEl>
                                          <p:spTgt spid="38"/>
                                        </p:tgtEl>
                                      </p:cBhvr>
                                    </p:animEffect>
                                  </p:childTnLst>
                                </p:cTn>
                              </p:par>
                            </p:childTnLst>
                          </p:cTn>
                        </p:par>
                        <p:par>
                          <p:cTn id="113" fill="hold">
                            <p:stCondLst>
                              <p:cond delay="33500"/>
                            </p:stCondLst>
                            <p:childTnLst>
                              <p:par>
                                <p:cTn id="114" presetID="22" presetClass="entr" presetSubtype="4"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wipe(down)">
                                      <p:cBhvr>
                                        <p:cTn id="116" dur="500"/>
                                        <p:tgtEl>
                                          <p:spTgt spid="51"/>
                                        </p:tgtEl>
                                      </p:cBhvr>
                                    </p:animEffect>
                                  </p:childTnLst>
                                </p:cTn>
                              </p:par>
                            </p:childTnLst>
                          </p:cTn>
                        </p:par>
                        <p:par>
                          <p:cTn id="117" fill="hold">
                            <p:stCondLst>
                              <p:cond delay="34000"/>
                            </p:stCondLst>
                            <p:childTnLst>
                              <p:par>
                                <p:cTn id="118" presetID="22" presetClass="entr" presetSubtype="4" fill="hold" grpId="0" nodeType="after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down)">
                                      <p:cBhvr>
                                        <p:cTn id="120" dur="500"/>
                                        <p:tgtEl>
                                          <p:spTgt spid="52"/>
                                        </p:tgtEl>
                                      </p:cBhvr>
                                    </p:animEffect>
                                  </p:childTnLst>
                                </p:cTn>
                              </p:par>
                            </p:childTnLst>
                          </p:cTn>
                        </p:par>
                        <p:par>
                          <p:cTn id="121" fill="hold">
                            <p:stCondLst>
                              <p:cond delay="34500"/>
                            </p:stCondLst>
                            <p:childTnLst>
                              <p:par>
                                <p:cTn id="122" presetID="22" presetClass="entr" presetSubtype="4" fill="hold" grpId="0" nodeType="afterEffect">
                                  <p:stCondLst>
                                    <p:cond delay="2000"/>
                                  </p:stCondLst>
                                  <p:childTnLst>
                                    <p:set>
                                      <p:cBhvr>
                                        <p:cTn id="123" dur="1" fill="hold">
                                          <p:stCondLst>
                                            <p:cond delay="0"/>
                                          </p:stCondLst>
                                        </p:cTn>
                                        <p:tgtEl>
                                          <p:spTgt spid="32"/>
                                        </p:tgtEl>
                                        <p:attrNameLst>
                                          <p:attrName>style.visibility</p:attrName>
                                        </p:attrNameLst>
                                      </p:cBhvr>
                                      <p:to>
                                        <p:strVal val="visible"/>
                                      </p:to>
                                    </p:set>
                                    <p:animEffect transition="in" filter="wipe(down)">
                                      <p:cBhvr>
                                        <p:cTn id="124" dur="500"/>
                                        <p:tgtEl>
                                          <p:spTgt spid="32"/>
                                        </p:tgtEl>
                                      </p:cBhvr>
                                    </p:animEffect>
                                  </p:childTnLst>
                                </p:cTn>
                              </p:par>
                            </p:childTnLst>
                          </p:cTn>
                        </p:par>
                        <p:par>
                          <p:cTn id="125" fill="hold">
                            <p:stCondLst>
                              <p:cond delay="37000"/>
                            </p:stCondLst>
                            <p:childTnLst>
                              <p:par>
                                <p:cTn id="126" presetID="2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wipe(down)">
                                      <p:cBhvr>
                                        <p:cTn id="128" dur="2000"/>
                                        <p:tgtEl>
                                          <p:spTgt spid="48"/>
                                        </p:tgtEl>
                                      </p:cBhvr>
                                    </p:animEffect>
                                  </p:childTnLst>
                                </p:cTn>
                              </p:par>
                            </p:childTnLst>
                          </p:cTn>
                        </p:par>
                        <p:par>
                          <p:cTn id="129" fill="hold">
                            <p:stCondLst>
                              <p:cond delay="39000"/>
                            </p:stCondLst>
                            <p:childTnLst>
                              <p:par>
                                <p:cTn id="130" presetID="22" presetClass="entr" presetSubtype="4" fill="hold" grpId="0" nodeType="after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down)">
                                      <p:cBhvr>
                                        <p:cTn id="132" dur="2000"/>
                                        <p:tgtEl>
                                          <p:spTgt spid="39"/>
                                        </p:tgtEl>
                                      </p:cBhvr>
                                    </p:animEffect>
                                  </p:childTnLst>
                                </p:cTn>
                              </p:par>
                            </p:childTnLst>
                          </p:cTn>
                        </p:par>
                        <p:par>
                          <p:cTn id="133" fill="hold">
                            <p:stCondLst>
                              <p:cond delay="41000"/>
                            </p:stCondLst>
                            <p:childTnLst>
                              <p:par>
                                <p:cTn id="134" presetID="22" presetClass="entr" presetSubtype="4" fill="hold" grpId="0" nodeType="afterEffect">
                                  <p:stCondLst>
                                    <p:cond delay="0"/>
                                  </p:stCondLst>
                                  <p:childTnLst>
                                    <p:set>
                                      <p:cBhvr>
                                        <p:cTn id="135" dur="1" fill="hold">
                                          <p:stCondLst>
                                            <p:cond delay="0"/>
                                          </p:stCondLst>
                                        </p:cTn>
                                        <p:tgtEl>
                                          <p:spTgt spid="53"/>
                                        </p:tgtEl>
                                        <p:attrNameLst>
                                          <p:attrName>style.visibility</p:attrName>
                                        </p:attrNameLst>
                                      </p:cBhvr>
                                      <p:to>
                                        <p:strVal val="visible"/>
                                      </p:to>
                                    </p:set>
                                    <p:animEffect transition="in" filter="wipe(down)">
                                      <p:cBhvr>
                                        <p:cTn id="136" dur="500"/>
                                        <p:tgtEl>
                                          <p:spTgt spid="53"/>
                                        </p:tgtEl>
                                      </p:cBhvr>
                                    </p:animEffect>
                                  </p:childTnLst>
                                </p:cTn>
                              </p:par>
                            </p:childTnLst>
                          </p:cTn>
                        </p:par>
                        <p:par>
                          <p:cTn id="137" fill="hold">
                            <p:stCondLst>
                              <p:cond delay="41500"/>
                            </p:stCondLst>
                            <p:childTnLst>
                              <p:par>
                                <p:cTn id="138" presetID="22" presetClass="entr" presetSubtype="4" fill="hold" grpId="0" nodeType="after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wipe(down)">
                                      <p:cBhvr>
                                        <p:cTn id="140" dur="500"/>
                                        <p:tgtEl>
                                          <p:spTgt spid="54"/>
                                        </p:tgtEl>
                                      </p:cBhvr>
                                    </p:animEffect>
                                  </p:childTnLst>
                                </p:cTn>
                              </p:par>
                            </p:childTnLst>
                          </p:cTn>
                        </p:par>
                        <p:par>
                          <p:cTn id="141" fill="hold">
                            <p:stCondLst>
                              <p:cond delay="42000"/>
                            </p:stCondLst>
                            <p:childTnLst>
                              <p:par>
                                <p:cTn id="142" presetID="22" presetClass="entr" presetSubtype="4" fill="hold" grpId="0" nodeType="afterEffect">
                                  <p:stCondLst>
                                    <p:cond delay="2000"/>
                                  </p:stCondLst>
                                  <p:childTnLst>
                                    <p:set>
                                      <p:cBhvr>
                                        <p:cTn id="143" dur="1" fill="hold">
                                          <p:stCondLst>
                                            <p:cond delay="0"/>
                                          </p:stCondLst>
                                        </p:cTn>
                                        <p:tgtEl>
                                          <p:spTgt spid="33"/>
                                        </p:tgtEl>
                                        <p:attrNameLst>
                                          <p:attrName>style.visibility</p:attrName>
                                        </p:attrNameLst>
                                      </p:cBhvr>
                                      <p:to>
                                        <p:strVal val="visible"/>
                                      </p:to>
                                    </p:set>
                                    <p:animEffect transition="in" filter="wipe(down)">
                                      <p:cBhvr>
                                        <p:cTn id="144" dur="500"/>
                                        <p:tgtEl>
                                          <p:spTgt spid="33"/>
                                        </p:tgtEl>
                                      </p:cBhvr>
                                    </p:animEffect>
                                  </p:childTnLst>
                                </p:cTn>
                              </p:par>
                            </p:childTnLst>
                          </p:cTn>
                        </p:par>
                        <p:par>
                          <p:cTn id="145" fill="hold">
                            <p:stCondLst>
                              <p:cond delay="44500"/>
                            </p:stCondLst>
                            <p:childTnLst>
                              <p:par>
                                <p:cTn id="146" presetID="22" presetClass="entr" presetSubtype="4" fill="hold" grpId="0" nodeType="afterEffect">
                                  <p:stCondLst>
                                    <p:cond delay="0"/>
                                  </p:stCondLst>
                                  <p:childTnLst>
                                    <p:set>
                                      <p:cBhvr>
                                        <p:cTn id="147" dur="1" fill="hold">
                                          <p:stCondLst>
                                            <p:cond delay="0"/>
                                          </p:stCondLst>
                                        </p:cTn>
                                        <p:tgtEl>
                                          <p:spTgt spid="49"/>
                                        </p:tgtEl>
                                        <p:attrNameLst>
                                          <p:attrName>style.visibility</p:attrName>
                                        </p:attrNameLst>
                                      </p:cBhvr>
                                      <p:to>
                                        <p:strVal val="visible"/>
                                      </p:to>
                                    </p:set>
                                    <p:animEffect transition="in" filter="wipe(down)">
                                      <p:cBhvr>
                                        <p:cTn id="148" dur="2000"/>
                                        <p:tgtEl>
                                          <p:spTgt spid="49"/>
                                        </p:tgtEl>
                                      </p:cBhvr>
                                    </p:animEffect>
                                  </p:childTnLst>
                                </p:cTn>
                              </p:par>
                            </p:childTnLst>
                          </p:cTn>
                        </p:par>
                        <p:par>
                          <p:cTn id="149" fill="hold">
                            <p:stCondLst>
                              <p:cond delay="46500"/>
                            </p:stCondLst>
                            <p:childTnLst>
                              <p:par>
                                <p:cTn id="150" presetID="22" presetClass="entr" presetSubtype="4"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down)">
                                      <p:cBhvr>
                                        <p:cTn id="152" dur="2000"/>
                                        <p:tgtEl>
                                          <p:spTgt spid="40"/>
                                        </p:tgtEl>
                                      </p:cBhvr>
                                    </p:animEffect>
                                  </p:childTnLst>
                                </p:cTn>
                              </p:par>
                            </p:childTnLst>
                          </p:cTn>
                        </p:par>
                        <p:par>
                          <p:cTn id="153" fill="hold">
                            <p:stCondLst>
                              <p:cond delay="48500"/>
                            </p:stCondLst>
                            <p:childTnLst>
                              <p:par>
                                <p:cTn id="154" presetID="22" presetClass="entr" presetSubtype="4" fill="hold" grpId="0" nodeType="after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wipe(down)">
                                      <p:cBhvr>
                                        <p:cTn id="156" dur="500"/>
                                        <p:tgtEl>
                                          <p:spTgt spid="55"/>
                                        </p:tgtEl>
                                      </p:cBhvr>
                                    </p:animEffect>
                                  </p:childTnLst>
                                </p:cTn>
                              </p:par>
                            </p:childTnLst>
                          </p:cTn>
                        </p:par>
                        <p:par>
                          <p:cTn id="157" fill="hold">
                            <p:stCondLst>
                              <p:cond delay="49000"/>
                            </p:stCondLst>
                            <p:childTnLst>
                              <p:par>
                                <p:cTn id="158" presetID="22" presetClass="entr" presetSubtype="4" fill="hold" grpId="0" nodeType="after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wipe(down)">
                                      <p:cBhvr>
                                        <p:cTn id="16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Graphic spid="27" grpId="0">
        <p:bldAsOne/>
      </p:bldGraphic>
      <p:bldGraphic spid="27" grpId="1">
        <p:bldAsOne/>
      </p:bldGraphic>
      <p:bldGraphic spid="28" grpId="0">
        <p:bldAsOne/>
      </p:bldGraphic>
      <p:bldGraphic spid="28" grpId="1">
        <p:bldAsOne/>
      </p:bldGraphic>
      <p:bldGraphic spid="29" grpId="0">
        <p:bldAsOne/>
      </p:bldGraphic>
      <p:bldGraphic spid="29" grpId="1">
        <p:bldAsOne/>
      </p:bldGraphic>
      <p:bldGraphic spid="30" grpId="0">
        <p:bldAsOne/>
      </p:bldGraphic>
      <p:bldGraphic spid="30" grpId="1">
        <p:bldAsOne/>
      </p:bldGraphic>
      <p:bldGraphic spid="31" grpId="0">
        <p:bldAsOne/>
      </p:bldGraphic>
      <p:bldGraphic spid="32" grpId="0">
        <p:bldAsOne/>
      </p:bldGraphic>
      <p:bldGraphic spid="33" grpId="0">
        <p:bldAsOne/>
      </p:bldGraphic>
      <p:bldP spid="34" grpId="0"/>
      <p:bldP spid="34" grpId="1"/>
      <p:bldP spid="35" grpId="0"/>
      <p:bldP spid="35" grpId="1"/>
      <p:bldP spid="36" grpId="0"/>
      <p:bldP spid="36" grpId="1"/>
      <p:bldP spid="37" grpId="0"/>
      <p:bldP spid="37" grpId="1"/>
      <p:bldP spid="38" grpId="0"/>
      <p:bldP spid="39" grpId="0"/>
      <p:bldP spid="40" grpId="0"/>
      <p:bldP spid="41" grpId="0" animBg="1"/>
      <p:bldP spid="41" grpId="1" animBg="1"/>
      <p:bldP spid="42" grpId="0" animBg="1"/>
      <p:bldP spid="42" grpId="1" animBg="1"/>
      <p:bldP spid="43" grpId="0" animBg="1"/>
      <p:bldP spid="43" grpId="1" animBg="1"/>
      <p:bldP spid="44" grpId="0" animBg="1"/>
      <p:bldP spid="44" grpId="1" animBg="1"/>
      <p:bldP spid="47" grpId="0" animBg="1"/>
      <p:bldP spid="48" grpId="0" animBg="1"/>
      <p:bldP spid="49" grpId="0" animBg="1"/>
      <p:bldP spid="51" grpId="0"/>
      <p:bldP spid="52"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0" name="图片 19" descr="便条纸2.png"/>
          <p:cNvPicPr>
            <a:picLocks noChangeAspect="1"/>
          </p:cNvPicPr>
          <p:nvPr/>
        </p:nvPicPr>
        <p:blipFill>
          <a:blip r:embed="rId3" cstate="print"/>
          <a:srcRect/>
          <a:stretch>
            <a:fillRect/>
          </a:stretch>
        </p:blipFill>
        <p:spPr bwMode="auto">
          <a:xfrm>
            <a:off x="755650" y="1125538"/>
            <a:ext cx="7416800" cy="5256212"/>
          </a:xfrm>
          <a:prstGeom prst="rect">
            <a:avLst/>
          </a:prstGeom>
          <a:noFill/>
          <a:ln w="9525">
            <a:noFill/>
            <a:miter lim="800000"/>
            <a:headEnd/>
            <a:tailEnd/>
          </a:ln>
        </p:spPr>
      </p:pic>
      <p:grpSp>
        <p:nvGrpSpPr>
          <p:cNvPr id="2" name="组合 33"/>
          <p:cNvGrpSpPr>
            <a:grpSpLocks/>
          </p:cNvGrpSpPr>
          <p:nvPr/>
        </p:nvGrpSpPr>
        <p:grpSpPr bwMode="auto">
          <a:xfrm>
            <a:off x="1446213" y="1268413"/>
            <a:ext cx="6221412" cy="4757737"/>
            <a:chOff x="1445421" y="1321604"/>
            <a:chExt cx="6222589" cy="4555668"/>
          </a:xfrm>
        </p:grpSpPr>
        <p:pic>
          <p:nvPicPr>
            <p:cNvPr id="28704" name="图片 13" descr="1330731211775.jpeg"/>
            <p:cNvPicPr>
              <a:picLocks noChangeAspect="1"/>
            </p:cNvPicPr>
            <p:nvPr/>
          </p:nvPicPr>
          <p:blipFill>
            <a:blip r:embed="rId4" cstate="print"/>
            <a:srcRect/>
            <a:stretch>
              <a:fillRect/>
            </a:stretch>
          </p:blipFill>
          <p:spPr bwMode="auto">
            <a:xfrm>
              <a:off x="1547645" y="1772816"/>
              <a:ext cx="6120365" cy="4104456"/>
            </a:xfrm>
            <a:prstGeom prst="rect">
              <a:avLst/>
            </a:prstGeom>
            <a:noFill/>
            <a:ln w="9525">
              <a:noFill/>
              <a:miter lim="800000"/>
              <a:headEnd/>
              <a:tailEnd/>
            </a:ln>
          </p:spPr>
        </p:pic>
        <p:sp>
          <p:nvSpPr>
            <p:cNvPr id="28705" name="矩形 10"/>
            <p:cNvSpPr>
              <a:spLocks noChangeArrowheads="1"/>
            </p:cNvSpPr>
            <p:nvPr/>
          </p:nvSpPr>
          <p:spPr bwMode="auto">
            <a:xfrm>
              <a:off x="1445421" y="1321604"/>
              <a:ext cx="4134465" cy="523220"/>
            </a:xfrm>
            <a:prstGeom prst="rect">
              <a:avLst/>
            </a:prstGeom>
            <a:noFill/>
            <a:ln w="9525">
              <a:noFill/>
              <a:miter lim="800000"/>
              <a:headEnd/>
              <a:tailEnd/>
            </a:ln>
          </p:spPr>
          <p:txBody>
            <a:bodyPr wrap="none">
              <a:spAutoFit/>
            </a:bodyPr>
            <a:lstStyle/>
            <a:p>
              <a:r>
                <a:rPr lang="zh-CN" altLang="zh-CN" sz="2800">
                  <a:latin typeface="Calibri" pitchFamily="34" charset="0"/>
                </a:rPr>
                <a:t>更加注重保障和改善民生</a:t>
              </a:r>
              <a:endParaRPr lang="zh-CN" altLang="en-US" sz="2800">
                <a:latin typeface="Calibri" pitchFamily="34" charset="0"/>
              </a:endParaRPr>
            </a:p>
          </p:txBody>
        </p:sp>
      </p:grpSp>
      <p:grpSp>
        <p:nvGrpSpPr>
          <p:cNvPr id="3" name="组合 34"/>
          <p:cNvGrpSpPr>
            <a:grpSpLocks/>
          </p:cNvGrpSpPr>
          <p:nvPr/>
        </p:nvGrpSpPr>
        <p:grpSpPr bwMode="auto">
          <a:xfrm>
            <a:off x="1403350" y="1190625"/>
            <a:ext cx="6337300" cy="4759325"/>
            <a:chOff x="1187624" y="1321604"/>
            <a:chExt cx="6336379" cy="4555669"/>
          </a:xfrm>
        </p:grpSpPr>
        <p:pic>
          <p:nvPicPr>
            <p:cNvPr id="28702" name="图片 14" descr="00115b35f5010e9a5efa01.jpg"/>
            <p:cNvPicPr>
              <a:picLocks noChangeAspect="1"/>
            </p:cNvPicPr>
            <p:nvPr/>
          </p:nvPicPr>
          <p:blipFill>
            <a:blip r:embed="rId5" cstate="print"/>
            <a:srcRect/>
            <a:stretch>
              <a:fillRect/>
            </a:stretch>
          </p:blipFill>
          <p:spPr bwMode="auto">
            <a:xfrm>
              <a:off x="1331634" y="1772817"/>
              <a:ext cx="6192369" cy="4104456"/>
            </a:xfrm>
            <a:prstGeom prst="rect">
              <a:avLst/>
            </a:prstGeom>
            <a:noFill/>
            <a:ln w="9525">
              <a:noFill/>
              <a:miter lim="800000"/>
              <a:headEnd/>
              <a:tailEnd/>
            </a:ln>
          </p:spPr>
        </p:pic>
        <p:sp>
          <p:nvSpPr>
            <p:cNvPr id="28703" name="矩形 15"/>
            <p:cNvSpPr>
              <a:spLocks noChangeArrowheads="1"/>
            </p:cNvSpPr>
            <p:nvPr/>
          </p:nvSpPr>
          <p:spPr bwMode="auto">
            <a:xfrm>
              <a:off x="1187624" y="1321604"/>
              <a:ext cx="2339102" cy="523220"/>
            </a:xfrm>
            <a:prstGeom prst="rect">
              <a:avLst/>
            </a:prstGeom>
            <a:noFill/>
            <a:ln w="9525">
              <a:noFill/>
              <a:miter lim="800000"/>
              <a:headEnd/>
              <a:tailEnd/>
            </a:ln>
          </p:spPr>
          <p:txBody>
            <a:bodyPr wrap="none">
              <a:spAutoFit/>
            </a:bodyPr>
            <a:lstStyle/>
            <a:p>
              <a:r>
                <a:rPr lang="zh-CN" altLang="zh-CN" sz="2800">
                  <a:latin typeface="Calibri" pitchFamily="34" charset="0"/>
                </a:rPr>
                <a:t>深化节能减排</a:t>
              </a:r>
              <a:endParaRPr lang="zh-CN" altLang="en-US" sz="2800">
                <a:latin typeface="Calibri" pitchFamily="34" charset="0"/>
              </a:endParaRPr>
            </a:p>
          </p:txBody>
        </p:sp>
      </p:grpSp>
      <p:grpSp>
        <p:nvGrpSpPr>
          <p:cNvPr id="4" name="组合 35"/>
          <p:cNvGrpSpPr>
            <a:grpSpLocks/>
          </p:cNvGrpSpPr>
          <p:nvPr/>
        </p:nvGrpSpPr>
        <p:grpSpPr bwMode="auto">
          <a:xfrm>
            <a:off x="1476375" y="1211263"/>
            <a:ext cx="6264275" cy="4738687"/>
            <a:chOff x="1187624" y="1340768"/>
            <a:chExt cx="6264374" cy="4536504"/>
          </a:xfrm>
        </p:grpSpPr>
        <p:pic>
          <p:nvPicPr>
            <p:cNvPr id="28700" name="图片 16" descr="002564c0c07310248a9f07.jpg"/>
            <p:cNvPicPr>
              <a:picLocks noChangeAspect="1"/>
            </p:cNvPicPr>
            <p:nvPr/>
          </p:nvPicPr>
          <p:blipFill>
            <a:blip r:embed="rId6" cstate="print"/>
            <a:srcRect/>
            <a:stretch>
              <a:fillRect/>
            </a:stretch>
          </p:blipFill>
          <p:spPr bwMode="auto">
            <a:xfrm>
              <a:off x="1259632" y="1772816"/>
              <a:ext cx="6192366" cy="4104456"/>
            </a:xfrm>
            <a:prstGeom prst="rect">
              <a:avLst/>
            </a:prstGeom>
            <a:noFill/>
            <a:ln w="9525">
              <a:noFill/>
              <a:miter lim="800000"/>
              <a:headEnd/>
              <a:tailEnd/>
            </a:ln>
          </p:spPr>
        </p:pic>
        <p:sp>
          <p:nvSpPr>
            <p:cNvPr id="28701" name="矩形 17"/>
            <p:cNvSpPr>
              <a:spLocks noChangeArrowheads="1"/>
            </p:cNvSpPr>
            <p:nvPr/>
          </p:nvSpPr>
          <p:spPr bwMode="auto">
            <a:xfrm>
              <a:off x="1187624" y="1340768"/>
              <a:ext cx="4752528" cy="523220"/>
            </a:xfrm>
            <a:prstGeom prst="rect">
              <a:avLst/>
            </a:prstGeom>
            <a:noFill/>
            <a:ln w="9525">
              <a:noFill/>
              <a:miter lim="800000"/>
              <a:headEnd/>
              <a:tailEnd/>
            </a:ln>
          </p:spPr>
          <p:txBody>
            <a:bodyPr>
              <a:spAutoFit/>
            </a:bodyPr>
            <a:lstStyle/>
            <a:p>
              <a:r>
                <a:rPr lang="zh-CN" altLang="zh-CN" sz="2800">
                  <a:latin typeface="Calibri" pitchFamily="34" charset="0"/>
                </a:rPr>
                <a:t>切实加强农村环境综合整治</a:t>
              </a:r>
              <a:endParaRPr lang="zh-CN" altLang="en-US" sz="2800">
                <a:latin typeface="Calibri" pitchFamily="34" charset="0"/>
              </a:endParaRPr>
            </a:p>
          </p:txBody>
        </p:sp>
      </p:grpSp>
      <p:grpSp>
        <p:nvGrpSpPr>
          <p:cNvPr id="5" name="组合 36"/>
          <p:cNvGrpSpPr>
            <a:grpSpLocks/>
          </p:cNvGrpSpPr>
          <p:nvPr/>
        </p:nvGrpSpPr>
        <p:grpSpPr bwMode="auto">
          <a:xfrm>
            <a:off x="1403350" y="1341438"/>
            <a:ext cx="6697663" cy="4737100"/>
            <a:chOff x="1259632" y="1340768"/>
            <a:chExt cx="6696744" cy="4536504"/>
          </a:xfrm>
        </p:grpSpPr>
        <p:pic>
          <p:nvPicPr>
            <p:cNvPr id="28698" name="图片 20" descr="W020110307344267134221.jpg"/>
            <p:cNvPicPr>
              <a:picLocks noChangeAspect="1"/>
            </p:cNvPicPr>
            <p:nvPr/>
          </p:nvPicPr>
          <p:blipFill>
            <a:blip r:embed="rId7" cstate="print"/>
            <a:srcRect/>
            <a:stretch>
              <a:fillRect/>
            </a:stretch>
          </p:blipFill>
          <p:spPr bwMode="auto">
            <a:xfrm>
              <a:off x="1259632" y="1772816"/>
              <a:ext cx="6191839" cy="4104456"/>
            </a:xfrm>
            <a:prstGeom prst="rect">
              <a:avLst/>
            </a:prstGeom>
            <a:noFill/>
            <a:ln w="9525">
              <a:noFill/>
              <a:miter lim="800000"/>
              <a:headEnd/>
              <a:tailEnd/>
            </a:ln>
          </p:spPr>
        </p:pic>
        <p:sp>
          <p:nvSpPr>
            <p:cNvPr id="28699" name="矩形 18"/>
            <p:cNvSpPr>
              <a:spLocks noChangeArrowheads="1"/>
            </p:cNvSpPr>
            <p:nvPr/>
          </p:nvSpPr>
          <p:spPr bwMode="auto">
            <a:xfrm>
              <a:off x="1259632" y="1340768"/>
              <a:ext cx="6696744" cy="523220"/>
            </a:xfrm>
            <a:prstGeom prst="rect">
              <a:avLst/>
            </a:prstGeom>
            <a:noFill/>
            <a:ln w="9525">
              <a:noFill/>
              <a:miter lim="800000"/>
              <a:headEnd/>
              <a:tailEnd/>
            </a:ln>
          </p:spPr>
          <p:txBody>
            <a:bodyPr>
              <a:spAutoFit/>
            </a:bodyPr>
            <a:lstStyle/>
            <a:p>
              <a:r>
                <a:rPr lang="zh-CN" altLang="zh-CN" sz="2800">
                  <a:latin typeface="Calibri" pitchFamily="34" charset="0"/>
                </a:rPr>
                <a:t>加强生态保护和防灾减灾体系建设</a:t>
              </a:r>
              <a:endParaRPr lang="zh-CN" altLang="en-US" sz="2800">
                <a:latin typeface="Calibri" pitchFamily="34" charset="0"/>
              </a:endParaRPr>
            </a:p>
          </p:txBody>
        </p:sp>
      </p:grpSp>
      <p:grpSp>
        <p:nvGrpSpPr>
          <p:cNvPr id="6" name="组合 37"/>
          <p:cNvGrpSpPr>
            <a:grpSpLocks/>
          </p:cNvGrpSpPr>
          <p:nvPr/>
        </p:nvGrpSpPr>
        <p:grpSpPr bwMode="auto">
          <a:xfrm>
            <a:off x="1476375" y="1341438"/>
            <a:ext cx="6191250" cy="4757737"/>
            <a:chOff x="1187624" y="1321604"/>
            <a:chExt cx="6192369" cy="4555668"/>
          </a:xfrm>
        </p:grpSpPr>
        <p:pic>
          <p:nvPicPr>
            <p:cNvPr id="28696" name="图片 21" descr="201013040420601.jpg"/>
            <p:cNvPicPr>
              <a:picLocks noChangeAspect="1"/>
            </p:cNvPicPr>
            <p:nvPr/>
          </p:nvPicPr>
          <p:blipFill>
            <a:blip r:embed="rId8" cstate="print"/>
            <a:srcRect/>
            <a:stretch>
              <a:fillRect/>
            </a:stretch>
          </p:blipFill>
          <p:spPr bwMode="auto">
            <a:xfrm>
              <a:off x="1259632" y="1772816"/>
              <a:ext cx="6120361" cy="4104456"/>
            </a:xfrm>
            <a:prstGeom prst="rect">
              <a:avLst/>
            </a:prstGeom>
            <a:noFill/>
            <a:ln w="9525">
              <a:noFill/>
              <a:miter lim="800000"/>
              <a:headEnd/>
              <a:tailEnd/>
            </a:ln>
          </p:spPr>
        </p:pic>
        <p:sp>
          <p:nvSpPr>
            <p:cNvPr id="28697" name="矩形 22"/>
            <p:cNvSpPr>
              <a:spLocks noChangeArrowheads="1"/>
            </p:cNvSpPr>
            <p:nvPr/>
          </p:nvSpPr>
          <p:spPr bwMode="auto">
            <a:xfrm>
              <a:off x="1187624" y="1321604"/>
              <a:ext cx="4852610" cy="523220"/>
            </a:xfrm>
            <a:prstGeom prst="rect">
              <a:avLst/>
            </a:prstGeom>
            <a:noFill/>
            <a:ln w="9525">
              <a:noFill/>
              <a:miter lim="800000"/>
              <a:headEnd/>
              <a:tailEnd/>
            </a:ln>
          </p:spPr>
          <p:txBody>
            <a:bodyPr wrap="none">
              <a:spAutoFit/>
            </a:bodyPr>
            <a:lstStyle/>
            <a:p>
              <a:r>
                <a:rPr lang="zh-CN" altLang="zh-CN" sz="2800">
                  <a:latin typeface="Calibri" pitchFamily="34" charset="0"/>
                </a:rPr>
                <a:t>建立健全制度和激励约束机制</a:t>
              </a:r>
              <a:endParaRPr lang="zh-CN" altLang="en-US" sz="2800">
                <a:latin typeface="Calibri" pitchFamily="34" charset="0"/>
              </a:endParaRPr>
            </a:p>
          </p:txBody>
        </p:sp>
      </p:grpSp>
      <p:grpSp>
        <p:nvGrpSpPr>
          <p:cNvPr id="7" name="组合 38"/>
          <p:cNvGrpSpPr>
            <a:grpSpLocks/>
          </p:cNvGrpSpPr>
          <p:nvPr/>
        </p:nvGrpSpPr>
        <p:grpSpPr bwMode="auto">
          <a:xfrm>
            <a:off x="1476375" y="1119188"/>
            <a:ext cx="6191250" cy="4757737"/>
            <a:chOff x="1187624" y="1321604"/>
            <a:chExt cx="6192369" cy="4555668"/>
          </a:xfrm>
        </p:grpSpPr>
        <p:pic>
          <p:nvPicPr>
            <p:cNvPr id="28694" name="图片 23" descr="pic_30.jpg"/>
            <p:cNvPicPr>
              <a:picLocks noChangeAspect="1"/>
            </p:cNvPicPr>
            <p:nvPr/>
          </p:nvPicPr>
          <p:blipFill>
            <a:blip r:embed="rId9" cstate="print"/>
            <a:srcRect/>
            <a:stretch>
              <a:fillRect/>
            </a:stretch>
          </p:blipFill>
          <p:spPr bwMode="auto">
            <a:xfrm>
              <a:off x="1259632" y="1772816"/>
              <a:ext cx="6120361" cy="4104456"/>
            </a:xfrm>
            <a:prstGeom prst="rect">
              <a:avLst/>
            </a:prstGeom>
            <a:noFill/>
            <a:ln w="9525">
              <a:noFill/>
              <a:miter lim="800000"/>
              <a:headEnd/>
              <a:tailEnd/>
            </a:ln>
          </p:spPr>
        </p:pic>
        <p:sp>
          <p:nvSpPr>
            <p:cNvPr id="28695" name="矩形 24"/>
            <p:cNvSpPr>
              <a:spLocks noChangeArrowheads="1"/>
            </p:cNvSpPr>
            <p:nvPr/>
          </p:nvSpPr>
          <p:spPr bwMode="auto">
            <a:xfrm>
              <a:off x="1187624" y="1321604"/>
              <a:ext cx="2339102" cy="523220"/>
            </a:xfrm>
            <a:prstGeom prst="rect">
              <a:avLst/>
            </a:prstGeom>
            <a:noFill/>
            <a:ln w="9525">
              <a:noFill/>
              <a:miter lim="800000"/>
              <a:headEnd/>
              <a:tailEnd/>
            </a:ln>
          </p:spPr>
          <p:txBody>
            <a:bodyPr wrap="none">
              <a:spAutoFit/>
            </a:bodyPr>
            <a:lstStyle/>
            <a:p>
              <a:r>
                <a:rPr lang="zh-CN" altLang="zh-CN" sz="2800">
                  <a:latin typeface="Calibri" pitchFamily="34" charset="0"/>
                </a:rPr>
                <a:t>加强宣传教育</a:t>
              </a:r>
              <a:endParaRPr lang="zh-CN" altLang="en-US" sz="2800">
                <a:latin typeface="Calibri" pitchFamily="34" charset="0"/>
              </a:endParaRPr>
            </a:p>
          </p:txBody>
        </p:sp>
      </p:grpSp>
      <p:grpSp>
        <p:nvGrpSpPr>
          <p:cNvPr id="8" name="组合 31"/>
          <p:cNvGrpSpPr>
            <a:grpSpLocks/>
          </p:cNvGrpSpPr>
          <p:nvPr/>
        </p:nvGrpSpPr>
        <p:grpSpPr bwMode="auto">
          <a:xfrm>
            <a:off x="1476375" y="1557338"/>
            <a:ext cx="6259513" cy="4459287"/>
            <a:chOff x="1403937" y="1556792"/>
            <a:chExt cx="6261195" cy="4268355"/>
          </a:xfrm>
        </p:grpSpPr>
        <p:pic>
          <p:nvPicPr>
            <p:cNvPr id="28692" name="图片 25" descr="20091231012801884545.jpg"/>
            <p:cNvPicPr>
              <a:picLocks noChangeAspect="1"/>
            </p:cNvPicPr>
            <p:nvPr/>
          </p:nvPicPr>
          <p:blipFill>
            <a:blip r:embed="rId10" cstate="print"/>
            <a:srcRect/>
            <a:stretch>
              <a:fillRect/>
            </a:stretch>
          </p:blipFill>
          <p:spPr bwMode="auto">
            <a:xfrm>
              <a:off x="4716016" y="1628800"/>
              <a:ext cx="2949116" cy="4196347"/>
            </a:xfrm>
            <a:prstGeom prst="rect">
              <a:avLst/>
            </a:prstGeom>
            <a:noFill/>
            <a:ln w="9525">
              <a:noFill/>
              <a:miter lim="800000"/>
              <a:headEnd/>
              <a:tailEnd/>
            </a:ln>
          </p:spPr>
        </p:pic>
        <p:sp>
          <p:nvSpPr>
            <p:cNvPr id="28693" name="矩形 26"/>
            <p:cNvSpPr>
              <a:spLocks noChangeArrowheads="1"/>
            </p:cNvSpPr>
            <p:nvPr/>
          </p:nvSpPr>
          <p:spPr bwMode="auto">
            <a:xfrm>
              <a:off x="1403937" y="1556792"/>
              <a:ext cx="3456384" cy="1384995"/>
            </a:xfrm>
            <a:prstGeom prst="rect">
              <a:avLst/>
            </a:prstGeom>
            <a:noFill/>
            <a:ln w="9525">
              <a:noFill/>
              <a:miter lim="800000"/>
              <a:headEnd/>
              <a:tailEnd/>
            </a:ln>
          </p:spPr>
          <p:txBody>
            <a:bodyPr>
              <a:spAutoFit/>
            </a:bodyPr>
            <a:lstStyle/>
            <a:p>
              <a:r>
                <a:rPr lang="zh-CN" altLang="zh-CN" sz="2800">
                  <a:latin typeface="Calibri" pitchFamily="34" charset="0"/>
                </a:rPr>
                <a:t>积极应对气候变化、生物多样性保护等全球性环境问题</a:t>
              </a:r>
              <a:endParaRPr lang="zh-CN" altLang="en-US" sz="2800">
                <a:latin typeface="Calibri" pitchFamily="34" charset="0"/>
              </a:endParaRPr>
            </a:p>
          </p:txBody>
        </p:sp>
      </p:grpSp>
      <p:grpSp>
        <p:nvGrpSpPr>
          <p:cNvPr id="9" name="组合 40"/>
          <p:cNvGrpSpPr>
            <a:grpSpLocks/>
          </p:cNvGrpSpPr>
          <p:nvPr/>
        </p:nvGrpSpPr>
        <p:grpSpPr bwMode="auto">
          <a:xfrm>
            <a:off x="684213" y="404813"/>
            <a:ext cx="8351837" cy="720725"/>
            <a:chOff x="395536" y="675851"/>
            <a:chExt cx="8352929" cy="720081"/>
          </a:xfrm>
        </p:grpSpPr>
        <p:pic>
          <p:nvPicPr>
            <p:cNvPr id="28687" name="图片 41" descr="便条纸1.png"/>
            <p:cNvPicPr>
              <a:picLocks noChangeAspect="1"/>
            </p:cNvPicPr>
            <p:nvPr/>
          </p:nvPicPr>
          <p:blipFill>
            <a:blip r:embed="rId11" cstate="print"/>
            <a:srcRect/>
            <a:stretch>
              <a:fillRect/>
            </a:stretch>
          </p:blipFill>
          <p:spPr bwMode="auto">
            <a:xfrm>
              <a:off x="395536" y="675851"/>
              <a:ext cx="6048672" cy="720081"/>
            </a:xfrm>
            <a:prstGeom prst="rect">
              <a:avLst/>
            </a:prstGeom>
            <a:noFill/>
            <a:ln w="9525">
              <a:noFill/>
              <a:miter lim="800000"/>
              <a:headEnd/>
              <a:tailEnd/>
            </a:ln>
          </p:spPr>
        </p:pic>
        <p:pic>
          <p:nvPicPr>
            <p:cNvPr id="28688" name="图片 42" descr="订书钉.png"/>
            <p:cNvPicPr>
              <a:picLocks noChangeAspect="1"/>
            </p:cNvPicPr>
            <p:nvPr/>
          </p:nvPicPr>
          <p:blipFill>
            <a:blip r:embed="rId12" cstate="print"/>
            <a:srcRect/>
            <a:stretch>
              <a:fillRect/>
            </a:stretch>
          </p:blipFill>
          <p:spPr bwMode="auto">
            <a:xfrm>
              <a:off x="504057" y="675852"/>
              <a:ext cx="18286" cy="268202"/>
            </a:xfrm>
            <a:prstGeom prst="rect">
              <a:avLst/>
            </a:prstGeom>
            <a:noFill/>
            <a:ln w="9525">
              <a:noFill/>
              <a:miter lim="800000"/>
              <a:headEnd/>
              <a:tailEnd/>
            </a:ln>
          </p:spPr>
        </p:pic>
        <p:pic>
          <p:nvPicPr>
            <p:cNvPr id="28689" name="图片 43" descr="订书钉.png"/>
            <p:cNvPicPr>
              <a:picLocks noChangeAspect="1"/>
            </p:cNvPicPr>
            <p:nvPr/>
          </p:nvPicPr>
          <p:blipFill>
            <a:blip r:embed="rId12" cstate="print"/>
            <a:srcRect/>
            <a:stretch>
              <a:fillRect/>
            </a:stretch>
          </p:blipFill>
          <p:spPr bwMode="auto">
            <a:xfrm rot="5400000">
              <a:off x="684340" y="1180678"/>
              <a:ext cx="18286" cy="268202"/>
            </a:xfrm>
            <a:prstGeom prst="rect">
              <a:avLst/>
            </a:prstGeom>
            <a:noFill/>
            <a:ln w="9525">
              <a:noFill/>
              <a:miter lim="800000"/>
              <a:headEnd/>
              <a:tailEnd/>
            </a:ln>
          </p:spPr>
        </p:pic>
        <p:pic>
          <p:nvPicPr>
            <p:cNvPr id="28690" name="图片 44" descr="订书钉2.png"/>
            <p:cNvPicPr>
              <a:picLocks noChangeAspect="1"/>
            </p:cNvPicPr>
            <p:nvPr/>
          </p:nvPicPr>
          <p:blipFill>
            <a:blip r:embed="rId13" cstate="print"/>
            <a:srcRect/>
            <a:stretch>
              <a:fillRect/>
            </a:stretch>
          </p:blipFill>
          <p:spPr bwMode="auto">
            <a:xfrm>
              <a:off x="6084168" y="1251915"/>
              <a:ext cx="292584" cy="79241"/>
            </a:xfrm>
            <a:prstGeom prst="rect">
              <a:avLst/>
            </a:prstGeom>
            <a:noFill/>
            <a:ln w="9525">
              <a:noFill/>
              <a:miter lim="800000"/>
              <a:headEnd/>
              <a:tailEnd/>
            </a:ln>
          </p:spPr>
        </p:pic>
        <p:sp>
          <p:nvSpPr>
            <p:cNvPr id="28691" name="Rectangle 1"/>
            <p:cNvSpPr>
              <a:spLocks noChangeArrowheads="1"/>
            </p:cNvSpPr>
            <p:nvPr/>
          </p:nvSpPr>
          <p:spPr bwMode="auto">
            <a:xfrm>
              <a:off x="395536" y="728695"/>
              <a:ext cx="8352929" cy="523220"/>
            </a:xfrm>
            <a:prstGeom prst="rect">
              <a:avLst/>
            </a:prstGeom>
            <a:noFill/>
            <a:ln w="9525">
              <a:noFill/>
              <a:miter lim="800000"/>
              <a:headEnd/>
              <a:tailEnd/>
            </a:ln>
          </p:spPr>
          <p:txBody>
            <a:bodyPr anchor="ctr">
              <a:spAutoFit/>
            </a:bodyPr>
            <a:lstStyle/>
            <a:p>
              <a:r>
                <a:rPr lang="zh-CN" altLang="zh-CN" sz="2800" b="1">
                  <a:latin typeface="黑体" pitchFamily="49" charset="-122"/>
                  <a:ea typeface="黑体" pitchFamily="49" charset="-122"/>
                </a:rPr>
                <a:t>（三）关于生态文明建设的重点任务</a:t>
              </a:r>
              <a:endParaRPr lang="zh-CN" altLang="en-US" sz="2800">
                <a:latin typeface="黑体" pitchFamily="49" charset="-122"/>
                <a:ea typeface="黑体" pitchFamily="49" charset="-122"/>
              </a:endParaRPr>
            </a:p>
          </p:txBody>
        </p:sp>
      </p:grpSp>
      <p:pic>
        <p:nvPicPr>
          <p:cNvPr id="28683" name="图片 46" descr="杂志社logo带网址 单.png"/>
          <p:cNvPicPr>
            <a:picLocks noChangeAspect="1"/>
          </p:cNvPicPr>
          <p:nvPr/>
        </p:nvPicPr>
        <p:blipFill>
          <a:blip r:embed="rId14" cstate="print"/>
          <a:srcRect/>
          <a:stretch>
            <a:fillRect/>
          </a:stretch>
        </p:blipFill>
        <p:spPr bwMode="auto">
          <a:xfrm>
            <a:off x="6948488" y="6270625"/>
            <a:ext cx="1727200" cy="327025"/>
          </a:xfrm>
          <a:prstGeom prst="rect">
            <a:avLst/>
          </a:prstGeom>
          <a:noFill/>
          <a:ln w="9525">
            <a:noFill/>
            <a:miter lim="800000"/>
            <a:headEnd/>
            <a:tailEnd/>
          </a:ln>
        </p:spPr>
      </p:pic>
      <p:grpSp>
        <p:nvGrpSpPr>
          <p:cNvPr id="10" name="组合 41"/>
          <p:cNvGrpSpPr>
            <a:grpSpLocks/>
          </p:cNvGrpSpPr>
          <p:nvPr/>
        </p:nvGrpSpPr>
        <p:grpSpPr bwMode="auto">
          <a:xfrm>
            <a:off x="1403350" y="1223963"/>
            <a:ext cx="4878388" cy="4697412"/>
            <a:chOff x="-3741988" y="-1827584"/>
            <a:chExt cx="4878192" cy="4697760"/>
          </a:xfrm>
        </p:grpSpPr>
        <p:sp>
          <p:nvSpPr>
            <p:cNvPr id="28685" name="矩形 7"/>
            <p:cNvSpPr>
              <a:spLocks noChangeArrowheads="1"/>
            </p:cNvSpPr>
            <p:nvPr/>
          </p:nvSpPr>
          <p:spPr bwMode="auto">
            <a:xfrm>
              <a:off x="-3741988" y="-1827584"/>
              <a:ext cx="3057404" cy="546417"/>
            </a:xfrm>
            <a:prstGeom prst="rect">
              <a:avLst/>
            </a:prstGeom>
            <a:noFill/>
            <a:ln w="9525">
              <a:noFill/>
              <a:miter lim="800000"/>
              <a:headEnd/>
              <a:tailEnd/>
            </a:ln>
          </p:spPr>
          <p:txBody>
            <a:bodyPr wrap="none">
              <a:spAutoFit/>
            </a:bodyPr>
            <a:lstStyle/>
            <a:p>
              <a:r>
                <a:rPr lang="zh-CN" altLang="zh-CN" sz="2800">
                  <a:latin typeface="Calibri" pitchFamily="34" charset="0"/>
                </a:rPr>
                <a:t>转变经济发展方式</a:t>
              </a:r>
              <a:endParaRPr lang="zh-CN" altLang="en-US" sz="2800">
                <a:latin typeface="Calibri" pitchFamily="34" charset="0"/>
              </a:endParaRPr>
            </a:p>
          </p:txBody>
        </p:sp>
        <p:pic>
          <p:nvPicPr>
            <p:cNvPr id="28686" name="图片 39" descr="12FD3353SI0-2b215.jpg"/>
            <p:cNvPicPr>
              <a:picLocks noChangeAspect="1"/>
            </p:cNvPicPr>
            <p:nvPr/>
          </p:nvPicPr>
          <p:blipFill>
            <a:blip r:embed="rId15" cstate="print"/>
            <a:srcRect b="20110"/>
            <a:stretch>
              <a:fillRect/>
            </a:stretch>
          </p:blipFill>
          <p:spPr bwMode="auto">
            <a:xfrm>
              <a:off x="-3564904" y="-1134888"/>
              <a:ext cx="4701108" cy="4005064"/>
            </a:xfrm>
            <a:prstGeom prst="rect">
              <a:avLst/>
            </a:prstGeom>
            <a:noFill/>
            <a:ln w="9525">
              <a:noFill/>
              <a:miter lim="800000"/>
              <a:headEnd/>
              <a:tailEnd/>
            </a:ln>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2.5"/>
                                          </p:val>
                                        </p:tav>
                                        <p:tav tm="100000">
                                          <p:val>
                                            <p:strVal val="#ppt_w"/>
                                          </p:val>
                                        </p:tav>
                                      </p:tavLst>
                                    </p:anim>
                                    <p:anim calcmode="lin" valueType="num">
                                      <p:cBhvr>
                                        <p:cTn id="8" dur="500" fill="hold"/>
                                        <p:tgtEl>
                                          <p:spTgt spid="9"/>
                                        </p:tgtEl>
                                        <p:attrNameLst>
                                          <p:attrName>ppt_h</p:attrName>
                                        </p:attrNameLst>
                                      </p:cBhvr>
                                      <p:tavLst>
                                        <p:tav tm="0">
                                          <p:val>
                                            <p:strVal val="#ppt_h*0.01"/>
                                          </p:val>
                                        </p:tav>
                                        <p:tav tm="100000">
                                          <p:val>
                                            <p:strVal val="#ppt_h"/>
                                          </p:val>
                                        </p:tav>
                                      </p:tavLst>
                                    </p:anim>
                                    <p:anim calcmode="lin" valueType="num">
                                      <p:cBhvr>
                                        <p:cTn id="9" dur="500" fill="hold"/>
                                        <p:tgtEl>
                                          <p:spTgt spid="9"/>
                                        </p:tgtEl>
                                        <p:attrNameLst>
                                          <p:attrName>ppt_x</p:attrName>
                                        </p:attrNameLst>
                                      </p:cBhvr>
                                      <p:tavLst>
                                        <p:tav tm="0">
                                          <p:val>
                                            <p:strVal val="#ppt_x"/>
                                          </p:val>
                                        </p:tav>
                                        <p:tav tm="100000">
                                          <p:val>
                                            <p:strVal val="#ppt_x"/>
                                          </p:val>
                                        </p:tav>
                                      </p:tavLst>
                                    </p:anim>
                                    <p:anim calcmode="lin" valueType="num">
                                      <p:cBhvr>
                                        <p:cTn id="10" dur="500" fill="hold"/>
                                        <p:tgtEl>
                                          <p:spTgt spid="9"/>
                                        </p:tgtEl>
                                        <p:attrNameLst>
                                          <p:attrName>ppt_y</p:attrName>
                                        </p:attrNameLst>
                                      </p:cBhvr>
                                      <p:tavLst>
                                        <p:tav tm="0">
                                          <p:val>
                                            <p:strVal val="#ppt_h+1"/>
                                          </p:val>
                                        </p:tav>
                                        <p:tav tm="100000">
                                          <p:val>
                                            <p:strVal val="#ppt_y"/>
                                          </p:val>
                                        </p:tav>
                                      </p:tavLst>
                                    </p:anim>
                                    <p:animEffect transition="in" filter="fade">
                                      <p:cBhvr>
                                        <p:cTn id="11" dur="500"/>
                                        <p:tgtEl>
                                          <p:spTgt spid="9"/>
                                        </p:tgtEl>
                                      </p:cBhvr>
                                    </p:animEffect>
                                  </p:childTnLst>
                                </p:cTn>
                              </p:par>
                            </p:childTnLst>
                          </p:cTn>
                        </p:par>
                        <p:par>
                          <p:cTn id="12" fill="hold">
                            <p:stCondLst>
                              <p:cond delay="500"/>
                            </p:stCondLst>
                            <p:childTnLst>
                              <p:par>
                                <p:cTn id="13" presetID="58" presetClass="entr" presetSubtype="0" accel="100000" fill="hold" nodeType="afterEffect">
                                  <p:stCondLst>
                                    <p:cond delay="1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strVal val="#ppt_w*2.5"/>
                                          </p:val>
                                        </p:tav>
                                        <p:tav tm="100000">
                                          <p:val>
                                            <p:strVal val="#ppt_w"/>
                                          </p:val>
                                        </p:tav>
                                      </p:tavLst>
                                    </p:anim>
                                    <p:anim calcmode="lin" valueType="num">
                                      <p:cBhvr>
                                        <p:cTn id="16" dur="1000" fill="hold"/>
                                        <p:tgtEl>
                                          <p:spTgt spid="20"/>
                                        </p:tgtEl>
                                        <p:attrNameLst>
                                          <p:attrName>ppt_h</p:attrName>
                                        </p:attrNameLst>
                                      </p:cBhvr>
                                      <p:tavLst>
                                        <p:tav tm="0">
                                          <p:val>
                                            <p:strVal val="#ppt_h*0.01"/>
                                          </p:val>
                                        </p:tav>
                                        <p:tav tm="100000">
                                          <p:val>
                                            <p:strVal val="#ppt_h"/>
                                          </p:val>
                                        </p:tav>
                                      </p:tavLst>
                                    </p:anim>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h+1"/>
                                          </p:val>
                                        </p:tav>
                                        <p:tav tm="100000">
                                          <p:val>
                                            <p:strVal val="#ppt_y"/>
                                          </p:val>
                                        </p:tav>
                                      </p:tavLst>
                                    </p:anim>
                                    <p:animEffect transition="in" filter="fade">
                                      <p:cBhvr>
                                        <p:cTn id="19" dur="1000"/>
                                        <p:tgtEl>
                                          <p:spTgt spid="20"/>
                                        </p:tgtEl>
                                      </p:cBhvr>
                                    </p:animEffect>
                                  </p:childTnLst>
                                </p:cTn>
                              </p:par>
                            </p:childTnLst>
                          </p:cTn>
                        </p:par>
                        <p:par>
                          <p:cTn id="20" fill="hold">
                            <p:stCondLst>
                              <p:cond delay="3000"/>
                            </p:stCondLst>
                            <p:childTnLst>
                              <p:par>
                                <p:cTn id="21" presetID="8"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par>
                          <p:cTn id="24" fill="hold">
                            <p:stCondLst>
                              <p:cond delay="5000"/>
                            </p:stCondLst>
                            <p:childTnLst>
                              <p:par>
                                <p:cTn id="25" presetID="22" presetClass="exit" presetSubtype="4" fill="hold" nodeType="afterEffect">
                                  <p:stCondLst>
                                    <p:cond delay="6000"/>
                                  </p:stCondLst>
                                  <p:childTnLst>
                                    <p:animEffect transition="out" filter="wipe(dow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22" presetClass="entr" presetSubtype="1" fill="hold" nodeType="withEffect">
                                  <p:stCondLst>
                                    <p:cond delay="600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2000"/>
                                        <p:tgtEl>
                                          <p:spTgt spid="2"/>
                                        </p:tgtEl>
                                      </p:cBhvr>
                                    </p:animEffect>
                                  </p:childTnLst>
                                </p:cTn>
                              </p:par>
                            </p:childTnLst>
                          </p:cTn>
                        </p:par>
                        <p:par>
                          <p:cTn id="31" fill="hold">
                            <p:stCondLst>
                              <p:cond delay="13000"/>
                            </p:stCondLst>
                            <p:childTnLst>
                              <p:par>
                                <p:cTn id="32" presetID="22" presetClass="exit" presetSubtype="1" fill="hold" nodeType="afterEffect">
                                  <p:stCondLst>
                                    <p:cond delay="6000"/>
                                  </p:stCondLst>
                                  <p:childTnLst>
                                    <p:animEffect transition="out" filter="wipe(up)">
                                      <p:cBhvr>
                                        <p:cTn id="33" dur="2000"/>
                                        <p:tgtEl>
                                          <p:spTgt spid="2"/>
                                        </p:tgtEl>
                                      </p:cBhvr>
                                    </p:animEffect>
                                    <p:set>
                                      <p:cBhvr>
                                        <p:cTn id="34" dur="1" fill="hold">
                                          <p:stCondLst>
                                            <p:cond delay="1999"/>
                                          </p:stCondLst>
                                        </p:cTn>
                                        <p:tgtEl>
                                          <p:spTgt spid="2"/>
                                        </p:tgtEl>
                                        <p:attrNameLst>
                                          <p:attrName>style.visibility</p:attrName>
                                        </p:attrNameLst>
                                      </p:cBhvr>
                                      <p:to>
                                        <p:strVal val="hidden"/>
                                      </p:to>
                                    </p:set>
                                  </p:childTnLst>
                                </p:cTn>
                              </p:par>
                              <p:par>
                                <p:cTn id="35" presetID="22" presetClass="entr" presetSubtype="1" fill="hold" nodeType="withEffect">
                                  <p:stCondLst>
                                    <p:cond delay="600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2000"/>
                                        <p:tgtEl>
                                          <p:spTgt spid="3"/>
                                        </p:tgtEl>
                                      </p:cBhvr>
                                    </p:animEffect>
                                  </p:childTnLst>
                                </p:cTn>
                              </p:par>
                            </p:childTnLst>
                          </p:cTn>
                        </p:par>
                        <p:par>
                          <p:cTn id="38" fill="hold">
                            <p:stCondLst>
                              <p:cond delay="21000"/>
                            </p:stCondLst>
                            <p:childTnLst>
                              <p:par>
                                <p:cTn id="39" presetID="22" presetClass="exit" presetSubtype="1" fill="hold" nodeType="afterEffect">
                                  <p:stCondLst>
                                    <p:cond delay="6000"/>
                                  </p:stCondLst>
                                  <p:childTnLst>
                                    <p:animEffect transition="out" filter="wipe(up)">
                                      <p:cBhvr>
                                        <p:cTn id="40" dur="2000"/>
                                        <p:tgtEl>
                                          <p:spTgt spid="3"/>
                                        </p:tgtEl>
                                      </p:cBhvr>
                                    </p:animEffect>
                                    <p:set>
                                      <p:cBhvr>
                                        <p:cTn id="41" dur="1" fill="hold">
                                          <p:stCondLst>
                                            <p:cond delay="1999"/>
                                          </p:stCondLst>
                                        </p:cTn>
                                        <p:tgtEl>
                                          <p:spTgt spid="3"/>
                                        </p:tgtEl>
                                        <p:attrNameLst>
                                          <p:attrName>style.visibility</p:attrName>
                                        </p:attrNameLst>
                                      </p:cBhvr>
                                      <p:to>
                                        <p:strVal val="hidden"/>
                                      </p:to>
                                    </p:set>
                                  </p:childTnLst>
                                </p:cTn>
                              </p:par>
                              <p:par>
                                <p:cTn id="42" presetID="22" presetClass="entr" presetSubtype="1" fill="hold" nodeType="withEffect">
                                  <p:stCondLst>
                                    <p:cond delay="600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2000"/>
                                        <p:tgtEl>
                                          <p:spTgt spid="4"/>
                                        </p:tgtEl>
                                      </p:cBhvr>
                                    </p:animEffect>
                                  </p:childTnLst>
                                </p:cTn>
                              </p:par>
                            </p:childTnLst>
                          </p:cTn>
                        </p:par>
                        <p:par>
                          <p:cTn id="45" fill="hold">
                            <p:stCondLst>
                              <p:cond delay="29000"/>
                            </p:stCondLst>
                            <p:childTnLst>
                              <p:par>
                                <p:cTn id="46" presetID="22" presetClass="exit" presetSubtype="1" fill="hold" nodeType="afterEffect">
                                  <p:stCondLst>
                                    <p:cond delay="6000"/>
                                  </p:stCondLst>
                                  <p:childTnLst>
                                    <p:animEffect transition="out" filter="wipe(up)">
                                      <p:cBhvr>
                                        <p:cTn id="47" dur="2000"/>
                                        <p:tgtEl>
                                          <p:spTgt spid="4"/>
                                        </p:tgtEl>
                                      </p:cBhvr>
                                    </p:animEffect>
                                    <p:set>
                                      <p:cBhvr>
                                        <p:cTn id="48" dur="1" fill="hold">
                                          <p:stCondLst>
                                            <p:cond delay="1999"/>
                                          </p:stCondLst>
                                        </p:cTn>
                                        <p:tgtEl>
                                          <p:spTgt spid="4"/>
                                        </p:tgtEl>
                                        <p:attrNameLst>
                                          <p:attrName>style.visibility</p:attrName>
                                        </p:attrNameLst>
                                      </p:cBhvr>
                                      <p:to>
                                        <p:strVal val="hidden"/>
                                      </p:to>
                                    </p:set>
                                  </p:childTnLst>
                                </p:cTn>
                              </p:par>
                              <p:par>
                                <p:cTn id="49" presetID="22" presetClass="entr" presetSubtype="1" fill="hold" nodeType="withEffect">
                                  <p:stCondLst>
                                    <p:cond delay="600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2000"/>
                                        <p:tgtEl>
                                          <p:spTgt spid="5"/>
                                        </p:tgtEl>
                                      </p:cBhvr>
                                    </p:animEffect>
                                  </p:childTnLst>
                                </p:cTn>
                              </p:par>
                            </p:childTnLst>
                          </p:cTn>
                        </p:par>
                        <p:par>
                          <p:cTn id="52" fill="hold">
                            <p:stCondLst>
                              <p:cond delay="37000"/>
                            </p:stCondLst>
                            <p:childTnLst>
                              <p:par>
                                <p:cTn id="53" presetID="22" presetClass="exit" presetSubtype="1" fill="hold" nodeType="afterEffect">
                                  <p:stCondLst>
                                    <p:cond delay="6000"/>
                                  </p:stCondLst>
                                  <p:childTnLst>
                                    <p:animEffect transition="out" filter="wipe(up)">
                                      <p:cBhvr>
                                        <p:cTn id="54" dur="2000"/>
                                        <p:tgtEl>
                                          <p:spTgt spid="5"/>
                                        </p:tgtEl>
                                      </p:cBhvr>
                                    </p:animEffect>
                                    <p:set>
                                      <p:cBhvr>
                                        <p:cTn id="55" dur="1" fill="hold">
                                          <p:stCondLst>
                                            <p:cond delay="1999"/>
                                          </p:stCondLst>
                                        </p:cTn>
                                        <p:tgtEl>
                                          <p:spTgt spid="5"/>
                                        </p:tgtEl>
                                        <p:attrNameLst>
                                          <p:attrName>style.visibility</p:attrName>
                                        </p:attrNameLst>
                                      </p:cBhvr>
                                      <p:to>
                                        <p:strVal val="hidden"/>
                                      </p:to>
                                    </p:set>
                                  </p:childTnLst>
                                </p:cTn>
                              </p:par>
                              <p:par>
                                <p:cTn id="56" presetID="22" presetClass="entr" presetSubtype="1" fill="hold" nodeType="withEffect">
                                  <p:stCondLst>
                                    <p:cond delay="6000"/>
                                  </p:stCondLst>
                                  <p:childTnLst>
                                    <p:set>
                                      <p:cBhvr>
                                        <p:cTn id="57" dur="1" fill="hold">
                                          <p:stCondLst>
                                            <p:cond delay="0"/>
                                          </p:stCondLst>
                                        </p:cTn>
                                        <p:tgtEl>
                                          <p:spTgt spid="6"/>
                                        </p:tgtEl>
                                        <p:attrNameLst>
                                          <p:attrName>style.visibility</p:attrName>
                                        </p:attrNameLst>
                                      </p:cBhvr>
                                      <p:to>
                                        <p:strVal val="visible"/>
                                      </p:to>
                                    </p:set>
                                    <p:animEffect transition="in" filter="wipe(up)">
                                      <p:cBhvr>
                                        <p:cTn id="58" dur="2000"/>
                                        <p:tgtEl>
                                          <p:spTgt spid="6"/>
                                        </p:tgtEl>
                                      </p:cBhvr>
                                    </p:animEffect>
                                  </p:childTnLst>
                                </p:cTn>
                              </p:par>
                            </p:childTnLst>
                          </p:cTn>
                        </p:par>
                        <p:par>
                          <p:cTn id="59" fill="hold">
                            <p:stCondLst>
                              <p:cond delay="45000"/>
                            </p:stCondLst>
                            <p:childTnLst>
                              <p:par>
                                <p:cTn id="60" presetID="22" presetClass="exit" presetSubtype="1" fill="hold" nodeType="afterEffect">
                                  <p:stCondLst>
                                    <p:cond delay="6000"/>
                                  </p:stCondLst>
                                  <p:childTnLst>
                                    <p:animEffect transition="out" filter="wipe(up)">
                                      <p:cBhvr>
                                        <p:cTn id="61" dur="2000"/>
                                        <p:tgtEl>
                                          <p:spTgt spid="6"/>
                                        </p:tgtEl>
                                      </p:cBhvr>
                                    </p:animEffect>
                                    <p:set>
                                      <p:cBhvr>
                                        <p:cTn id="62" dur="1" fill="hold">
                                          <p:stCondLst>
                                            <p:cond delay="1999"/>
                                          </p:stCondLst>
                                        </p:cTn>
                                        <p:tgtEl>
                                          <p:spTgt spid="6"/>
                                        </p:tgtEl>
                                        <p:attrNameLst>
                                          <p:attrName>style.visibility</p:attrName>
                                        </p:attrNameLst>
                                      </p:cBhvr>
                                      <p:to>
                                        <p:strVal val="hidden"/>
                                      </p:to>
                                    </p:set>
                                  </p:childTnLst>
                                </p:cTn>
                              </p:par>
                              <p:par>
                                <p:cTn id="63" presetID="22" presetClass="entr" presetSubtype="1" fill="hold" nodeType="withEffect">
                                  <p:stCondLst>
                                    <p:cond delay="600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2000"/>
                                        <p:tgtEl>
                                          <p:spTgt spid="7"/>
                                        </p:tgtEl>
                                      </p:cBhvr>
                                    </p:animEffect>
                                  </p:childTnLst>
                                </p:cTn>
                              </p:par>
                            </p:childTnLst>
                          </p:cTn>
                        </p:par>
                        <p:par>
                          <p:cTn id="66" fill="hold">
                            <p:stCondLst>
                              <p:cond delay="53000"/>
                            </p:stCondLst>
                            <p:childTnLst>
                              <p:par>
                                <p:cTn id="67" presetID="22" presetClass="exit" presetSubtype="1" fill="hold" nodeType="afterEffect">
                                  <p:stCondLst>
                                    <p:cond delay="6000"/>
                                  </p:stCondLst>
                                  <p:childTnLst>
                                    <p:animEffect transition="out" filter="wipe(up)">
                                      <p:cBhvr>
                                        <p:cTn id="68" dur="2000"/>
                                        <p:tgtEl>
                                          <p:spTgt spid="7"/>
                                        </p:tgtEl>
                                      </p:cBhvr>
                                    </p:animEffect>
                                    <p:set>
                                      <p:cBhvr>
                                        <p:cTn id="69" dur="1" fill="hold">
                                          <p:stCondLst>
                                            <p:cond delay="1999"/>
                                          </p:stCondLst>
                                        </p:cTn>
                                        <p:tgtEl>
                                          <p:spTgt spid="7"/>
                                        </p:tgtEl>
                                        <p:attrNameLst>
                                          <p:attrName>style.visibility</p:attrName>
                                        </p:attrNameLst>
                                      </p:cBhvr>
                                      <p:to>
                                        <p:strVal val="hidden"/>
                                      </p:to>
                                    </p:set>
                                  </p:childTnLst>
                                </p:cTn>
                              </p:par>
                              <p:par>
                                <p:cTn id="70" presetID="22" presetClass="entr" presetSubtype="1" fill="hold" nodeType="withEffect">
                                  <p:stCondLst>
                                    <p:cond delay="6000"/>
                                  </p:stCondLst>
                                  <p:childTnLst>
                                    <p:set>
                                      <p:cBhvr>
                                        <p:cTn id="71" dur="1" fill="hold">
                                          <p:stCondLst>
                                            <p:cond delay="0"/>
                                          </p:stCondLst>
                                        </p:cTn>
                                        <p:tgtEl>
                                          <p:spTgt spid="8"/>
                                        </p:tgtEl>
                                        <p:attrNameLst>
                                          <p:attrName>style.visibility</p:attrName>
                                        </p:attrNameLst>
                                      </p:cBhvr>
                                      <p:to>
                                        <p:strVal val="visible"/>
                                      </p:to>
                                    </p:set>
                                    <p:animEffect transition="in" filter="wipe(up)">
                                      <p:cBhvr>
                                        <p:cTn id="7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7071</TotalTime>
  <Words>735</Words>
  <Application>Microsoft Office PowerPoint</Application>
  <PresentationFormat>全屏显示(4:3)</PresentationFormat>
  <Paragraphs>140</Paragraphs>
  <Slides>10</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10</vt:i4>
      </vt:variant>
    </vt:vector>
  </HeadingPairs>
  <TitlesOfParts>
    <vt:vector size="12" baseType="lpstr">
      <vt:lpstr>Office 主题</vt:lpstr>
      <vt:lpstr>Microsoft Office Excel 97-2003 工作表</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微软用户</cp:lastModifiedBy>
  <cp:revision>833</cp:revision>
  <dcterms:created xsi:type="dcterms:W3CDTF">2012-12-29T12:29:00Z</dcterms:created>
  <dcterms:modified xsi:type="dcterms:W3CDTF">2013-05-08T06:43:35Z</dcterms:modified>
</cp:coreProperties>
</file>